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4179" r:id="rId5"/>
    <p:sldId id="4018" r:id="rId6"/>
    <p:sldId id="4158" r:id="rId7"/>
    <p:sldId id="4122" r:id="rId8"/>
    <p:sldId id="4020" r:id="rId9"/>
    <p:sldId id="601" r:id="rId10"/>
    <p:sldId id="3709" r:id="rId11"/>
    <p:sldId id="603" r:id="rId12"/>
    <p:sldId id="3705" r:id="rId13"/>
    <p:sldId id="3707" r:id="rId14"/>
    <p:sldId id="3700" r:id="rId15"/>
    <p:sldId id="634" r:id="rId16"/>
    <p:sldId id="1457" r:id="rId17"/>
    <p:sldId id="4181" r:id="rId18"/>
    <p:sldId id="4199" r:id="rId19"/>
    <p:sldId id="4200" r:id="rId20"/>
    <p:sldId id="4201" r:id="rId21"/>
    <p:sldId id="4072" r:id="rId22"/>
    <p:sldId id="4070" r:id="rId23"/>
    <p:sldId id="4076" r:id="rId24"/>
    <p:sldId id="4185" r:id="rId25"/>
    <p:sldId id="4186" r:id="rId26"/>
    <p:sldId id="4188" r:id="rId27"/>
    <p:sldId id="4189" r:id="rId28"/>
    <p:sldId id="4192" r:id="rId29"/>
    <p:sldId id="4190" r:id="rId30"/>
    <p:sldId id="4197" r:id="rId31"/>
    <p:sldId id="4198" r:id="rId32"/>
    <p:sldId id="4193" r:id="rId33"/>
    <p:sldId id="4194" r:id="rId34"/>
    <p:sldId id="4202" r:id="rId35"/>
    <p:sldId id="4195" r:id="rId36"/>
    <p:sldId id="615" r:id="rId37"/>
    <p:sldId id="4203" r:id="rId38"/>
    <p:sldId id="4011" r:id="rId39"/>
    <p:sldId id="4007" r:id="rId40"/>
    <p:sldId id="4157" r:id="rId41"/>
    <p:sldId id="4204" r:id="rId42"/>
    <p:sldId id="4205" r:id="rId43"/>
    <p:sldId id="3918" r:id="rId44"/>
    <p:sldId id="4196" r:id="rId45"/>
    <p:sldId id="41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68" d="100"/>
          <a:sy n="68" d="100"/>
        </p:scale>
        <p:origin x="5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7CC8E-6B85-4566-9AEF-F19BC11DC0B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8EA17FF-29C1-426D-993E-B6F4C56E3920}">
      <dgm:prSet/>
      <dgm:spPr/>
      <dgm:t>
        <a:bodyPr/>
        <a:lstStyle/>
        <a:p>
          <a:r>
            <a:rPr lang="en-US"/>
            <a:t>Screening all patients and those that exhibit red flags</a:t>
          </a:r>
        </a:p>
      </dgm:t>
    </dgm:pt>
    <dgm:pt modelId="{F51732F8-C99C-48DA-ACAF-0CDEA355251B}" type="parTrans" cxnId="{857CA795-00D5-49D6-90DD-F2ACBA8258CD}">
      <dgm:prSet/>
      <dgm:spPr/>
      <dgm:t>
        <a:bodyPr/>
        <a:lstStyle/>
        <a:p>
          <a:endParaRPr lang="en-US"/>
        </a:p>
      </dgm:t>
    </dgm:pt>
    <dgm:pt modelId="{6FFD9510-0DA4-47C9-9A54-85C32F40FFD2}" type="sibTrans" cxnId="{857CA795-00D5-49D6-90DD-F2ACBA8258CD}">
      <dgm:prSet/>
      <dgm:spPr/>
      <dgm:t>
        <a:bodyPr/>
        <a:lstStyle/>
        <a:p>
          <a:endParaRPr lang="en-US"/>
        </a:p>
      </dgm:t>
    </dgm:pt>
    <dgm:pt modelId="{7388A028-0D41-4131-B577-21CECA22B890}">
      <dgm:prSet/>
      <dgm:spPr/>
      <dgm:t>
        <a:bodyPr/>
        <a:lstStyle/>
        <a:p>
          <a:r>
            <a:rPr lang="en-US"/>
            <a:t>Screening for SDOH</a:t>
          </a:r>
        </a:p>
      </dgm:t>
    </dgm:pt>
    <dgm:pt modelId="{BFF0AA65-2549-4071-8D6E-695F1D4E1B26}" type="parTrans" cxnId="{3D503F06-7C47-41C2-AF60-0B0DB456EBFD}">
      <dgm:prSet/>
      <dgm:spPr/>
      <dgm:t>
        <a:bodyPr/>
        <a:lstStyle/>
        <a:p>
          <a:endParaRPr lang="en-US"/>
        </a:p>
      </dgm:t>
    </dgm:pt>
    <dgm:pt modelId="{A2D47CA7-80D5-4F8A-A502-D50B4B3CD75A}" type="sibTrans" cxnId="{3D503F06-7C47-41C2-AF60-0B0DB456EBFD}">
      <dgm:prSet/>
      <dgm:spPr/>
      <dgm:t>
        <a:bodyPr/>
        <a:lstStyle/>
        <a:p>
          <a:endParaRPr lang="en-US"/>
        </a:p>
      </dgm:t>
    </dgm:pt>
    <dgm:pt modelId="{04737D88-FA33-415A-B940-2F5AF111B3D1}">
      <dgm:prSet/>
      <dgm:spPr/>
      <dgm:t>
        <a:bodyPr/>
        <a:lstStyle/>
        <a:p>
          <a:r>
            <a:rPr lang="en-US"/>
            <a:t>Offering referrals to anti-violence agencies to patients that disclose IPV or exhibit red flags</a:t>
          </a:r>
        </a:p>
      </dgm:t>
    </dgm:pt>
    <dgm:pt modelId="{5684CD99-BE67-4A99-A18F-34902F0743B2}" type="parTrans" cxnId="{A1847FEA-752C-45A1-B2A9-8DEECDB3BFC1}">
      <dgm:prSet/>
      <dgm:spPr/>
      <dgm:t>
        <a:bodyPr/>
        <a:lstStyle/>
        <a:p>
          <a:endParaRPr lang="en-US"/>
        </a:p>
      </dgm:t>
    </dgm:pt>
    <dgm:pt modelId="{F550C8A6-A713-4AE5-9F04-8D4CB050FA1D}" type="sibTrans" cxnId="{A1847FEA-752C-45A1-B2A9-8DEECDB3BFC1}">
      <dgm:prSet/>
      <dgm:spPr/>
      <dgm:t>
        <a:bodyPr/>
        <a:lstStyle/>
        <a:p>
          <a:endParaRPr lang="en-US"/>
        </a:p>
      </dgm:t>
    </dgm:pt>
    <dgm:pt modelId="{45BE5C64-0005-4EB2-9D4E-0BFCD629CB02}">
      <dgm:prSet/>
      <dgm:spPr/>
      <dgm:t>
        <a:bodyPr/>
        <a:lstStyle/>
        <a:p>
          <a:r>
            <a:rPr lang="en-US"/>
            <a:t>Training for clinical staff on IPV related issues</a:t>
          </a:r>
        </a:p>
      </dgm:t>
    </dgm:pt>
    <dgm:pt modelId="{E6F2B4AB-10BE-4EB3-AEB7-AC0B3E473DE6}" type="parTrans" cxnId="{A898A29E-486C-45F0-9C1F-23C7177DC415}">
      <dgm:prSet/>
      <dgm:spPr/>
      <dgm:t>
        <a:bodyPr/>
        <a:lstStyle/>
        <a:p>
          <a:endParaRPr lang="en-US"/>
        </a:p>
      </dgm:t>
    </dgm:pt>
    <dgm:pt modelId="{73E60535-707E-4875-82C8-73AF0F8220E6}" type="sibTrans" cxnId="{A898A29E-486C-45F0-9C1F-23C7177DC415}">
      <dgm:prSet/>
      <dgm:spPr/>
      <dgm:t>
        <a:bodyPr/>
        <a:lstStyle/>
        <a:p>
          <a:endParaRPr lang="en-US"/>
        </a:p>
      </dgm:t>
    </dgm:pt>
    <dgm:pt modelId="{99FAA646-FB53-4FD2-BFD9-8F019EAF675C}">
      <dgm:prSet/>
      <dgm:spPr/>
      <dgm:t>
        <a:bodyPr/>
        <a:lstStyle/>
        <a:p>
          <a:r>
            <a:rPr lang="en-US"/>
            <a:t>Partnering with local anti-violence programs</a:t>
          </a:r>
        </a:p>
      </dgm:t>
    </dgm:pt>
    <dgm:pt modelId="{FB9E434C-5049-4519-B2E3-26D859E35D58}" type="parTrans" cxnId="{061D9B79-074D-4084-8FBB-71EB37EE5BF1}">
      <dgm:prSet/>
      <dgm:spPr/>
      <dgm:t>
        <a:bodyPr/>
        <a:lstStyle/>
        <a:p>
          <a:endParaRPr lang="en-US"/>
        </a:p>
      </dgm:t>
    </dgm:pt>
    <dgm:pt modelId="{334D997F-B718-48E7-82A5-06A1CC84CD05}" type="sibTrans" cxnId="{061D9B79-074D-4084-8FBB-71EB37EE5BF1}">
      <dgm:prSet/>
      <dgm:spPr/>
      <dgm:t>
        <a:bodyPr/>
        <a:lstStyle/>
        <a:p>
          <a:endParaRPr lang="en-US"/>
        </a:p>
      </dgm:t>
    </dgm:pt>
    <dgm:pt modelId="{F0C46F93-8039-44F5-8834-7D0B07830457}">
      <dgm:prSet/>
      <dgm:spPr/>
      <dgm:t>
        <a:bodyPr/>
        <a:lstStyle/>
        <a:p>
          <a:r>
            <a:rPr lang="en-US"/>
            <a:t>Regular partnership meetings</a:t>
          </a:r>
        </a:p>
      </dgm:t>
    </dgm:pt>
    <dgm:pt modelId="{666BF2E4-9062-4BB4-8B59-D425889B8B78}" type="parTrans" cxnId="{7428CF8F-ECD4-4124-9B9B-FCDDA2E453E7}">
      <dgm:prSet/>
      <dgm:spPr/>
      <dgm:t>
        <a:bodyPr/>
        <a:lstStyle/>
        <a:p>
          <a:endParaRPr lang="en-US"/>
        </a:p>
      </dgm:t>
    </dgm:pt>
    <dgm:pt modelId="{4B764266-D5DE-4B01-A69F-08D1F01E3A6A}" type="sibTrans" cxnId="{7428CF8F-ECD4-4124-9B9B-FCDDA2E453E7}">
      <dgm:prSet/>
      <dgm:spPr/>
      <dgm:t>
        <a:bodyPr/>
        <a:lstStyle/>
        <a:p>
          <a:endParaRPr lang="en-US"/>
        </a:p>
      </dgm:t>
    </dgm:pt>
    <dgm:pt modelId="{E58482C2-EC66-4ADE-A397-08A48FE0B7C0}">
      <dgm:prSet/>
      <dgm:spPr/>
      <dgm:t>
        <a:bodyPr/>
        <a:lstStyle/>
        <a:p>
          <a:r>
            <a:rPr lang="en-US"/>
            <a:t>Cross-referral procedures with partners</a:t>
          </a:r>
        </a:p>
      </dgm:t>
    </dgm:pt>
    <dgm:pt modelId="{5B0D97BD-63B2-4F25-9F91-485484B79D3C}" type="parTrans" cxnId="{EAA97B95-F6D2-4A14-9A58-343482140D3A}">
      <dgm:prSet/>
      <dgm:spPr/>
      <dgm:t>
        <a:bodyPr/>
        <a:lstStyle/>
        <a:p>
          <a:endParaRPr lang="en-US"/>
        </a:p>
      </dgm:t>
    </dgm:pt>
    <dgm:pt modelId="{5869A09D-4049-4339-BFF6-53EA01C7E104}" type="sibTrans" cxnId="{EAA97B95-F6D2-4A14-9A58-343482140D3A}">
      <dgm:prSet/>
      <dgm:spPr/>
      <dgm:t>
        <a:bodyPr/>
        <a:lstStyle/>
        <a:p>
          <a:endParaRPr lang="en-US"/>
        </a:p>
      </dgm:t>
    </dgm:pt>
    <dgm:pt modelId="{0514710B-BFC3-4376-A14B-DE1B90A5FA9E}">
      <dgm:prSet/>
      <dgm:spPr/>
      <dgm:t>
        <a:bodyPr/>
        <a:lstStyle/>
        <a:p>
          <a:r>
            <a:rPr lang="en-US"/>
            <a:t>Cross trainings for staff</a:t>
          </a:r>
        </a:p>
      </dgm:t>
    </dgm:pt>
    <dgm:pt modelId="{B432C63E-8AAE-4405-8177-0F667D1B47C5}" type="parTrans" cxnId="{92D34EA2-7585-43BD-957C-178E506CA341}">
      <dgm:prSet/>
      <dgm:spPr/>
      <dgm:t>
        <a:bodyPr/>
        <a:lstStyle/>
        <a:p>
          <a:endParaRPr lang="en-US"/>
        </a:p>
      </dgm:t>
    </dgm:pt>
    <dgm:pt modelId="{BFF7A28C-0C79-4701-872D-EABB311D1559}" type="sibTrans" cxnId="{92D34EA2-7585-43BD-957C-178E506CA341}">
      <dgm:prSet/>
      <dgm:spPr/>
      <dgm:t>
        <a:bodyPr/>
        <a:lstStyle/>
        <a:p>
          <a:endParaRPr lang="en-US"/>
        </a:p>
      </dgm:t>
    </dgm:pt>
    <dgm:pt modelId="{D8C15FAC-421C-4173-8977-9045D0E51074}">
      <dgm:prSet/>
      <dgm:spPr/>
      <dgm:t>
        <a:bodyPr/>
        <a:lstStyle/>
        <a:p>
          <a:r>
            <a:rPr lang="en-US"/>
            <a:t>IPV protocols</a:t>
          </a:r>
        </a:p>
      </dgm:t>
    </dgm:pt>
    <dgm:pt modelId="{6AA4B33D-CD53-4E8D-A8A2-64611B52A849}" type="parTrans" cxnId="{1376B13C-44B6-4F94-B8A6-1469D09A13B2}">
      <dgm:prSet/>
      <dgm:spPr/>
      <dgm:t>
        <a:bodyPr/>
        <a:lstStyle/>
        <a:p>
          <a:endParaRPr lang="en-US"/>
        </a:p>
      </dgm:t>
    </dgm:pt>
    <dgm:pt modelId="{657EE1FB-8AE7-43B5-BBF0-3427032BFDAA}" type="sibTrans" cxnId="{1376B13C-44B6-4F94-B8A6-1469D09A13B2}">
      <dgm:prSet/>
      <dgm:spPr/>
      <dgm:t>
        <a:bodyPr/>
        <a:lstStyle/>
        <a:p>
          <a:endParaRPr lang="en-US"/>
        </a:p>
      </dgm:t>
    </dgm:pt>
    <dgm:pt modelId="{DD8A4374-60DF-44BA-81D3-112E3C6EC6A1}">
      <dgm:prSet/>
      <dgm:spPr/>
      <dgm:t>
        <a:bodyPr/>
        <a:lstStyle/>
        <a:p>
          <a:r>
            <a:rPr lang="en-US"/>
            <a:t>Are we missing anything?</a:t>
          </a:r>
        </a:p>
      </dgm:t>
    </dgm:pt>
    <dgm:pt modelId="{E6F091BA-3182-4B19-A46D-F0395F075EC3}" type="parTrans" cxnId="{7922AF65-A60A-4C95-B745-67F29301EF57}">
      <dgm:prSet/>
      <dgm:spPr/>
      <dgm:t>
        <a:bodyPr/>
        <a:lstStyle/>
        <a:p>
          <a:endParaRPr lang="en-US"/>
        </a:p>
      </dgm:t>
    </dgm:pt>
    <dgm:pt modelId="{CB90940B-71C0-4273-9503-189CC853A8E1}" type="sibTrans" cxnId="{7922AF65-A60A-4C95-B745-67F29301EF57}">
      <dgm:prSet/>
      <dgm:spPr/>
      <dgm:t>
        <a:bodyPr/>
        <a:lstStyle/>
        <a:p>
          <a:endParaRPr lang="en-US"/>
        </a:p>
      </dgm:t>
    </dgm:pt>
    <dgm:pt modelId="{E42D2006-6297-4C45-ABBC-77772C54FF82}" type="pres">
      <dgm:prSet presAssocID="{DE27CC8E-6B85-4566-9AEF-F19BC11DC0B2}" presName="diagram" presStyleCnt="0">
        <dgm:presLayoutVars>
          <dgm:dir/>
          <dgm:resizeHandles val="exact"/>
        </dgm:presLayoutVars>
      </dgm:prSet>
      <dgm:spPr/>
    </dgm:pt>
    <dgm:pt modelId="{2ED50681-8AAF-499C-9922-71D6B46743BC}" type="pres">
      <dgm:prSet presAssocID="{78EA17FF-29C1-426D-993E-B6F4C56E3920}" presName="node" presStyleLbl="node1" presStyleIdx="0" presStyleCnt="10">
        <dgm:presLayoutVars>
          <dgm:bulletEnabled val="1"/>
        </dgm:presLayoutVars>
      </dgm:prSet>
      <dgm:spPr/>
    </dgm:pt>
    <dgm:pt modelId="{B1E3869D-EEB6-421C-970C-3A557E21C1ED}" type="pres">
      <dgm:prSet presAssocID="{6FFD9510-0DA4-47C9-9A54-85C32F40FFD2}" presName="sibTrans" presStyleCnt="0"/>
      <dgm:spPr/>
    </dgm:pt>
    <dgm:pt modelId="{2FCF554C-25D0-4330-ADDF-CCD95DEB1D1E}" type="pres">
      <dgm:prSet presAssocID="{7388A028-0D41-4131-B577-21CECA22B890}" presName="node" presStyleLbl="node1" presStyleIdx="1" presStyleCnt="10">
        <dgm:presLayoutVars>
          <dgm:bulletEnabled val="1"/>
        </dgm:presLayoutVars>
      </dgm:prSet>
      <dgm:spPr/>
    </dgm:pt>
    <dgm:pt modelId="{33F8411D-3C06-47DB-ACBC-95CA495E0439}" type="pres">
      <dgm:prSet presAssocID="{A2D47CA7-80D5-4F8A-A502-D50B4B3CD75A}" presName="sibTrans" presStyleCnt="0"/>
      <dgm:spPr/>
    </dgm:pt>
    <dgm:pt modelId="{2A2883EE-CEF7-4DDC-92DC-9AEE51231DDC}" type="pres">
      <dgm:prSet presAssocID="{04737D88-FA33-415A-B940-2F5AF111B3D1}" presName="node" presStyleLbl="node1" presStyleIdx="2" presStyleCnt="10">
        <dgm:presLayoutVars>
          <dgm:bulletEnabled val="1"/>
        </dgm:presLayoutVars>
      </dgm:prSet>
      <dgm:spPr/>
    </dgm:pt>
    <dgm:pt modelId="{1414DFA4-7CC6-4B22-AB53-1A9929D899E9}" type="pres">
      <dgm:prSet presAssocID="{F550C8A6-A713-4AE5-9F04-8D4CB050FA1D}" presName="sibTrans" presStyleCnt="0"/>
      <dgm:spPr/>
    </dgm:pt>
    <dgm:pt modelId="{2A335F0E-1203-4434-9178-FB7CDA83D79A}" type="pres">
      <dgm:prSet presAssocID="{45BE5C64-0005-4EB2-9D4E-0BFCD629CB02}" presName="node" presStyleLbl="node1" presStyleIdx="3" presStyleCnt="10">
        <dgm:presLayoutVars>
          <dgm:bulletEnabled val="1"/>
        </dgm:presLayoutVars>
      </dgm:prSet>
      <dgm:spPr/>
    </dgm:pt>
    <dgm:pt modelId="{58EAD10B-56FB-428D-A30A-96F408C780E4}" type="pres">
      <dgm:prSet presAssocID="{73E60535-707E-4875-82C8-73AF0F8220E6}" presName="sibTrans" presStyleCnt="0"/>
      <dgm:spPr/>
    </dgm:pt>
    <dgm:pt modelId="{67BB3030-EEE6-4983-A904-C90BAFB60D5F}" type="pres">
      <dgm:prSet presAssocID="{99FAA646-FB53-4FD2-BFD9-8F019EAF675C}" presName="node" presStyleLbl="node1" presStyleIdx="4" presStyleCnt="10">
        <dgm:presLayoutVars>
          <dgm:bulletEnabled val="1"/>
        </dgm:presLayoutVars>
      </dgm:prSet>
      <dgm:spPr/>
    </dgm:pt>
    <dgm:pt modelId="{C1FC47AC-1D9D-47C6-8517-C40AE5BFD571}" type="pres">
      <dgm:prSet presAssocID="{334D997F-B718-48E7-82A5-06A1CC84CD05}" presName="sibTrans" presStyleCnt="0"/>
      <dgm:spPr/>
    </dgm:pt>
    <dgm:pt modelId="{B8AF6703-66C2-4AA4-A5CD-C4E712F884DF}" type="pres">
      <dgm:prSet presAssocID="{F0C46F93-8039-44F5-8834-7D0B07830457}" presName="node" presStyleLbl="node1" presStyleIdx="5" presStyleCnt="10">
        <dgm:presLayoutVars>
          <dgm:bulletEnabled val="1"/>
        </dgm:presLayoutVars>
      </dgm:prSet>
      <dgm:spPr/>
    </dgm:pt>
    <dgm:pt modelId="{985F2C1E-9931-4C2C-8C2E-051AEEFC750C}" type="pres">
      <dgm:prSet presAssocID="{4B764266-D5DE-4B01-A69F-08D1F01E3A6A}" presName="sibTrans" presStyleCnt="0"/>
      <dgm:spPr/>
    </dgm:pt>
    <dgm:pt modelId="{A95C68B0-6328-4BE7-A6FC-3B802B1F8BB7}" type="pres">
      <dgm:prSet presAssocID="{E58482C2-EC66-4ADE-A397-08A48FE0B7C0}" presName="node" presStyleLbl="node1" presStyleIdx="6" presStyleCnt="10">
        <dgm:presLayoutVars>
          <dgm:bulletEnabled val="1"/>
        </dgm:presLayoutVars>
      </dgm:prSet>
      <dgm:spPr/>
    </dgm:pt>
    <dgm:pt modelId="{A3B6475D-ACB6-454D-82A0-DFC1FB42A5E3}" type="pres">
      <dgm:prSet presAssocID="{5869A09D-4049-4339-BFF6-53EA01C7E104}" presName="sibTrans" presStyleCnt="0"/>
      <dgm:spPr/>
    </dgm:pt>
    <dgm:pt modelId="{036DD38D-35F7-4F68-AA0F-95ABD881F7B4}" type="pres">
      <dgm:prSet presAssocID="{0514710B-BFC3-4376-A14B-DE1B90A5FA9E}" presName="node" presStyleLbl="node1" presStyleIdx="7" presStyleCnt="10">
        <dgm:presLayoutVars>
          <dgm:bulletEnabled val="1"/>
        </dgm:presLayoutVars>
      </dgm:prSet>
      <dgm:spPr/>
    </dgm:pt>
    <dgm:pt modelId="{25C0EF20-6DAF-4019-807A-79580EB93D16}" type="pres">
      <dgm:prSet presAssocID="{BFF7A28C-0C79-4701-872D-EABB311D1559}" presName="sibTrans" presStyleCnt="0"/>
      <dgm:spPr/>
    </dgm:pt>
    <dgm:pt modelId="{A9F529F9-DF0C-4C00-98B5-C489D532EE55}" type="pres">
      <dgm:prSet presAssocID="{D8C15FAC-421C-4173-8977-9045D0E51074}" presName="node" presStyleLbl="node1" presStyleIdx="8" presStyleCnt="10">
        <dgm:presLayoutVars>
          <dgm:bulletEnabled val="1"/>
        </dgm:presLayoutVars>
      </dgm:prSet>
      <dgm:spPr/>
    </dgm:pt>
    <dgm:pt modelId="{BC94D85D-3CF5-4272-8D35-E797B9CC8CD8}" type="pres">
      <dgm:prSet presAssocID="{657EE1FB-8AE7-43B5-BBF0-3427032BFDAA}" presName="sibTrans" presStyleCnt="0"/>
      <dgm:spPr/>
    </dgm:pt>
    <dgm:pt modelId="{12D31AF0-8500-4846-83AE-86DA0B9ADE16}" type="pres">
      <dgm:prSet presAssocID="{DD8A4374-60DF-44BA-81D3-112E3C6EC6A1}" presName="node" presStyleLbl="node1" presStyleIdx="9" presStyleCnt="10">
        <dgm:presLayoutVars>
          <dgm:bulletEnabled val="1"/>
        </dgm:presLayoutVars>
      </dgm:prSet>
      <dgm:spPr/>
    </dgm:pt>
  </dgm:ptLst>
  <dgm:cxnLst>
    <dgm:cxn modelId="{AA0E9605-AA72-4D20-B0F6-6FC7B86713F3}" type="presOf" srcId="{0514710B-BFC3-4376-A14B-DE1B90A5FA9E}" destId="{036DD38D-35F7-4F68-AA0F-95ABD881F7B4}" srcOrd="0" destOrd="0" presId="urn:microsoft.com/office/officeart/2005/8/layout/default"/>
    <dgm:cxn modelId="{3D503F06-7C47-41C2-AF60-0B0DB456EBFD}" srcId="{DE27CC8E-6B85-4566-9AEF-F19BC11DC0B2}" destId="{7388A028-0D41-4131-B577-21CECA22B890}" srcOrd="1" destOrd="0" parTransId="{BFF0AA65-2549-4071-8D6E-695F1D4E1B26}" sibTransId="{A2D47CA7-80D5-4F8A-A502-D50B4B3CD75A}"/>
    <dgm:cxn modelId="{50A0E12A-6BE3-48F7-B810-42F6328A38C4}" type="presOf" srcId="{DE27CC8E-6B85-4566-9AEF-F19BC11DC0B2}" destId="{E42D2006-6297-4C45-ABBC-77772C54FF82}" srcOrd="0" destOrd="0" presId="urn:microsoft.com/office/officeart/2005/8/layout/default"/>
    <dgm:cxn modelId="{1376B13C-44B6-4F94-B8A6-1469D09A13B2}" srcId="{DE27CC8E-6B85-4566-9AEF-F19BC11DC0B2}" destId="{D8C15FAC-421C-4173-8977-9045D0E51074}" srcOrd="8" destOrd="0" parTransId="{6AA4B33D-CD53-4E8D-A8A2-64611B52A849}" sibTransId="{657EE1FB-8AE7-43B5-BBF0-3427032BFDAA}"/>
    <dgm:cxn modelId="{7922AF65-A60A-4C95-B745-67F29301EF57}" srcId="{DE27CC8E-6B85-4566-9AEF-F19BC11DC0B2}" destId="{DD8A4374-60DF-44BA-81D3-112E3C6EC6A1}" srcOrd="9" destOrd="0" parTransId="{E6F091BA-3182-4B19-A46D-F0395F075EC3}" sibTransId="{CB90940B-71C0-4273-9503-189CC853A8E1}"/>
    <dgm:cxn modelId="{BDD54469-D8FD-4550-8791-45389057A791}" type="presOf" srcId="{DD8A4374-60DF-44BA-81D3-112E3C6EC6A1}" destId="{12D31AF0-8500-4846-83AE-86DA0B9ADE16}" srcOrd="0" destOrd="0" presId="urn:microsoft.com/office/officeart/2005/8/layout/default"/>
    <dgm:cxn modelId="{DCC6AB53-ACA3-4636-8B30-10B14CEC9748}" type="presOf" srcId="{04737D88-FA33-415A-B940-2F5AF111B3D1}" destId="{2A2883EE-CEF7-4DDC-92DC-9AEE51231DDC}" srcOrd="0" destOrd="0" presId="urn:microsoft.com/office/officeart/2005/8/layout/default"/>
    <dgm:cxn modelId="{9A82B276-1AC4-4EED-B703-D07FEE2DDBF5}" type="presOf" srcId="{78EA17FF-29C1-426D-993E-B6F4C56E3920}" destId="{2ED50681-8AAF-499C-9922-71D6B46743BC}" srcOrd="0" destOrd="0" presId="urn:microsoft.com/office/officeart/2005/8/layout/default"/>
    <dgm:cxn modelId="{061D9B79-074D-4084-8FBB-71EB37EE5BF1}" srcId="{DE27CC8E-6B85-4566-9AEF-F19BC11DC0B2}" destId="{99FAA646-FB53-4FD2-BFD9-8F019EAF675C}" srcOrd="4" destOrd="0" parTransId="{FB9E434C-5049-4519-B2E3-26D859E35D58}" sibTransId="{334D997F-B718-48E7-82A5-06A1CC84CD05}"/>
    <dgm:cxn modelId="{7428CF8F-ECD4-4124-9B9B-FCDDA2E453E7}" srcId="{DE27CC8E-6B85-4566-9AEF-F19BC11DC0B2}" destId="{F0C46F93-8039-44F5-8834-7D0B07830457}" srcOrd="5" destOrd="0" parTransId="{666BF2E4-9062-4BB4-8B59-D425889B8B78}" sibTransId="{4B764266-D5DE-4B01-A69F-08D1F01E3A6A}"/>
    <dgm:cxn modelId="{EAA97B95-F6D2-4A14-9A58-343482140D3A}" srcId="{DE27CC8E-6B85-4566-9AEF-F19BC11DC0B2}" destId="{E58482C2-EC66-4ADE-A397-08A48FE0B7C0}" srcOrd="6" destOrd="0" parTransId="{5B0D97BD-63B2-4F25-9F91-485484B79D3C}" sibTransId="{5869A09D-4049-4339-BFF6-53EA01C7E104}"/>
    <dgm:cxn modelId="{857CA795-00D5-49D6-90DD-F2ACBA8258CD}" srcId="{DE27CC8E-6B85-4566-9AEF-F19BC11DC0B2}" destId="{78EA17FF-29C1-426D-993E-B6F4C56E3920}" srcOrd="0" destOrd="0" parTransId="{F51732F8-C99C-48DA-ACAF-0CDEA355251B}" sibTransId="{6FFD9510-0DA4-47C9-9A54-85C32F40FFD2}"/>
    <dgm:cxn modelId="{03431F98-B152-4CC8-BFDC-36E9A4A670BD}" type="presOf" srcId="{99FAA646-FB53-4FD2-BFD9-8F019EAF675C}" destId="{67BB3030-EEE6-4983-A904-C90BAFB60D5F}" srcOrd="0" destOrd="0" presId="urn:microsoft.com/office/officeart/2005/8/layout/default"/>
    <dgm:cxn modelId="{A898A29E-486C-45F0-9C1F-23C7177DC415}" srcId="{DE27CC8E-6B85-4566-9AEF-F19BC11DC0B2}" destId="{45BE5C64-0005-4EB2-9D4E-0BFCD629CB02}" srcOrd="3" destOrd="0" parTransId="{E6F2B4AB-10BE-4EB3-AEB7-AC0B3E473DE6}" sibTransId="{73E60535-707E-4875-82C8-73AF0F8220E6}"/>
    <dgm:cxn modelId="{92D34EA2-7585-43BD-957C-178E506CA341}" srcId="{DE27CC8E-6B85-4566-9AEF-F19BC11DC0B2}" destId="{0514710B-BFC3-4376-A14B-DE1B90A5FA9E}" srcOrd="7" destOrd="0" parTransId="{B432C63E-8AAE-4405-8177-0F667D1B47C5}" sibTransId="{BFF7A28C-0C79-4701-872D-EABB311D1559}"/>
    <dgm:cxn modelId="{795386B8-D6D3-4BAD-A7A1-485138CB0DF2}" type="presOf" srcId="{E58482C2-EC66-4ADE-A397-08A48FE0B7C0}" destId="{A95C68B0-6328-4BE7-A6FC-3B802B1F8BB7}" srcOrd="0" destOrd="0" presId="urn:microsoft.com/office/officeart/2005/8/layout/default"/>
    <dgm:cxn modelId="{D1D65FC0-7B5C-4065-9439-3C8FADC7FD2F}" type="presOf" srcId="{D8C15FAC-421C-4173-8977-9045D0E51074}" destId="{A9F529F9-DF0C-4C00-98B5-C489D532EE55}" srcOrd="0" destOrd="0" presId="urn:microsoft.com/office/officeart/2005/8/layout/default"/>
    <dgm:cxn modelId="{21A6F5C7-A135-49F1-A43D-000752E5A93A}" type="presOf" srcId="{45BE5C64-0005-4EB2-9D4E-0BFCD629CB02}" destId="{2A335F0E-1203-4434-9178-FB7CDA83D79A}" srcOrd="0" destOrd="0" presId="urn:microsoft.com/office/officeart/2005/8/layout/default"/>
    <dgm:cxn modelId="{BB2AE4CF-981D-4E73-AA81-2A024264CD83}" type="presOf" srcId="{7388A028-0D41-4131-B577-21CECA22B890}" destId="{2FCF554C-25D0-4330-ADDF-CCD95DEB1D1E}" srcOrd="0" destOrd="0" presId="urn:microsoft.com/office/officeart/2005/8/layout/default"/>
    <dgm:cxn modelId="{A1847FEA-752C-45A1-B2A9-8DEECDB3BFC1}" srcId="{DE27CC8E-6B85-4566-9AEF-F19BC11DC0B2}" destId="{04737D88-FA33-415A-B940-2F5AF111B3D1}" srcOrd="2" destOrd="0" parTransId="{5684CD99-BE67-4A99-A18F-34902F0743B2}" sibTransId="{F550C8A6-A713-4AE5-9F04-8D4CB050FA1D}"/>
    <dgm:cxn modelId="{C8E3C0F3-8264-47E3-B4F1-EEF3E0387A9F}" type="presOf" srcId="{F0C46F93-8039-44F5-8834-7D0B07830457}" destId="{B8AF6703-66C2-4AA4-A5CD-C4E712F884DF}" srcOrd="0" destOrd="0" presId="urn:microsoft.com/office/officeart/2005/8/layout/default"/>
    <dgm:cxn modelId="{6303DB2F-694C-4447-8A90-485560B10219}" type="presParOf" srcId="{E42D2006-6297-4C45-ABBC-77772C54FF82}" destId="{2ED50681-8AAF-499C-9922-71D6B46743BC}" srcOrd="0" destOrd="0" presId="urn:microsoft.com/office/officeart/2005/8/layout/default"/>
    <dgm:cxn modelId="{8CC0833E-4D26-47B4-9711-0191837AAE7C}" type="presParOf" srcId="{E42D2006-6297-4C45-ABBC-77772C54FF82}" destId="{B1E3869D-EEB6-421C-970C-3A557E21C1ED}" srcOrd="1" destOrd="0" presId="urn:microsoft.com/office/officeart/2005/8/layout/default"/>
    <dgm:cxn modelId="{5C9E1D0D-B8F7-47F5-890A-A8B9E7BA12E8}" type="presParOf" srcId="{E42D2006-6297-4C45-ABBC-77772C54FF82}" destId="{2FCF554C-25D0-4330-ADDF-CCD95DEB1D1E}" srcOrd="2" destOrd="0" presId="urn:microsoft.com/office/officeart/2005/8/layout/default"/>
    <dgm:cxn modelId="{8F8C1663-1FAB-44D3-A470-1752EE47B32F}" type="presParOf" srcId="{E42D2006-6297-4C45-ABBC-77772C54FF82}" destId="{33F8411D-3C06-47DB-ACBC-95CA495E0439}" srcOrd="3" destOrd="0" presId="urn:microsoft.com/office/officeart/2005/8/layout/default"/>
    <dgm:cxn modelId="{E0D7B956-6209-43EE-92F8-EE1238289ED6}" type="presParOf" srcId="{E42D2006-6297-4C45-ABBC-77772C54FF82}" destId="{2A2883EE-CEF7-4DDC-92DC-9AEE51231DDC}" srcOrd="4" destOrd="0" presId="urn:microsoft.com/office/officeart/2005/8/layout/default"/>
    <dgm:cxn modelId="{5167D468-F1D9-4F7B-899B-3C6CCA525034}" type="presParOf" srcId="{E42D2006-6297-4C45-ABBC-77772C54FF82}" destId="{1414DFA4-7CC6-4B22-AB53-1A9929D899E9}" srcOrd="5" destOrd="0" presId="urn:microsoft.com/office/officeart/2005/8/layout/default"/>
    <dgm:cxn modelId="{59A361ED-7E49-4B13-987A-5C4548187558}" type="presParOf" srcId="{E42D2006-6297-4C45-ABBC-77772C54FF82}" destId="{2A335F0E-1203-4434-9178-FB7CDA83D79A}" srcOrd="6" destOrd="0" presId="urn:microsoft.com/office/officeart/2005/8/layout/default"/>
    <dgm:cxn modelId="{CB8D36D7-FBC1-41A8-8C16-0A38E66AF159}" type="presParOf" srcId="{E42D2006-6297-4C45-ABBC-77772C54FF82}" destId="{58EAD10B-56FB-428D-A30A-96F408C780E4}" srcOrd="7" destOrd="0" presId="urn:microsoft.com/office/officeart/2005/8/layout/default"/>
    <dgm:cxn modelId="{0146E4A3-B670-4E0B-B6F8-57DA5CB2783F}" type="presParOf" srcId="{E42D2006-6297-4C45-ABBC-77772C54FF82}" destId="{67BB3030-EEE6-4983-A904-C90BAFB60D5F}" srcOrd="8" destOrd="0" presId="urn:microsoft.com/office/officeart/2005/8/layout/default"/>
    <dgm:cxn modelId="{BDC50BB7-F9B8-4D97-BDF0-8367099FA13B}" type="presParOf" srcId="{E42D2006-6297-4C45-ABBC-77772C54FF82}" destId="{C1FC47AC-1D9D-47C6-8517-C40AE5BFD571}" srcOrd="9" destOrd="0" presId="urn:microsoft.com/office/officeart/2005/8/layout/default"/>
    <dgm:cxn modelId="{0743856A-FF3D-479A-AA2C-6F1E7F7C85BF}" type="presParOf" srcId="{E42D2006-6297-4C45-ABBC-77772C54FF82}" destId="{B8AF6703-66C2-4AA4-A5CD-C4E712F884DF}" srcOrd="10" destOrd="0" presId="urn:microsoft.com/office/officeart/2005/8/layout/default"/>
    <dgm:cxn modelId="{FCC0CDC6-7F07-49FC-A95C-B75FF60B1094}" type="presParOf" srcId="{E42D2006-6297-4C45-ABBC-77772C54FF82}" destId="{985F2C1E-9931-4C2C-8C2E-051AEEFC750C}" srcOrd="11" destOrd="0" presId="urn:microsoft.com/office/officeart/2005/8/layout/default"/>
    <dgm:cxn modelId="{498A08EB-54FB-4483-914B-4D3FBC38445B}" type="presParOf" srcId="{E42D2006-6297-4C45-ABBC-77772C54FF82}" destId="{A95C68B0-6328-4BE7-A6FC-3B802B1F8BB7}" srcOrd="12" destOrd="0" presId="urn:microsoft.com/office/officeart/2005/8/layout/default"/>
    <dgm:cxn modelId="{A52D3989-CF91-4CF8-904E-C899C834910E}" type="presParOf" srcId="{E42D2006-6297-4C45-ABBC-77772C54FF82}" destId="{A3B6475D-ACB6-454D-82A0-DFC1FB42A5E3}" srcOrd="13" destOrd="0" presId="urn:microsoft.com/office/officeart/2005/8/layout/default"/>
    <dgm:cxn modelId="{CD74FAE5-E1B8-4875-A456-D1D7E8AD2D62}" type="presParOf" srcId="{E42D2006-6297-4C45-ABBC-77772C54FF82}" destId="{036DD38D-35F7-4F68-AA0F-95ABD881F7B4}" srcOrd="14" destOrd="0" presId="urn:microsoft.com/office/officeart/2005/8/layout/default"/>
    <dgm:cxn modelId="{0C46FDFE-911A-412E-B7C3-90EE9BB6E238}" type="presParOf" srcId="{E42D2006-6297-4C45-ABBC-77772C54FF82}" destId="{25C0EF20-6DAF-4019-807A-79580EB93D16}" srcOrd="15" destOrd="0" presId="urn:microsoft.com/office/officeart/2005/8/layout/default"/>
    <dgm:cxn modelId="{683888BA-0544-4B00-A3D6-F8DB0F4F99B7}" type="presParOf" srcId="{E42D2006-6297-4C45-ABBC-77772C54FF82}" destId="{A9F529F9-DF0C-4C00-98B5-C489D532EE55}" srcOrd="16" destOrd="0" presId="urn:microsoft.com/office/officeart/2005/8/layout/default"/>
    <dgm:cxn modelId="{659AE855-33B6-47B9-9EC1-9FC21DA4F1F7}" type="presParOf" srcId="{E42D2006-6297-4C45-ABBC-77772C54FF82}" destId="{BC94D85D-3CF5-4272-8D35-E797B9CC8CD8}" srcOrd="17" destOrd="0" presId="urn:microsoft.com/office/officeart/2005/8/layout/default"/>
    <dgm:cxn modelId="{66EEBE30-EE3B-4236-8255-840F3CFB1974}" type="presParOf" srcId="{E42D2006-6297-4C45-ABBC-77772C54FF82}" destId="{12D31AF0-8500-4846-83AE-86DA0B9ADE1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3C5375-3BAA-4486-95FF-EC8466FA4C2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9DFC0D3D-1057-480B-8A78-16E657BAF817}">
      <dgm:prSet/>
      <dgm:spPr/>
      <dgm:t>
        <a:bodyPr/>
        <a:lstStyle/>
        <a:p>
          <a:r>
            <a:rPr lang="en-US"/>
            <a:t>Why don't people choose to disclose experiences of violence or trauma?</a:t>
          </a:r>
        </a:p>
      </dgm:t>
    </dgm:pt>
    <dgm:pt modelId="{5FF69202-0942-4BBC-A376-3917F4AB4C13}" type="parTrans" cxnId="{E1355689-1B72-4B12-B2A6-1B9A1271059E}">
      <dgm:prSet/>
      <dgm:spPr/>
      <dgm:t>
        <a:bodyPr/>
        <a:lstStyle/>
        <a:p>
          <a:endParaRPr lang="en-US"/>
        </a:p>
      </dgm:t>
    </dgm:pt>
    <dgm:pt modelId="{40CD1C06-E861-4697-879B-A4D0490B4831}" type="sibTrans" cxnId="{E1355689-1B72-4B12-B2A6-1B9A1271059E}">
      <dgm:prSet/>
      <dgm:spPr/>
      <dgm:t>
        <a:bodyPr/>
        <a:lstStyle/>
        <a:p>
          <a:endParaRPr lang="en-US"/>
        </a:p>
      </dgm:t>
    </dgm:pt>
    <dgm:pt modelId="{436485D5-43C8-475A-8A38-97F18286754A}">
      <dgm:prSet/>
      <dgm:spPr/>
      <dgm:t>
        <a:bodyPr/>
        <a:lstStyle/>
        <a:p>
          <a:r>
            <a:rPr lang="en-US"/>
            <a:t>How can a screen and refer method further entrench a power differential between health care providers and patients?</a:t>
          </a:r>
        </a:p>
      </dgm:t>
    </dgm:pt>
    <dgm:pt modelId="{6A7476AE-8729-4D93-A876-3B0D0F59CE72}" type="parTrans" cxnId="{B27DADBF-EC2A-4E85-A900-1A352B87DFFF}">
      <dgm:prSet/>
      <dgm:spPr/>
      <dgm:t>
        <a:bodyPr/>
        <a:lstStyle/>
        <a:p>
          <a:endParaRPr lang="en-US"/>
        </a:p>
      </dgm:t>
    </dgm:pt>
    <dgm:pt modelId="{9652494F-D2F8-40A8-8ACA-448CA0749AA1}" type="sibTrans" cxnId="{B27DADBF-EC2A-4E85-A900-1A352B87DFFF}">
      <dgm:prSet/>
      <dgm:spPr/>
      <dgm:t>
        <a:bodyPr/>
        <a:lstStyle/>
        <a:p>
          <a:endParaRPr lang="en-US"/>
        </a:p>
      </dgm:t>
    </dgm:pt>
    <dgm:pt modelId="{4AEE1DA3-B925-4D89-AF71-C9C7E8FA39ED}" type="pres">
      <dgm:prSet presAssocID="{933C5375-3BAA-4486-95FF-EC8466FA4C29}" presName="vert0" presStyleCnt="0">
        <dgm:presLayoutVars>
          <dgm:dir/>
          <dgm:animOne val="branch"/>
          <dgm:animLvl val="lvl"/>
        </dgm:presLayoutVars>
      </dgm:prSet>
      <dgm:spPr/>
    </dgm:pt>
    <dgm:pt modelId="{C5896C55-EB6F-4C5A-A094-AFC7DE300AD0}" type="pres">
      <dgm:prSet presAssocID="{9DFC0D3D-1057-480B-8A78-16E657BAF817}" presName="thickLine" presStyleLbl="alignNode1" presStyleIdx="0" presStyleCnt="2"/>
      <dgm:spPr/>
    </dgm:pt>
    <dgm:pt modelId="{D833006C-EFA6-4F1D-802A-3F1FBD36447A}" type="pres">
      <dgm:prSet presAssocID="{9DFC0D3D-1057-480B-8A78-16E657BAF817}" presName="horz1" presStyleCnt="0"/>
      <dgm:spPr/>
    </dgm:pt>
    <dgm:pt modelId="{8D0A9D0D-DA26-40BA-A58A-A46D2073EC73}" type="pres">
      <dgm:prSet presAssocID="{9DFC0D3D-1057-480B-8A78-16E657BAF817}" presName="tx1" presStyleLbl="revTx" presStyleIdx="0" presStyleCnt="2"/>
      <dgm:spPr/>
    </dgm:pt>
    <dgm:pt modelId="{342B4677-7121-4BA4-97C4-C9939DA203B1}" type="pres">
      <dgm:prSet presAssocID="{9DFC0D3D-1057-480B-8A78-16E657BAF817}" presName="vert1" presStyleCnt="0"/>
      <dgm:spPr/>
    </dgm:pt>
    <dgm:pt modelId="{0F320CA0-8F3A-4BAC-9541-8A2D36B3327C}" type="pres">
      <dgm:prSet presAssocID="{436485D5-43C8-475A-8A38-97F18286754A}" presName="thickLine" presStyleLbl="alignNode1" presStyleIdx="1" presStyleCnt="2"/>
      <dgm:spPr/>
    </dgm:pt>
    <dgm:pt modelId="{1A4858CA-2ED6-4068-9A91-F2B78156B3BC}" type="pres">
      <dgm:prSet presAssocID="{436485D5-43C8-475A-8A38-97F18286754A}" presName="horz1" presStyleCnt="0"/>
      <dgm:spPr/>
    </dgm:pt>
    <dgm:pt modelId="{E9B498A0-BC8B-450F-AE1E-39C2C091B4A6}" type="pres">
      <dgm:prSet presAssocID="{436485D5-43C8-475A-8A38-97F18286754A}" presName="tx1" presStyleLbl="revTx" presStyleIdx="1" presStyleCnt="2"/>
      <dgm:spPr/>
    </dgm:pt>
    <dgm:pt modelId="{5E295DB6-F955-43FA-96B0-780E9F9DFABA}" type="pres">
      <dgm:prSet presAssocID="{436485D5-43C8-475A-8A38-97F18286754A}" presName="vert1" presStyleCnt="0"/>
      <dgm:spPr/>
    </dgm:pt>
  </dgm:ptLst>
  <dgm:cxnLst>
    <dgm:cxn modelId="{CC99F706-EF40-47A3-B81A-4BEC480812D2}" type="presOf" srcId="{933C5375-3BAA-4486-95FF-EC8466FA4C29}" destId="{4AEE1DA3-B925-4D89-AF71-C9C7E8FA39ED}" srcOrd="0" destOrd="0" presId="urn:microsoft.com/office/officeart/2008/layout/LinedList"/>
    <dgm:cxn modelId="{781CA431-1947-4F69-B23C-C0E15498F45C}" type="presOf" srcId="{436485D5-43C8-475A-8A38-97F18286754A}" destId="{E9B498A0-BC8B-450F-AE1E-39C2C091B4A6}" srcOrd="0" destOrd="0" presId="urn:microsoft.com/office/officeart/2008/layout/LinedList"/>
    <dgm:cxn modelId="{E1355689-1B72-4B12-B2A6-1B9A1271059E}" srcId="{933C5375-3BAA-4486-95FF-EC8466FA4C29}" destId="{9DFC0D3D-1057-480B-8A78-16E657BAF817}" srcOrd="0" destOrd="0" parTransId="{5FF69202-0942-4BBC-A376-3917F4AB4C13}" sibTransId="{40CD1C06-E861-4697-879B-A4D0490B4831}"/>
    <dgm:cxn modelId="{B27DADBF-EC2A-4E85-A900-1A352B87DFFF}" srcId="{933C5375-3BAA-4486-95FF-EC8466FA4C29}" destId="{436485D5-43C8-475A-8A38-97F18286754A}" srcOrd="1" destOrd="0" parTransId="{6A7476AE-8729-4D93-A876-3B0D0F59CE72}" sibTransId="{9652494F-D2F8-40A8-8ACA-448CA0749AA1}"/>
    <dgm:cxn modelId="{DEA9CAF8-96E4-4262-95AE-8113A7444148}" type="presOf" srcId="{9DFC0D3D-1057-480B-8A78-16E657BAF817}" destId="{8D0A9D0D-DA26-40BA-A58A-A46D2073EC73}" srcOrd="0" destOrd="0" presId="urn:microsoft.com/office/officeart/2008/layout/LinedList"/>
    <dgm:cxn modelId="{FE2AE7F0-DD2A-4AF7-B0DB-6BAC7D081B7B}" type="presParOf" srcId="{4AEE1DA3-B925-4D89-AF71-C9C7E8FA39ED}" destId="{C5896C55-EB6F-4C5A-A094-AFC7DE300AD0}" srcOrd="0" destOrd="0" presId="urn:microsoft.com/office/officeart/2008/layout/LinedList"/>
    <dgm:cxn modelId="{773D5257-1F30-4089-8962-78D64745D469}" type="presParOf" srcId="{4AEE1DA3-B925-4D89-AF71-C9C7E8FA39ED}" destId="{D833006C-EFA6-4F1D-802A-3F1FBD36447A}" srcOrd="1" destOrd="0" presId="urn:microsoft.com/office/officeart/2008/layout/LinedList"/>
    <dgm:cxn modelId="{AE09F473-70C7-43F1-B25F-72157AC5FE48}" type="presParOf" srcId="{D833006C-EFA6-4F1D-802A-3F1FBD36447A}" destId="{8D0A9D0D-DA26-40BA-A58A-A46D2073EC73}" srcOrd="0" destOrd="0" presId="urn:microsoft.com/office/officeart/2008/layout/LinedList"/>
    <dgm:cxn modelId="{7C782422-D414-48CF-B430-52ED7A01A7C3}" type="presParOf" srcId="{D833006C-EFA6-4F1D-802A-3F1FBD36447A}" destId="{342B4677-7121-4BA4-97C4-C9939DA203B1}" srcOrd="1" destOrd="0" presId="urn:microsoft.com/office/officeart/2008/layout/LinedList"/>
    <dgm:cxn modelId="{1E9210C3-C203-4FA9-B686-9E0DA103B7A7}" type="presParOf" srcId="{4AEE1DA3-B925-4D89-AF71-C9C7E8FA39ED}" destId="{0F320CA0-8F3A-4BAC-9541-8A2D36B3327C}" srcOrd="2" destOrd="0" presId="urn:microsoft.com/office/officeart/2008/layout/LinedList"/>
    <dgm:cxn modelId="{25F512F6-803B-44B4-80F1-84EED0112433}" type="presParOf" srcId="{4AEE1DA3-B925-4D89-AF71-C9C7E8FA39ED}" destId="{1A4858CA-2ED6-4068-9A91-F2B78156B3BC}" srcOrd="3" destOrd="0" presId="urn:microsoft.com/office/officeart/2008/layout/LinedList"/>
    <dgm:cxn modelId="{13E90884-AE88-4ECA-A1DC-7304951BFB62}" type="presParOf" srcId="{1A4858CA-2ED6-4068-9A91-F2B78156B3BC}" destId="{E9B498A0-BC8B-450F-AE1E-39C2C091B4A6}" srcOrd="0" destOrd="0" presId="urn:microsoft.com/office/officeart/2008/layout/LinedList"/>
    <dgm:cxn modelId="{BA1DE092-549A-4BB4-8B8E-57FEA272925A}" type="presParOf" srcId="{1A4858CA-2ED6-4068-9A91-F2B78156B3BC}" destId="{5E295DB6-F955-43FA-96B0-780E9F9DFA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9A122B-C8AB-46BB-B0DC-8BCE89883E4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D0CCBE8-144D-44A6-9D4B-A04B270B0FEF}">
      <dgm:prSet/>
      <dgm:spPr/>
      <dgm:t>
        <a:bodyPr/>
        <a:lstStyle/>
        <a:p>
          <a:r>
            <a:rPr lang="en-US"/>
            <a:t>Data? (History of ACE questionnaire)</a:t>
          </a:r>
        </a:p>
      </dgm:t>
    </dgm:pt>
    <dgm:pt modelId="{FFB9DC47-6712-4923-9FC7-4C5B7EB5FD8D}" type="parTrans" cxnId="{4428D543-F0C7-49CA-B126-7D15B94F4F81}">
      <dgm:prSet/>
      <dgm:spPr/>
      <dgm:t>
        <a:bodyPr/>
        <a:lstStyle/>
        <a:p>
          <a:endParaRPr lang="en-US"/>
        </a:p>
      </dgm:t>
    </dgm:pt>
    <dgm:pt modelId="{D3595121-FD67-4324-B528-883C47DDA467}" type="sibTrans" cxnId="{4428D543-F0C7-49CA-B126-7D15B94F4F81}">
      <dgm:prSet/>
      <dgm:spPr/>
      <dgm:t>
        <a:bodyPr/>
        <a:lstStyle/>
        <a:p>
          <a:endParaRPr lang="en-US"/>
        </a:p>
      </dgm:t>
    </dgm:pt>
    <dgm:pt modelId="{A04BDF78-ADE1-4ED9-85A3-35E0C6E5056F}">
      <dgm:prSet/>
      <dgm:spPr/>
      <dgm:t>
        <a:bodyPr/>
        <a:lstStyle/>
        <a:p>
          <a:r>
            <a:rPr lang="en-US"/>
            <a:t>Getting a disclosure?</a:t>
          </a:r>
        </a:p>
      </dgm:t>
    </dgm:pt>
    <dgm:pt modelId="{7ACD6E83-434A-44B4-B179-BC3B7F798903}" type="parTrans" cxnId="{9947D47B-3F94-462A-A8EB-9274D247677F}">
      <dgm:prSet/>
      <dgm:spPr/>
      <dgm:t>
        <a:bodyPr/>
        <a:lstStyle/>
        <a:p>
          <a:endParaRPr lang="en-US"/>
        </a:p>
      </dgm:t>
    </dgm:pt>
    <dgm:pt modelId="{A5D0C440-EB1F-45B3-A7C5-F91E129A5581}" type="sibTrans" cxnId="{9947D47B-3F94-462A-A8EB-9274D247677F}">
      <dgm:prSet/>
      <dgm:spPr/>
      <dgm:t>
        <a:bodyPr/>
        <a:lstStyle/>
        <a:p>
          <a:endParaRPr lang="en-US"/>
        </a:p>
      </dgm:t>
    </dgm:pt>
    <dgm:pt modelId="{423FC5F4-8039-438E-829C-E5CF1FCFCFA5}">
      <dgm:prSet/>
      <dgm:spPr/>
      <dgm:t>
        <a:bodyPr/>
        <a:lstStyle/>
        <a:p>
          <a:r>
            <a:rPr lang="en-US"/>
            <a:t>Knowing about what has happened to the person we are working with so we can anticipate their needs?</a:t>
          </a:r>
        </a:p>
      </dgm:t>
    </dgm:pt>
    <dgm:pt modelId="{5F341EA5-92C4-41DB-A03D-9DDB84665FD0}" type="parTrans" cxnId="{E96BCC6E-4FD4-4384-A137-40D50B5B60A1}">
      <dgm:prSet/>
      <dgm:spPr/>
      <dgm:t>
        <a:bodyPr/>
        <a:lstStyle/>
        <a:p>
          <a:endParaRPr lang="en-US"/>
        </a:p>
      </dgm:t>
    </dgm:pt>
    <dgm:pt modelId="{662DB20C-7871-478C-9FC6-C22E08BAE5A1}" type="sibTrans" cxnId="{E96BCC6E-4FD4-4384-A137-40D50B5B60A1}">
      <dgm:prSet/>
      <dgm:spPr/>
      <dgm:t>
        <a:bodyPr/>
        <a:lstStyle/>
        <a:p>
          <a:endParaRPr lang="en-US"/>
        </a:p>
      </dgm:t>
    </dgm:pt>
    <dgm:pt modelId="{42F89663-AA09-42A6-BA09-904E8FE070F2}">
      <dgm:prSet/>
      <dgm:spPr/>
      <dgm:t>
        <a:bodyPr/>
        <a:lstStyle/>
        <a:p>
          <a:r>
            <a:rPr lang="en-US"/>
            <a:t>Getting the person connected to services?</a:t>
          </a:r>
        </a:p>
      </dgm:t>
    </dgm:pt>
    <dgm:pt modelId="{EBE54063-D1C5-4885-8DDE-54960CD2A55E}" type="parTrans" cxnId="{E4562C95-8342-4E18-9A9D-23142B780289}">
      <dgm:prSet/>
      <dgm:spPr/>
      <dgm:t>
        <a:bodyPr/>
        <a:lstStyle/>
        <a:p>
          <a:endParaRPr lang="en-US"/>
        </a:p>
      </dgm:t>
    </dgm:pt>
    <dgm:pt modelId="{749FA38F-0B6A-4774-9635-818046A47484}" type="sibTrans" cxnId="{E4562C95-8342-4E18-9A9D-23142B780289}">
      <dgm:prSet/>
      <dgm:spPr/>
      <dgm:t>
        <a:bodyPr/>
        <a:lstStyle/>
        <a:p>
          <a:endParaRPr lang="en-US"/>
        </a:p>
      </dgm:t>
    </dgm:pt>
    <dgm:pt modelId="{FDEE88A7-128E-419B-81B7-A0F6E64674C5}" type="pres">
      <dgm:prSet presAssocID="{9D9A122B-C8AB-46BB-B0DC-8BCE89883E4E}" presName="vert0" presStyleCnt="0">
        <dgm:presLayoutVars>
          <dgm:dir/>
          <dgm:animOne val="branch"/>
          <dgm:animLvl val="lvl"/>
        </dgm:presLayoutVars>
      </dgm:prSet>
      <dgm:spPr/>
    </dgm:pt>
    <dgm:pt modelId="{96E51C9B-30DA-44B3-BD8D-273DF60045AB}" type="pres">
      <dgm:prSet presAssocID="{8D0CCBE8-144D-44A6-9D4B-A04B270B0FEF}" presName="thickLine" presStyleLbl="alignNode1" presStyleIdx="0" presStyleCnt="4"/>
      <dgm:spPr/>
    </dgm:pt>
    <dgm:pt modelId="{94A78C74-B336-4806-92D4-545C23365186}" type="pres">
      <dgm:prSet presAssocID="{8D0CCBE8-144D-44A6-9D4B-A04B270B0FEF}" presName="horz1" presStyleCnt="0"/>
      <dgm:spPr/>
    </dgm:pt>
    <dgm:pt modelId="{31050889-B944-469D-9340-46A81139812A}" type="pres">
      <dgm:prSet presAssocID="{8D0CCBE8-144D-44A6-9D4B-A04B270B0FEF}" presName="tx1" presStyleLbl="revTx" presStyleIdx="0" presStyleCnt="4"/>
      <dgm:spPr/>
    </dgm:pt>
    <dgm:pt modelId="{1C6749FD-332E-47CC-B8A8-6315861B9624}" type="pres">
      <dgm:prSet presAssocID="{8D0CCBE8-144D-44A6-9D4B-A04B270B0FEF}" presName="vert1" presStyleCnt="0"/>
      <dgm:spPr/>
    </dgm:pt>
    <dgm:pt modelId="{057EA174-A0D9-4811-95A4-2A9CB40C9265}" type="pres">
      <dgm:prSet presAssocID="{A04BDF78-ADE1-4ED9-85A3-35E0C6E5056F}" presName="thickLine" presStyleLbl="alignNode1" presStyleIdx="1" presStyleCnt="4"/>
      <dgm:spPr/>
    </dgm:pt>
    <dgm:pt modelId="{177D3171-D316-4ED0-872F-2C2ABF348CD7}" type="pres">
      <dgm:prSet presAssocID="{A04BDF78-ADE1-4ED9-85A3-35E0C6E5056F}" presName="horz1" presStyleCnt="0"/>
      <dgm:spPr/>
    </dgm:pt>
    <dgm:pt modelId="{947E4B1F-FB34-4B9C-BEFF-943A61DB6F58}" type="pres">
      <dgm:prSet presAssocID="{A04BDF78-ADE1-4ED9-85A3-35E0C6E5056F}" presName="tx1" presStyleLbl="revTx" presStyleIdx="1" presStyleCnt="4"/>
      <dgm:spPr/>
    </dgm:pt>
    <dgm:pt modelId="{639C1353-D6D3-4721-881E-CFE3122D43D5}" type="pres">
      <dgm:prSet presAssocID="{A04BDF78-ADE1-4ED9-85A3-35E0C6E5056F}" presName="vert1" presStyleCnt="0"/>
      <dgm:spPr/>
    </dgm:pt>
    <dgm:pt modelId="{C11D2DC7-831F-4B6C-8AE7-5B962B764529}" type="pres">
      <dgm:prSet presAssocID="{423FC5F4-8039-438E-829C-E5CF1FCFCFA5}" presName="thickLine" presStyleLbl="alignNode1" presStyleIdx="2" presStyleCnt="4"/>
      <dgm:spPr/>
    </dgm:pt>
    <dgm:pt modelId="{441B5801-9371-45E0-886E-64C801138A34}" type="pres">
      <dgm:prSet presAssocID="{423FC5F4-8039-438E-829C-E5CF1FCFCFA5}" presName="horz1" presStyleCnt="0"/>
      <dgm:spPr/>
    </dgm:pt>
    <dgm:pt modelId="{60672878-9293-4E3F-8804-1BED8E611DDE}" type="pres">
      <dgm:prSet presAssocID="{423FC5F4-8039-438E-829C-E5CF1FCFCFA5}" presName="tx1" presStyleLbl="revTx" presStyleIdx="2" presStyleCnt="4"/>
      <dgm:spPr/>
    </dgm:pt>
    <dgm:pt modelId="{61D41742-3246-42D4-8DE2-4DA553300E5F}" type="pres">
      <dgm:prSet presAssocID="{423FC5F4-8039-438E-829C-E5CF1FCFCFA5}" presName="vert1" presStyleCnt="0"/>
      <dgm:spPr/>
    </dgm:pt>
    <dgm:pt modelId="{A813F151-0D5E-4547-97F0-B1C805C8035C}" type="pres">
      <dgm:prSet presAssocID="{42F89663-AA09-42A6-BA09-904E8FE070F2}" presName="thickLine" presStyleLbl="alignNode1" presStyleIdx="3" presStyleCnt="4"/>
      <dgm:spPr/>
    </dgm:pt>
    <dgm:pt modelId="{169BA172-477F-4FAD-92BB-E705BF9ABC93}" type="pres">
      <dgm:prSet presAssocID="{42F89663-AA09-42A6-BA09-904E8FE070F2}" presName="horz1" presStyleCnt="0"/>
      <dgm:spPr/>
    </dgm:pt>
    <dgm:pt modelId="{BE4FC38E-FA71-4F34-80F9-FBAE29995ACD}" type="pres">
      <dgm:prSet presAssocID="{42F89663-AA09-42A6-BA09-904E8FE070F2}" presName="tx1" presStyleLbl="revTx" presStyleIdx="3" presStyleCnt="4"/>
      <dgm:spPr/>
    </dgm:pt>
    <dgm:pt modelId="{C885D32F-D95B-494B-8ADE-8EEF4564519E}" type="pres">
      <dgm:prSet presAssocID="{42F89663-AA09-42A6-BA09-904E8FE070F2}" presName="vert1" presStyleCnt="0"/>
      <dgm:spPr/>
    </dgm:pt>
  </dgm:ptLst>
  <dgm:cxnLst>
    <dgm:cxn modelId="{4428D543-F0C7-49CA-B126-7D15B94F4F81}" srcId="{9D9A122B-C8AB-46BB-B0DC-8BCE89883E4E}" destId="{8D0CCBE8-144D-44A6-9D4B-A04B270B0FEF}" srcOrd="0" destOrd="0" parTransId="{FFB9DC47-6712-4923-9FC7-4C5B7EB5FD8D}" sibTransId="{D3595121-FD67-4324-B528-883C47DDA467}"/>
    <dgm:cxn modelId="{6194706E-0B5D-4C28-879C-549D75D5148D}" type="presOf" srcId="{A04BDF78-ADE1-4ED9-85A3-35E0C6E5056F}" destId="{947E4B1F-FB34-4B9C-BEFF-943A61DB6F58}" srcOrd="0" destOrd="0" presId="urn:microsoft.com/office/officeart/2008/layout/LinedList"/>
    <dgm:cxn modelId="{E96BCC6E-4FD4-4384-A137-40D50B5B60A1}" srcId="{9D9A122B-C8AB-46BB-B0DC-8BCE89883E4E}" destId="{423FC5F4-8039-438E-829C-E5CF1FCFCFA5}" srcOrd="2" destOrd="0" parTransId="{5F341EA5-92C4-41DB-A03D-9DDB84665FD0}" sibTransId="{662DB20C-7871-478C-9FC6-C22E08BAE5A1}"/>
    <dgm:cxn modelId="{02873D55-5A8B-40A9-AA1D-8AF8F3F7CE88}" type="presOf" srcId="{423FC5F4-8039-438E-829C-E5CF1FCFCFA5}" destId="{60672878-9293-4E3F-8804-1BED8E611DDE}" srcOrd="0" destOrd="0" presId="urn:microsoft.com/office/officeart/2008/layout/LinedList"/>
    <dgm:cxn modelId="{9947D47B-3F94-462A-A8EB-9274D247677F}" srcId="{9D9A122B-C8AB-46BB-B0DC-8BCE89883E4E}" destId="{A04BDF78-ADE1-4ED9-85A3-35E0C6E5056F}" srcOrd="1" destOrd="0" parTransId="{7ACD6E83-434A-44B4-B179-BC3B7F798903}" sibTransId="{A5D0C440-EB1F-45B3-A7C5-F91E129A5581}"/>
    <dgm:cxn modelId="{E4562C95-8342-4E18-9A9D-23142B780289}" srcId="{9D9A122B-C8AB-46BB-B0DC-8BCE89883E4E}" destId="{42F89663-AA09-42A6-BA09-904E8FE070F2}" srcOrd="3" destOrd="0" parTransId="{EBE54063-D1C5-4885-8DDE-54960CD2A55E}" sibTransId="{749FA38F-0B6A-4774-9635-818046A47484}"/>
    <dgm:cxn modelId="{B56AD3C5-B2CB-49CA-B179-64CCA2A2F98E}" type="presOf" srcId="{9D9A122B-C8AB-46BB-B0DC-8BCE89883E4E}" destId="{FDEE88A7-128E-419B-81B7-A0F6E64674C5}" srcOrd="0" destOrd="0" presId="urn:microsoft.com/office/officeart/2008/layout/LinedList"/>
    <dgm:cxn modelId="{BC7B7BDF-92FC-433A-851D-FD7895827D05}" type="presOf" srcId="{8D0CCBE8-144D-44A6-9D4B-A04B270B0FEF}" destId="{31050889-B944-469D-9340-46A81139812A}" srcOrd="0" destOrd="0" presId="urn:microsoft.com/office/officeart/2008/layout/LinedList"/>
    <dgm:cxn modelId="{C9CC13F8-1BF6-443C-94BD-83D3AEA8CF0F}" type="presOf" srcId="{42F89663-AA09-42A6-BA09-904E8FE070F2}" destId="{BE4FC38E-FA71-4F34-80F9-FBAE29995ACD}" srcOrd="0" destOrd="0" presId="urn:microsoft.com/office/officeart/2008/layout/LinedList"/>
    <dgm:cxn modelId="{FBAE97AD-F3FD-4A99-9032-E2A8B8AB15A9}" type="presParOf" srcId="{FDEE88A7-128E-419B-81B7-A0F6E64674C5}" destId="{96E51C9B-30DA-44B3-BD8D-273DF60045AB}" srcOrd="0" destOrd="0" presId="urn:microsoft.com/office/officeart/2008/layout/LinedList"/>
    <dgm:cxn modelId="{639756F3-AEF5-4E9C-AC7E-6E68F7AEAA39}" type="presParOf" srcId="{FDEE88A7-128E-419B-81B7-A0F6E64674C5}" destId="{94A78C74-B336-4806-92D4-545C23365186}" srcOrd="1" destOrd="0" presId="urn:microsoft.com/office/officeart/2008/layout/LinedList"/>
    <dgm:cxn modelId="{B742609A-D198-43EC-93C1-BD3FEE9E740F}" type="presParOf" srcId="{94A78C74-B336-4806-92D4-545C23365186}" destId="{31050889-B944-469D-9340-46A81139812A}" srcOrd="0" destOrd="0" presId="urn:microsoft.com/office/officeart/2008/layout/LinedList"/>
    <dgm:cxn modelId="{78A8B54D-4362-45C9-ACDA-26C20BE9B87A}" type="presParOf" srcId="{94A78C74-B336-4806-92D4-545C23365186}" destId="{1C6749FD-332E-47CC-B8A8-6315861B9624}" srcOrd="1" destOrd="0" presId="urn:microsoft.com/office/officeart/2008/layout/LinedList"/>
    <dgm:cxn modelId="{0455ED7B-E72A-4875-AAF2-A1D9F8E9CA7A}" type="presParOf" srcId="{FDEE88A7-128E-419B-81B7-A0F6E64674C5}" destId="{057EA174-A0D9-4811-95A4-2A9CB40C9265}" srcOrd="2" destOrd="0" presId="urn:microsoft.com/office/officeart/2008/layout/LinedList"/>
    <dgm:cxn modelId="{EDF067C4-6D3B-4C41-9F6D-23EB4483530A}" type="presParOf" srcId="{FDEE88A7-128E-419B-81B7-A0F6E64674C5}" destId="{177D3171-D316-4ED0-872F-2C2ABF348CD7}" srcOrd="3" destOrd="0" presId="urn:microsoft.com/office/officeart/2008/layout/LinedList"/>
    <dgm:cxn modelId="{B2C67C18-5098-49BE-AB1E-F45EFAB0AED2}" type="presParOf" srcId="{177D3171-D316-4ED0-872F-2C2ABF348CD7}" destId="{947E4B1F-FB34-4B9C-BEFF-943A61DB6F58}" srcOrd="0" destOrd="0" presId="urn:microsoft.com/office/officeart/2008/layout/LinedList"/>
    <dgm:cxn modelId="{4422CF13-3B2E-4F5C-AB8B-DCB10AF409A0}" type="presParOf" srcId="{177D3171-D316-4ED0-872F-2C2ABF348CD7}" destId="{639C1353-D6D3-4721-881E-CFE3122D43D5}" srcOrd="1" destOrd="0" presId="urn:microsoft.com/office/officeart/2008/layout/LinedList"/>
    <dgm:cxn modelId="{6667E82C-7468-4DE0-9D27-2F94DF2143AB}" type="presParOf" srcId="{FDEE88A7-128E-419B-81B7-A0F6E64674C5}" destId="{C11D2DC7-831F-4B6C-8AE7-5B962B764529}" srcOrd="4" destOrd="0" presId="urn:microsoft.com/office/officeart/2008/layout/LinedList"/>
    <dgm:cxn modelId="{FA27F413-1425-4137-BDCB-D8989681D0E2}" type="presParOf" srcId="{FDEE88A7-128E-419B-81B7-A0F6E64674C5}" destId="{441B5801-9371-45E0-886E-64C801138A34}" srcOrd="5" destOrd="0" presId="urn:microsoft.com/office/officeart/2008/layout/LinedList"/>
    <dgm:cxn modelId="{7868145F-3CE8-42EE-BE18-38F757892B1D}" type="presParOf" srcId="{441B5801-9371-45E0-886E-64C801138A34}" destId="{60672878-9293-4E3F-8804-1BED8E611DDE}" srcOrd="0" destOrd="0" presId="urn:microsoft.com/office/officeart/2008/layout/LinedList"/>
    <dgm:cxn modelId="{108ADDB9-5CF4-4D38-AC2E-33B5A9CD05E2}" type="presParOf" srcId="{441B5801-9371-45E0-886E-64C801138A34}" destId="{61D41742-3246-42D4-8DE2-4DA553300E5F}" srcOrd="1" destOrd="0" presId="urn:microsoft.com/office/officeart/2008/layout/LinedList"/>
    <dgm:cxn modelId="{C79FED44-E6F6-49CF-950A-B2726F68EA5D}" type="presParOf" srcId="{FDEE88A7-128E-419B-81B7-A0F6E64674C5}" destId="{A813F151-0D5E-4547-97F0-B1C805C8035C}" srcOrd="6" destOrd="0" presId="urn:microsoft.com/office/officeart/2008/layout/LinedList"/>
    <dgm:cxn modelId="{0BD2F0D4-089A-42CD-B3B7-D3A6C9C6C3CB}" type="presParOf" srcId="{FDEE88A7-128E-419B-81B7-A0F6E64674C5}" destId="{169BA172-477F-4FAD-92BB-E705BF9ABC93}" srcOrd="7" destOrd="0" presId="urn:microsoft.com/office/officeart/2008/layout/LinedList"/>
    <dgm:cxn modelId="{D32372BE-34D2-4E88-AE36-A28D13192DCF}" type="presParOf" srcId="{169BA172-477F-4FAD-92BB-E705BF9ABC93}" destId="{BE4FC38E-FA71-4F34-80F9-FBAE29995ACD}" srcOrd="0" destOrd="0" presId="urn:microsoft.com/office/officeart/2008/layout/LinedList"/>
    <dgm:cxn modelId="{35A1050C-B320-4CD2-BD4A-478341D2260E}" type="presParOf" srcId="{169BA172-477F-4FAD-92BB-E705BF9ABC93}" destId="{C885D32F-D95B-494B-8ADE-8EEF456451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84BE3-C880-43C8-BA50-1D4D2F0F2B0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162E1A1-CD3A-477D-9C07-100A761C0F5D}">
      <dgm:prSet/>
      <dgm:spPr/>
      <dgm:t>
        <a:bodyPr/>
        <a:lstStyle/>
        <a:p>
          <a:r>
            <a:rPr lang="en-US"/>
            <a:t>Partnerships</a:t>
          </a:r>
        </a:p>
      </dgm:t>
    </dgm:pt>
    <dgm:pt modelId="{3233ED41-14E8-46BD-8F25-5883AE14BF2D}" type="parTrans" cxnId="{AF91911F-7C58-4BEA-8C08-FC81818BD259}">
      <dgm:prSet/>
      <dgm:spPr/>
      <dgm:t>
        <a:bodyPr/>
        <a:lstStyle/>
        <a:p>
          <a:endParaRPr lang="en-US"/>
        </a:p>
      </dgm:t>
    </dgm:pt>
    <dgm:pt modelId="{062B0A1B-B1C6-4F28-93C2-17E9AB7EDB12}" type="sibTrans" cxnId="{AF91911F-7C58-4BEA-8C08-FC81818BD259}">
      <dgm:prSet/>
      <dgm:spPr/>
      <dgm:t>
        <a:bodyPr/>
        <a:lstStyle/>
        <a:p>
          <a:endParaRPr lang="en-US"/>
        </a:p>
      </dgm:t>
    </dgm:pt>
    <dgm:pt modelId="{BF499B6C-C586-4F04-8108-9DFB02D8204F}">
      <dgm:prSet/>
      <dgm:spPr/>
      <dgm:t>
        <a:bodyPr/>
        <a:lstStyle/>
        <a:p>
          <a:r>
            <a:rPr lang="en-US" dirty="0"/>
            <a:t>Adopt CUES</a:t>
          </a:r>
        </a:p>
      </dgm:t>
    </dgm:pt>
    <dgm:pt modelId="{5C113932-81E8-422E-A14D-A317CA7FCB83}" type="parTrans" cxnId="{B8A85244-7090-4E75-A947-60DDD08F4B88}">
      <dgm:prSet/>
      <dgm:spPr/>
      <dgm:t>
        <a:bodyPr/>
        <a:lstStyle/>
        <a:p>
          <a:endParaRPr lang="en-US"/>
        </a:p>
      </dgm:t>
    </dgm:pt>
    <dgm:pt modelId="{7AABF6DC-C4B9-4964-B441-06598F5030DD}" type="sibTrans" cxnId="{B8A85244-7090-4E75-A947-60DDD08F4B88}">
      <dgm:prSet/>
      <dgm:spPr/>
      <dgm:t>
        <a:bodyPr/>
        <a:lstStyle/>
        <a:p>
          <a:endParaRPr lang="en-US"/>
        </a:p>
      </dgm:t>
    </dgm:pt>
    <dgm:pt modelId="{EC1B8648-DC3C-43D3-BB8B-B58715BB5B2D}">
      <dgm:prSet/>
      <dgm:spPr/>
      <dgm:t>
        <a:bodyPr/>
        <a:lstStyle/>
        <a:p>
          <a:r>
            <a:rPr lang="en-US"/>
            <a:t>Staff training</a:t>
          </a:r>
        </a:p>
      </dgm:t>
    </dgm:pt>
    <dgm:pt modelId="{B924AF93-4005-403E-B809-BFB2CD3E4178}" type="parTrans" cxnId="{CB04B376-74C7-4D33-AD03-379E5BE8DAC1}">
      <dgm:prSet/>
      <dgm:spPr/>
      <dgm:t>
        <a:bodyPr/>
        <a:lstStyle/>
        <a:p>
          <a:endParaRPr lang="en-US"/>
        </a:p>
      </dgm:t>
    </dgm:pt>
    <dgm:pt modelId="{3E6D8C44-6917-4E9E-8E48-2CA18D6DFDBF}" type="sibTrans" cxnId="{CB04B376-74C7-4D33-AD03-379E5BE8DAC1}">
      <dgm:prSet/>
      <dgm:spPr/>
      <dgm:t>
        <a:bodyPr/>
        <a:lstStyle/>
        <a:p>
          <a:endParaRPr lang="en-US"/>
        </a:p>
      </dgm:t>
    </dgm:pt>
    <dgm:pt modelId="{BADBB947-CFD0-4AED-A320-CAC8BB8CB45F}">
      <dgm:prSet/>
      <dgm:spPr/>
      <dgm:t>
        <a:bodyPr/>
        <a:lstStyle/>
        <a:p>
          <a:r>
            <a:rPr lang="en-US"/>
            <a:t>Protocol and policies</a:t>
          </a:r>
        </a:p>
      </dgm:t>
    </dgm:pt>
    <dgm:pt modelId="{37618D2A-C15B-41E7-9307-F7C4BB041BA5}" type="parTrans" cxnId="{8B38EFE2-8324-4682-B473-6FE821E7F613}">
      <dgm:prSet/>
      <dgm:spPr/>
      <dgm:t>
        <a:bodyPr/>
        <a:lstStyle/>
        <a:p>
          <a:endParaRPr lang="en-US"/>
        </a:p>
      </dgm:t>
    </dgm:pt>
    <dgm:pt modelId="{6707A1EC-FBC2-420D-B980-49216FF4B1D3}" type="sibTrans" cxnId="{8B38EFE2-8324-4682-B473-6FE821E7F613}">
      <dgm:prSet/>
      <dgm:spPr/>
      <dgm:t>
        <a:bodyPr/>
        <a:lstStyle/>
        <a:p>
          <a:endParaRPr lang="en-US"/>
        </a:p>
      </dgm:t>
    </dgm:pt>
    <dgm:pt modelId="{94911558-0F60-4C40-89CF-81487E52AEA3}">
      <dgm:prSet/>
      <dgm:spPr/>
      <dgm:t>
        <a:bodyPr/>
        <a:lstStyle/>
        <a:p>
          <a:pPr rtl="0"/>
          <a:r>
            <a:rPr lang="en-US" b="1">
              <a:latin typeface="Calibri Light" panose="020F0302020204030204"/>
            </a:rPr>
            <a:t>Trauma informed</a:t>
          </a:r>
          <a:r>
            <a:rPr lang="en-US" b="1"/>
            <a:t> </a:t>
          </a:r>
          <a:r>
            <a:rPr lang="en-US"/>
            <a:t>workplaces</a:t>
          </a:r>
        </a:p>
      </dgm:t>
    </dgm:pt>
    <dgm:pt modelId="{4348905E-2345-40DA-9420-46C863247B69}" type="parTrans" cxnId="{11ABF83F-1324-4C63-84E9-E7286C78055B}">
      <dgm:prSet/>
      <dgm:spPr/>
      <dgm:t>
        <a:bodyPr/>
        <a:lstStyle/>
        <a:p>
          <a:endParaRPr lang="en-US"/>
        </a:p>
      </dgm:t>
    </dgm:pt>
    <dgm:pt modelId="{A9235C74-8AD7-4DC3-A25C-E9778007A95A}" type="sibTrans" cxnId="{11ABF83F-1324-4C63-84E9-E7286C78055B}">
      <dgm:prSet/>
      <dgm:spPr/>
      <dgm:t>
        <a:bodyPr/>
        <a:lstStyle/>
        <a:p>
          <a:endParaRPr lang="en-US"/>
        </a:p>
      </dgm:t>
    </dgm:pt>
    <dgm:pt modelId="{3D88B904-35AB-440C-A804-A5E0FE024242}">
      <dgm:prSet/>
      <dgm:spPr/>
      <dgm:t>
        <a:bodyPr/>
        <a:lstStyle/>
        <a:p>
          <a:r>
            <a:rPr lang="en-US"/>
            <a:t>Environmental changes</a:t>
          </a:r>
        </a:p>
      </dgm:t>
    </dgm:pt>
    <dgm:pt modelId="{7561860A-2359-4A3B-A105-4289851D0917}" type="parTrans" cxnId="{6721F328-F83D-4F52-B55B-7490EFA519C3}">
      <dgm:prSet/>
      <dgm:spPr/>
      <dgm:t>
        <a:bodyPr/>
        <a:lstStyle/>
        <a:p>
          <a:endParaRPr lang="en-US"/>
        </a:p>
      </dgm:t>
    </dgm:pt>
    <dgm:pt modelId="{65473062-2533-4238-B373-134BA9453632}" type="sibTrans" cxnId="{6721F328-F83D-4F52-B55B-7490EFA519C3}">
      <dgm:prSet/>
      <dgm:spPr/>
      <dgm:t>
        <a:bodyPr/>
        <a:lstStyle/>
        <a:p>
          <a:endParaRPr lang="en-US"/>
        </a:p>
      </dgm:t>
    </dgm:pt>
    <dgm:pt modelId="{84B13F40-700B-43C5-908B-B7CF530FE9B2}" type="pres">
      <dgm:prSet presAssocID="{3FE84BE3-C880-43C8-BA50-1D4D2F0F2B03}" presName="vert0" presStyleCnt="0">
        <dgm:presLayoutVars>
          <dgm:dir/>
          <dgm:animOne val="branch"/>
          <dgm:animLvl val="lvl"/>
        </dgm:presLayoutVars>
      </dgm:prSet>
      <dgm:spPr/>
    </dgm:pt>
    <dgm:pt modelId="{48943DB8-23FE-4C23-9ECB-738160DE9E69}" type="pres">
      <dgm:prSet presAssocID="{0162E1A1-CD3A-477D-9C07-100A761C0F5D}" presName="thickLine" presStyleLbl="alignNode1" presStyleIdx="0" presStyleCnt="6"/>
      <dgm:spPr/>
    </dgm:pt>
    <dgm:pt modelId="{EF04D5FD-7DA1-467F-9D8E-E1E2C03F3AD5}" type="pres">
      <dgm:prSet presAssocID="{0162E1A1-CD3A-477D-9C07-100A761C0F5D}" presName="horz1" presStyleCnt="0"/>
      <dgm:spPr/>
    </dgm:pt>
    <dgm:pt modelId="{BE967348-64C8-4C19-8030-1CA7C7BE3779}" type="pres">
      <dgm:prSet presAssocID="{0162E1A1-CD3A-477D-9C07-100A761C0F5D}" presName="tx1" presStyleLbl="revTx" presStyleIdx="0" presStyleCnt="6"/>
      <dgm:spPr/>
    </dgm:pt>
    <dgm:pt modelId="{F38D7829-B9B6-473B-9D6F-2A809CCE9ECD}" type="pres">
      <dgm:prSet presAssocID="{0162E1A1-CD3A-477D-9C07-100A761C0F5D}" presName="vert1" presStyleCnt="0"/>
      <dgm:spPr/>
    </dgm:pt>
    <dgm:pt modelId="{293D3609-4067-49A3-8BC8-1FBA16AEDC14}" type="pres">
      <dgm:prSet presAssocID="{BF499B6C-C586-4F04-8108-9DFB02D8204F}" presName="thickLine" presStyleLbl="alignNode1" presStyleIdx="1" presStyleCnt="6"/>
      <dgm:spPr/>
    </dgm:pt>
    <dgm:pt modelId="{15341E7F-D1E8-4253-BD96-96E3F3F02641}" type="pres">
      <dgm:prSet presAssocID="{BF499B6C-C586-4F04-8108-9DFB02D8204F}" presName="horz1" presStyleCnt="0"/>
      <dgm:spPr/>
    </dgm:pt>
    <dgm:pt modelId="{31E21F8A-28B2-492F-B0AF-1ED1C24693F7}" type="pres">
      <dgm:prSet presAssocID="{BF499B6C-C586-4F04-8108-9DFB02D8204F}" presName="tx1" presStyleLbl="revTx" presStyleIdx="1" presStyleCnt="6"/>
      <dgm:spPr/>
    </dgm:pt>
    <dgm:pt modelId="{259FF6F9-BC14-450D-87F3-04DB16588B9D}" type="pres">
      <dgm:prSet presAssocID="{BF499B6C-C586-4F04-8108-9DFB02D8204F}" presName="vert1" presStyleCnt="0"/>
      <dgm:spPr/>
    </dgm:pt>
    <dgm:pt modelId="{8D37065F-766B-492F-A6ED-26DB6AA1BE38}" type="pres">
      <dgm:prSet presAssocID="{EC1B8648-DC3C-43D3-BB8B-B58715BB5B2D}" presName="thickLine" presStyleLbl="alignNode1" presStyleIdx="2" presStyleCnt="6"/>
      <dgm:spPr/>
    </dgm:pt>
    <dgm:pt modelId="{DE0268AF-38A5-4DED-8B6C-2E0E2A1E44AC}" type="pres">
      <dgm:prSet presAssocID="{EC1B8648-DC3C-43D3-BB8B-B58715BB5B2D}" presName="horz1" presStyleCnt="0"/>
      <dgm:spPr/>
    </dgm:pt>
    <dgm:pt modelId="{A953B9FC-2756-4526-9E1E-79AD38FAE305}" type="pres">
      <dgm:prSet presAssocID="{EC1B8648-DC3C-43D3-BB8B-B58715BB5B2D}" presName="tx1" presStyleLbl="revTx" presStyleIdx="2" presStyleCnt="6"/>
      <dgm:spPr/>
    </dgm:pt>
    <dgm:pt modelId="{D1834F15-606A-4BD8-9779-3702B048B81B}" type="pres">
      <dgm:prSet presAssocID="{EC1B8648-DC3C-43D3-BB8B-B58715BB5B2D}" presName="vert1" presStyleCnt="0"/>
      <dgm:spPr/>
    </dgm:pt>
    <dgm:pt modelId="{1941AC05-9D20-4EB9-B2F2-C727187C167A}" type="pres">
      <dgm:prSet presAssocID="{BADBB947-CFD0-4AED-A320-CAC8BB8CB45F}" presName="thickLine" presStyleLbl="alignNode1" presStyleIdx="3" presStyleCnt="6"/>
      <dgm:spPr/>
    </dgm:pt>
    <dgm:pt modelId="{E3A8B6AA-C58E-4DB8-9ECC-49B88944177B}" type="pres">
      <dgm:prSet presAssocID="{BADBB947-CFD0-4AED-A320-CAC8BB8CB45F}" presName="horz1" presStyleCnt="0"/>
      <dgm:spPr/>
    </dgm:pt>
    <dgm:pt modelId="{5A5C156D-B159-490D-912C-B8AB9BEFA542}" type="pres">
      <dgm:prSet presAssocID="{BADBB947-CFD0-4AED-A320-CAC8BB8CB45F}" presName="tx1" presStyleLbl="revTx" presStyleIdx="3" presStyleCnt="6"/>
      <dgm:spPr/>
    </dgm:pt>
    <dgm:pt modelId="{3132A4CA-D0CE-4B7A-B8BD-5C6A7DF93DB1}" type="pres">
      <dgm:prSet presAssocID="{BADBB947-CFD0-4AED-A320-CAC8BB8CB45F}" presName="vert1" presStyleCnt="0"/>
      <dgm:spPr/>
    </dgm:pt>
    <dgm:pt modelId="{83EBD2A1-DD00-4B2E-8092-B8F98B5E8050}" type="pres">
      <dgm:prSet presAssocID="{94911558-0F60-4C40-89CF-81487E52AEA3}" presName="thickLine" presStyleLbl="alignNode1" presStyleIdx="4" presStyleCnt="6"/>
      <dgm:spPr/>
    </dgm:pt>
    <dgm:pt modelId="{1EAA79A0-559B-4F25-956B-13E6D8815344}" type="pres">
      <dgm:prSet presAssocID="{94911558-0F60-4C40-89CF-81487E52AEA3}" presName="horz1" presStyleCnt="0"/>
      <dgm:spPr/>
    </dgm:pt>
    <dgm:pt modelId="{F1009048-C7C7-4974-8831-4AEA3C7D712A}" type="pres">
      <dgm:prSet presAssocID="{94911558-0F60-4C40-89CF-81487E52AEA3}" presName="tx1" presStyleLbl="revTx" presStyleIdx="4" presStyleCnt="6"/>
      <dgm:spPr/>
    </dgm:pt>
    <dgm:pt modelId="{C70D5CB7-A27F-4E77-9CC9-00610BCD9D3E}" type="pres">
      <dgm:prSet presAssocID="{94911558-0F60-4C40-89CF-81487E52AEA3}" presName="vert1" presStyleCnt="0"/>
      <dgm:spPr/>
    </dgm:pt>
    <dgm:pt modelId="{FEAB41C4-FCFD-4C87-8CC4-6C10803D1CBE}" type="pres">
      <dgm:prSet presAssocID="{3D88B904-35AB-440C-A804-A5E0FE024242}" presName="thickLine" presStyleLbl="alignNode1" presStyleIdx="5" presStyleCnt="6"/>
      <dgm:spPr/>
    </dgm:pt>
    <dgm:pt modelId="{D68F3104-B6CE-4829-BBA0-7A9DA201CEA9}" type="pres">
      <dgm:prSet presAssocID="{3D88B904-35AB-440C-A804-A5E0FE024242}" presName="horz1" presStyleCnt="0"/>
      <dgm:spPr/>
    </dgm:pt>
    <dgm:pt modelId="{19BDA501-6F48-441F-A400-A0209103FB13}" type="pres">
      <dgm:prSet presAssocID="{3D88B904-35AB-440C-A804-A5E0FE024242}" presName="tx1" presStyleLbl="revTx" presStyleIdx="5" presStyleCnt="6"/>
      <dgm:spPr/>
    </dgm:pt>
    <dgm:pt modelId="{C61A9CBF-B040-45DC-8376-BA28CF7BCA8D}" type="pres">
      <dgm:prSet presAssocID="{3D88B904-35AB-440C-A804-A5E0FE024242}" presName="vert1" presStyleCnt="0"/>
      <dgm:spPr/>
    </dgm:pt>
  </dgm:ptLst>
  <dgm:cxnLst>
    <dgm:cxn modelId="{AF91911F-7C58-4BEA-8C08-FC81818BD259}" srcId="{3FE84BE3-C880-43C8-BA50-1D4D2F0F2B03}" destId="{0162E1A1-CD3A-477D-9C07-100A761C0F5D}" srcOrd="0" destOrd="0" parTransId="{3233ED41-14E8-46BD-8F25-5883AE14BF2D}" sibTransId="{062B0A1B-B1C6-4F28-93C2-17E9AB7EDB12}"/>
    <dgm:cxn modelId="{6721F328-F83D-4F52-B55B-7490EFA519C3}" srcId="{3FE84BE3-C880-43C8-BA50-1D4D2F0F2B03}" destId="{3D88B904-35AB-440C-A804-A5E0FE024242}" srcOrd="5" destOrd="0" parTransId="{7561860A-2359-4A3B-A105-4289851D0917}" sibTransId="{65473062-2533-4238-B373-134BA9453632}"/>
    <dgm:cxn modelId="{11ABF83F-1324-4C63-84E9-E7286C78055B}" srcId="{3FE84BE3-C880-43C8-BA50-1D4D2F0F2B03}" destId="{94911558-0F60-4C40-89CF-81487E52AEA3}" srcOrd="4" destOrd="0" parTransId="{4348905E-2345-40DA-9420-46C863247B69}" sibTransId="{A9235C74-8AD7-4DC3-A25C-E9778007A95A}"/>
    <dgm:cxn modelId="{A9FA0840-06E5-4A6B-A90C-27022077F6EA}" type="presOf" srcId="{BF499B6C-C586-4F04-8108-9DFB02D8204F}" destId="{31E21F8A-28B2-492F-B0AF-1ED1C24693F7}" srcOrd="0" destOrd="0" presId="urn:microsoft.com/office/officeart/2008/layout/LinedList"/>
    <dgm:cxn modelId="{B8A85244-7090-4E75-A947-60DDD08F4B88}" srcId="{3FE84BE3-C880-43C8-BA50-1D4D2F0F2B03}" destId="{BF499B6C-C586-4F04-8108-9DFB02D8204F}" srcOrd="1" destOrd="0" parTransId="{5C113932-81E8-422E-A14D-A317CA7FCB83}" sibTransId="{7AABF6DC-C4B9-4964-B441-06598F5030DD}"/>
    <dgm:cxn modelId="{30CC7D66-9C6E-49EE-8ECC-67BC113903B4}" type="presOf" srcId="{BADBB947-CFD0-4AED-A320-CAC8BB8CB45F}" destId="{5A5C156D-B159-490D-912C-B8AB9BEFA542}" srcOrd="0" destOrd="0" presId="urn:microsoft.com/office/officeart/2008/layout/LinedList"/>
    <dgm:cxn modelId="{CB04B376-74C7-4D33-AD03-379E5BE8DAC1}" srcId="{3FE84BE3-C880-43C8-BA50-1D4D2F0F2B03}" destId="{EC1B8648-DC3C-43D3-BB8B-B58715BB5B2D}" srcOrd="2" destOrd="0" parTransId="{B924AF93-4005-403E-B809-BFB2CD3E4178}" sibTransId="{3E6D8C44-6917-4E9E-8E48-2CA18D6DFDBF}"/>
    <dgm:cxn modelId="{9BA57378-576F-4B10-8A7B-7C0D6927D967}" type="presOf" srcId="{0162E1A1-CD3A-477D-9C07-100A761C0F5D}" destId="{BE967348-64C8-4C19-8030-1CA7C7BE3779}" srcOrd="0" destOrd="0" presId="urn:microsoft.com/office/officeart/2008/layout/LinedList"/>
    <dgm:cxn modelId="{ECF61A83-6397-4DFE-B141-ED9CE2BE2C9A}" type="presOf" srcId="{94911558-0F60-4C40-89CF-81487E52AEA3}" destId="{F1009048-C7C7-4974-8831-4AEA3C7D712A}" srcOrd="0" destOrd="0" presId="urn:microsoft.com/office/officeart/2008/layout/LinedList"/>
    <dgm:cxn modelId="{96D636B9-F741-49CB-8194-150941BF658F}" type="presOf" srcId="{EC1B8648-DC3C-43D3-BB8B-B58715BB5B2D}" destId="{A953B9FC-2756-4526-9E1E-79AD38FAE305}" srcOrd="0" destOrd="0" presId="urn:microsoft.com/office/officeart/2008/layout/LinedList"/>
    <dgm:cxn modelId="{E33EFDC9-43E1-414C-8740-12E60F65155A}" type="presOf" srcId="{3FE84BE3-C880-43C8-BA50-1D4D2F0F2B03}" destId="{84B13F40-700B-43C5-908B-B7CF530FE9B2}" srcOrd="0" destOrd="0" presId="urn:microsoft.com/office/officeart/2008/layout/LinedList"/>
    <dgm:cxn modelId="{70808FD9-72A7-40BA-A1AA-E9D949DEDFC7}" type="presOf" srcId="{3D88B904-35AB-440C-A804-A5E0FE024242}" destId="{19BDA501-6F48-441F-A400-A0209103FB13}" srcOrd="0" destOrd="0" presId="urn:microsoft.com/office/officeart/2008/layout/LinedList"/>
    <dgm:cxn modelId="{8B38EFE2-8324-4682-B473-6FE821E7F613}" srcId="{3FE84BE3-C880-43C8-BA50-1D4D2F0F2B03}" destId="{BADBB947-CFD0-4AED-A320-CAC8BB8CB45F}" srcOrd="3" destOrd="0" parTransId="{37618D2A-C15B-41E7-9307-F7C4BB041BA5}" sibTransId="{6707A1EC-FBC2-420D-B980-49216FF4B1D3}"/>
    <dgm:cxn modelId="{EBD02A46-AF57-4F88-B917-01FF6F6C46D0}" type="presParOf" srcId="{84B13F40-700B-43C5-908B-B7CF530FE9B2}" destId="{48943DB8-23FE-4C23-9ECB-738160DE9E69}" srcOrd="0" destOrd="0" presId="urn:microsoft.com/office/officeart/2008/layout/LinedList"/>
    <dgm:cxn modelId="{4D4ED638-B0F7-493F-AF73-159DC2346FFA}" type="presParOf" srcId="{84B13F40-700B-43C5-908B-B7CF530FE9B2}" destId="{EF04D5FD-7DA1-467F-9D8E-E1E2C03F3AD5}" srcOrd="1" destOrd="0" presId="urn:microsoft.com/office/officeart/2008/layout/LinedList"/>
    <dgm:cxn modelId="{50A21C2D-B300-4B34-9219-E5EA0DBB1C13}" type="presParOf" srcId="{EF04D5FD-7DA1-467F-9D8E-E1E2C03F3AD5}" destId="{BE967348-64C8-4C19-8030-1CA7C7BE3779}" srcOrd="0" destOrd="0" presId="urn:microsoft.com/office/officeart/2008/layout/LinedList"/>
    <dgm:cxn modelId="{2600E2E4-6C0F-4272-8694-A47C77E64F4B}" type="presParOf" srcId="{EF04D5FD-7DA1-467F-9D8E-E1E2C03F3AD5}" destId="{F38D7829-B9B6-473B-9D6F-2A809CCE9ECD}" srcOrd="1" destOrd="0" presId="urn:microsoft.com/office/officeart/2008/layout/LinedList"/>
    <dgm:cxn modelId="{38F20A42-3EAE-4DC8-B77A-FB823177D1AE}" type="presParOf" srcId="{84B13F40-700B-43C5-908B-B7CF530FE9B2}" destId="{293D3609-4067-49A3-8BC8-1FBA16AEDC14}" srcOrd="2" destOrd="0" presId="urn:microsoft.com/office/officeart/2008/layout/LinedList"/>
    <dgm:cxn modelId="{CB167727-50BA-4095-9293-1FDA0A00C4C9}" type="presParOf" srcId="{84B13F40-700B-43C5-908B-B7CF530FE9B2}" destId="{15341E7F-D1E8-4253-BD96-96E3F3F02641}" srcOrd="3" destOrd="0" presId="urn:microsoft.com/office/officeart/2008/layout/LinedList"/>
    <dgm:cxn modelId="{8E85CF06-C4FD-4A1A-9172-464552C154B8}" type="presParOf" srcId="{15341E7F-D1E8-4253-BD96-96E3F3F02641}" destId="{31E21F8A-28B2-492F-B0AF-1ED1C24693F7}" srcOrd="0" destOrd="0" presId="urn:microsoft.com/office/officeart/2008/layout/LinedList"/>
    <dgm:cxn modelId="{E617EFE6-744D-4D4C-9B87-52F06CF16503}" type="presParOf" srcId="{15341E7F-D1E8-4253-BD96-96E3F3F02641}" destId="{259FF6F9-BC14-450D-87F3-04DB16588B9D}" srcOrd="1" destOrd="0" presId="urn:microsoft.com/office/officeart/2008/layout/LinedList"/>
    <dgm:cxn modelId="{9F0D8471-4FEF-4F20-BEE3-E3CD7B1FD39E}" type="presParOf" srcId="{84B13F40-700B-43C5-908B-B7CF530FE9B2}" destId="{8D37065F-766B-492F-A6ED-26DB6AA1BE38}" srcOrd="4" destOrd="0" presId="urn:microsoft.com/office/officeart/2008/layout/LinedList"/>
    <dgm:cxn modelId="{E69D098A-F9A1-4865-9751-8D0C97E0A0B3}" type="presParOf" srcId="{84B13F40-700B-43C5-908B-B7CF530FE9B2}" destId="{DE0268AF-38A5-4DED-8B6C-2E0E2A1E44AC}" srcOrd="5" destOrd="0" presId="urn:microsoft.com/office/officeart/2008/layout/LinedList"/>
    <dgm:cxn modelId="{B56B8522-C80B-4D89-81FD-3A47EA1AA94A}" type="presParOf" srcId="{DE0268AF-38A5-4DED-8B6C-2E0E2A1E44AC}" destId="{A953B9FC-2756-4526-9E1E-79AD38FAE305}" srcOrd="0" destOrd="0" presId="urn:microsoft.com/office/officeart/2008/layout/LinedList"/>
    <dgm:cxn modelId="{21981F1A-8471-4013-8B64-925B9E0742FD}" type="presParOf" srcId="{DE0268AF-38A5-4DED-8B6C-2E0E2A1E44AC}" destId="{D1834F15-606A-4BD8-9779-3702B048B81B}" srcOrd="1" destOrd="0" presId="urn:microsoft.com/office/officeart/2008/layout/LinedList"/>
    <dgm:cxn modelId="{D714F695-6FE3-4F2E-8616-B6A9253FB51F}" type="presParOf" srcId="{84B13F40-700B-43C5-908B-B7CF530FE9B2}" destId="{1941AC05-9D20-4EB9-B2F2-C727187C167A}" srcOrd="6" destOrd="0" presId="urn:microsoft.com/office/officeart/2008/layout/LinedList"/>
    <dgm:cxn modelId="{F5DDD456-8CD7-406D-93AE-53FAA82CED0E}" type="presParOf" srcId="{84B13F40-700B-43C5-908B-B7CF530FE9B2}" destId="{E3A8B6AA-C58E-4DB8-9ECC-49B88944177B}" srcOrd="7" destOrd="0" presId="urn:microsoft.com/office/officeart/2008/layout/LinedList"/>
    <dgm:cxn modelId="{BBB0D0DA-F8DC-4FF7-9137-6E128301628B}" type="presParOf" srcId="{E3A8B6AA-C58E-4DB8-9ECC-49B88944177B}" destId="{5A5C156D-B159-490D-912C-B8AB9BEFA542}" srcOrd="0" destOrd="0" presId="urn:microsoft.com/office/officeart/2008/layout/LinedList"/>
    <dgm:cxn modelId="{24AF887A-5A19-4EA5-BB5F-D704BEC088A7}" type="presParOf" srcId="{E3A8B6AA-C58E-4DB8-9ECC-49B88944177B}" destId="{3132A4CA-D0CE-4B7A-B8BD-5C6A7DF93DB1}" srcOrd="1" destOrd="0" presId="urn:microsoft.com/office/officeart/2008/layout/LinedList"/>
    <dgm:cxn modelId="{5B82F139-2072-4A70-98AB-6ACCF5840E59}" type="presParOf" srcId="{84B13F40-700B-43C5-908B-B7CF530FE9B2}" destId="{83EBD2A1-DD00-4B2E-8092-B8F98B5E8050}" srcOrd="8" destOrd="0" presId="urn:microsoft.com/office/officeart/2008/layout/LinedList"/>
    <dgm:cxn modelId="{E43767D1-10B8-46E5-8EAD-9F03E61DE906}" type="presParOf" srcId="{84B13F40-700B-43C5-908B-B7CF530FE9B2}" destId="{1EAA79A0-559B-4F25-956B-13E6D8815344}" srcOrd="9" destOrd="0" presId="urn:microsoft.com/office/officeart/2008/layout/LinedList"/>
    <dgm:cxn modelId="{462A5CFF-29D3-44EA-9CAB-EAAD6BB748FA}" type="presParOf" srcId="{1EAA79A0-559B-4F25-956B-13E6D8815344}" destId="{F1009048-C7C7-4974-8831-4AEA3C7D712A}" srcOrd="0" destOrd="0" presId="urn:microsoft.com/office/officeart/2008/layout/LinedList"/>
    <dgm:cxn modelId="{16F239F6-C908-46EC-B9B2-C2860666B753}" type="presParOf" srcId="{1EAA79A0-559B-4F25-956B-13E6D8815344}" destId="{C70D5CB7-A27F-4E77-9CC9-00610BCD9D3E}" srcOrd="1" destOrd="0" presId="urn:microsoft.com/office/officeart/2008/layout/LinedList"/>
    <dgm:cxn modelId="{78144E26-6D3E-4F99-8E55-ED84697489DB}" type="presParOf" srcId="{84B13F40-700B-43C5-908B-B7CF530FE9B2}" destId="{FEAB41C4-FCFD-4C87-8CC4-6C10803D1CBE}" srcOrd="10" destOrd="0" presId="urn:microsoft.com/office/officeart/2008/layout/LinedList"/>
    <dgm:cxn modelId="{82E534B1-9944-4242-9051-2C5F7FFD1456}" type="presParOf" srcId="{84B13F40-700B-43C5-908B-B7CF530FE9B2}" destId="{D68F3104-B6CE-4829-BBA0-7A9DA201CEA9}" srcOrd="11" destOrd="0" presId="urn:microsoft.com/office/officeart/2008/layout/LinedList"/>
    <dgm:cxn modelId="{4BCAEF1A-623B-4E58-971C-56942F9FF5D3}" type="presParOf" srcId="{D68F3104-B6CE-4829-BBA0-7A9DA201CEA9}" destId="{19BDA501-6F48-441F-A400-A0209103FB13}" srcOrd="0" destOrd="0" presId="urn:microsoft.com/office/officeart/2008/layout/LinedList"/>
    <dgm:cxn modelId="{5726CECA-0934-46F0-9124-983D830F8D6D}" type="presParOf" srcId="{D68F3104-B6CE-4829-BBA0-7A9DA201CEA9}" destId="{C61A9CBF-B040-45DC-8376-BA28CF7BCA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7748A-C1A3-4982-A517-E0052480DAF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EE37584-9BE5-4527-8D98-55FA97563A36}">
      <dgm:prSet/>
      <dgm:spPr/>
      <dgm:t>
        <a:bodyPr/>
        <a:lstStyle/>
        <a:p>
          <a:r>
            <a:rPr lang="en-US"/>
            <a:t>What needs to be in place for implementation at your clinic? </a:t>
          </a:r>
        </a:p>
      </dgm:t>
    </dgm:pt>
    <dgm:pt modelId="{71D6C8AE-2B5C-4448-AEA6-40BE28F46DF9}" type="parTrans" cxnId="{05B117A3-557D-469B-8C84-BD64AC8AAC0C}">
      <dgm:prSet/>
      <dgm:spPr/>
      <dgm:t>
        <a:bodyPr/>
        <a:lstStyle/>
        <a:p>
          <a:endParaRPr lang="en-US"/>
        </a:p>
      </dgm:t>
    </dgm:pt>
    <dgm:pt modelId="{4EE318E3-A0D3-47AC-B191-7AF0B87E75A7}" type="sibTrans" cxnId="{05B117A3-557D-469B-8C84-BD64AC8AAC0C}">
      <dgm:prSet/>
      <dgm:spPr/>
      <dgm:t>
        <a:bodyPr/>
        <a:lstStyle/>
        <a:p>
          <a:endParaRPr lang="en-US"/>
        </a:p>
      </dgm:t>
    </dgm:pt>
    <dgm:pt modelId="{D4D423D0-2789-49AA-BC47-30447FDEE1AF}">
      <dgm:prSet/>
      <dgm:spPr/>
      <dgm:t>
        <a:bodyPr/>
        <a:lstStyle/>
        <a:p>
          <a:r>
            <a:rPr lang="en-US"/>
            <a:t>Where are 2 assets that already exist in your setting?</a:t>
          </a:r>
        </a:p>
      </dgm:t>
    </dgm:pt>
    <dgm:pt modelId="{3C3EA0F3-0B7A-469D-A15A-29B6C3200956}" type="parTrans" cxnId="{40811BC2-B709-4957-88BD-46BC08A74129}">
      <dgm:prSet/>
      <dgm:spPr/>
      <dgm:t>
        <a:bodyPr/>
        <a:lstStyle/>
        <a:p>
          <a:endParaRPr lang="en-US"/>
        </a:p>
      </dgm:t>
    </dgm:pt>
    <dgm:pt modelId="{11C0F303-1A90-4546-8835-2D5449872E2F}" type="sibTrans" cxnId="{40811BC2-B709-4957-88BD-46BC08A74129}">
      <dgm:prSet/>
      <dgm:spPr/>
      <dgm:t>
        <a:bodyPr/>
        <a:lstStyle/>
        <a:p>
          <a:endParaRPr lang="en-US"/>
        </a:p>
      </dgm:t>
    </dgm:pt>
    <dgm:pt modelId="{D75F6B70-FB2E-4CAB-A4F0-498771135C0E}">
      <dgm:prSet/>
      <dgm:spPr/>
      <dgm:t>
        <a:bodyPr/>
        <a:lstStyle/>
        <a:p>
          <a:r>
            <a:rPr lang="en-US"/>
            <a:t>What are 2 growth areas? </a:t>
          </a:r>
        </a:p>
      </dgm:t>
    </dgm:pt>
    <dgm:pt modelId="{6339633A-3D9C-4208-8AF7-29FE7C015B6A}" type="parTrans" cxnId="{A9B7C80B-6E47-4D31-BBFD-E1EF4F1E28F5}">
      <dgm:prSet/>
      <dgm:spPr/>
      <dgm:t>
        <a:bodyPr/>
        <a:lstStyle/>
        <a:p>
          <a:endParaRPr lang="en-US"/>
        </a:p>
      </dgm:t>
    </dgm:pt>
    <dgm:pt modelId="{E6A1177B-4DCC-43B2-A50E-9ADF0C3F3CE6}" type="sibTrans" cxnId="{A9B7C80B-6E47-4D31-BBFD-E1EF4F1E28F5}">
      <dgm:prSet/>
      <dgm:spPr/>
      <dgm:t>
        <a:bodyPr/>
        <a:lstStyle/>
        <a:p>
          <a:endParaRPr lang="en-US"/>
        </a:p>
      </dgm:t>
    </dgm:pt>
    <dgm:pt modelId="{81D04822-A7CC-41EC-B888-F0C87D42B2DB}">
      <dgm:prSet/>
      <dgm:spPr/>
      <dgm:t>
        <a:bodyPr/>
        <a:lstStyle/>
        <a:p>
          <a:r>
            <a:rPr lang="en-US"/>
            <a:t>What are the next steps you can take to move towards implementing CUES in your setting?</a:t>
          </a:r>
        </a:p>
      </dgm:t>
    </dgm:pt>
    <dgm:pt modelId="{1EC54F7A-8BF3-431A-A7FB-9FE63A74F35B}" type="parTrans" cxnId="{17AA9252-9C35-4EBA-99F1-F1870F620EB9}">
      <dgm:prSet/>
      <dgm:spPr/>
      <dgm:t>
        <a:bodyPr/>
        <a:lstStyle/>
        <a:p>
          <a:endParaRPr lang="en-US"/>
        </a:p>
      </dgm:t>
    </dgm:pt>
    <dgm:pt modelId="{6008CBDB-D1D1-46A2-86CA-78722AF8F7F1}" type="sibTrans" cxnId="{17AA9252-9C35-4EBA-99F1-F1870F620EB9}">
      <dgm:prSet/>
      <dgm:spPr/>
      <dgm:t>
        <a:bodyPr/>
        <a:lstStyle/>
        <a:p>
          <a:endParaRPr lang="en-US"/>
        </a:p>
      </dgm:t>
    </dgm:pt>
    <dgm:pt modelId="{968DA6A6-E300-4E58-A036-2FE4CC7B6B71}" type="pres">
      <dgm:prSet presAssocID="{7B67748A-C1A3-4982-A517-E0052480DAFF}" presName="vert0" presStyleCnt="0">
        <dgm:presLayoutVars>
          <dgm:dir/>
          <dgm:animOne val="branch"/>
          <dgm:animLvl val="lvl"/>
        </dgm:presLayoutVars>
      </dgm:prSet>
      <dgm:spPr/>
    </dgm:pt>
    <dgm:pt modelId="{0652DD96-8466-4031-8D9C-095AD70B1667}" type="pres">
      <dgm:prSet presAssocID="{EEE37584-9BE5-4527-8D98-55FA97563A36}" presName="thickLine" presStyleLbl="alignNode1" presStyleIdx="0" presStyleCnt="4"/>
      <dgm:spPr/>
    </dgm:pt>
    <dgm:pt modelId="{B6602311-8D3D-451E-A8E6-BAC248BDE936}" type="pres">
      <dgm:prSet presAssocID="{EEE37584-9BE5-4527-8D98-55FA97563A36}" presName="horz1" presStyleCnt="0"/>
      <dgm:spPr/>
    </dgm:pt>
    <dgm:pt modelId="{16CF79E7-6083-49A8-8C5C-6EF0B1A7994F}" type="pres">
      <dgm:prSet presAssocID="{EEE37584-9BE5-4527-8D98-55FA97563A36}" presName="tx1" presStyleLbl="revTx" presStyleIdx="0" presStyleCnt="4"/>
      <dgm:spPr/>
    </dgm:pt>
    <dgm:pt modelId="{7579C53D-4DBC-4E32-A846-DF149DD5403A}" type="pres">
      <dgm:prSet presAssocID="{EEE37584-9BE5-4527-8D98-55FA97563A36}" presName="vert1" presStyleCnt="0"/>
      <dgm:spPr/>
    </dgm:pt>
    <dgm:pt modelId="{C3440A6F-365C-4D7A-9BBB-4FF7B2388B27}" type="pres">
      <dgm:prSet presAssocID="{D4D423D0-2789-49AA-BC47-30447FDEE1AF}" presName="thickLine" presStyleLbl="alignNode1" presStyleIdx="1" presStyleCnt="4"/>
      <dgm:spPr/>
    </dgm:pt>
    <dgm:pt modelId="{8F6EBC50-38B7-48E4-82DA-1A514414A1D1}" type="pres">
      <dgm:prSet presAssocID="{D4D423D0-2789-49AA-BC47-30447FDEE1AF}" presName="horz1" presStyleCnt="0"/>
      <dgm:spPr/>
    </dgm:pt>
    <dgm:pt modelId="{7962EFD7-7067-4E9F-A6E3-644B03606E77}" type="pres">
      <dgm:prSet presAssocID="{D4D423D0-2789-49AA-BC47-30447FDEE1AF}" presName="tx1" presStyleLbl="revTx" presStyleIdx="1" presStyleCnt="4"/>
      <dgm:spPr/>
    </dgm:pt>
    <dgm:pt modelId="{BFDAE67E-CB6D-4622-B5F1-22DDA4C8292C}" type="pres">
      <dgm:prSet presAssocID="{D4D423D0-2789-49AA-BC47-30447FDEE1AF}" presName="vert1" presStyleCnt="0"/>
      <dgm:spPr/>
    </dgm:pt>
    <dgm:pt modelId="{53F945E9-BA73-43BA-9747-ED57AE96E2C1}" type="pres">
      <dgm:prSet presAssocID="{D75F6B70-FB2E-4CAB-A4F0-498771135C0E}" presName="thickLine" presStyleLbl="alignNode1" presStyleIdx="2" presStyleCnt="4"/>
      <dgm:spPr/>
    </dgm:pt>
    <dgm:pt modelId="{FAF03122-2A31-48A5-979C-AF069A87AFD2}" type="pres">
      <dgm:prSet presAssocID="{D75F6B70-FB2E-4CAB-A4F0-498771135C0E}" presName="horz1" presStyleCnt="0"/>
      <dgm:spPr/>
    </dgm:pt>
    <dgm:pt modelId="{BFFFBCAA-60D1-4E4A-B603-A6672840F08E}" type="pres">
      <dgm:prSet presAssocID="{D75F6B70-FB2E-4CAB-A4F0-498771135C0E}" presName="tx1" presStyleLbl="revTx" presStyleIdx="2" presStyleCnt="4"/>
      <dgm:spPr/>
    </dgm:pt>
    <dgm:pt modelId="{898CD398-4A74-4181-960F-CF989F0D70CE}" type="pres">
      <dgm:prSet presAssocID="{D75F6B70-FB2E-4CAB-A4F0-498771135C0E}" presName="vert1" presStyleCnt="0"/>
      <dgm:spPr/>
    </dgm:pt>
    <dgm:pt modelId="{694BAA17-E976-4C66-81F5-D1C6F45C7118}" type="pres">
      <dgm:prSet presAssocID="{81D04822-A7CC-41EC-B888-F0C87D42B2DB}" presName="thickLine" presStyleLbl="alignNode1" presStyleIdx="3" presStyleCnt="4"/>
      <dgm:spPr/>
    </dgm:pt>
    <dgm:pt modelId="{BB992F51-5A0E-4753-A474-BE1325D125A3}" type="pres">
      <dgm:prSet presAssocID="{81D04822-A7CC-41EC-B888-F0C87D42B2DB}" presName="horz1" presStyleCnt="0"/>
      <dgm:spPr/>
    </dgm:pt>
    <dgm:pt modelId="{9B10A834-1DB4-4407-B84C-70745DCFD1CF}" type="pres">
      <dgm:prSet presAssocID="{81D04822-A7CC-41EC-B888-F0C87D42B2DB}" presName="tx1" presStyleLbl="revTx" presStyleIdx="3" presStyleCnt="4"/>
      <dgm:spPr/>
    </dgm:pt>
    <dgm:pt modelId="{EEECE8B0-3F1F-481B-831C-790FAE9D928A}" type="pres">
      <dgm:prSet presAssocID="{81D04822-A7CC-41EC-B888-F0C87D42B2DB}" presName="vert1" presStyleCnt="0"/>
      <dgm:spPr/>
    </dgm:pt>
  </dgm:ptLst>
  <dgm:cxnLst>
    <dgm:cxn modelId="{A9B7C80B-6E47-4D31-BBFD-E1EF4F1E28F5}" srcId="{7B67748A-C1A3-4982-A517-E0052480DAFF}" destId="{D75F6B70-FB2E-4CAB-A4F0-498771135C0E}" srcOrd="2" destOrd="0" parTransId="{6339633A-3D9C-4208-8AF7-29FE7C015B6A}" sibTransId="{E6A1177B-4DCC-43B2-A50E-9ADF0C3F3CE6}"/>
    <dgm:cxn modelId="{6A3AA141-7656-424A-ADCC-8907BD651EE0}" type="presOf" srcId="{81D04822-A7CC-41EC-B888-F0C87D42B2DB}" destId="{9B10A834-1DB4-4407-B84C-70745DCFD1CF}" srcOrd="0" destOrd="0" presId="urn:microsoft.com/office/officeart/2008/layout/LinedList"/>
    <dgm:cxn modelId="{45DED14C-4ED9-4262-9A41-E7F87F983AA1}" type="presOf" srcId="{7B67748A-C1A3-4982-A517-E0052480DAFF}" destId="{968DA6A6-E300-4E58-A036-2FE4CC7B6B71}" srcOrd="0" destOrd="0" presId="urn:microsoft.com/office/officeart/2008/layout/LinedList"/>
    <dgm:cxn modelId="{17AA9252-9C35-4EBA-99F1-F1870F620EB9}" srcId="{7B67748A-C1A3-4982-A517-E0052480DAFF}" destId="{81D04822-A7CC-41EC-B888-F0C87D42B2DB}" srcOrd="3" destOrd="0" parTransId="{1EC54F7A-8BF3-431A-A7FB-9FE63A74F35B}" sibTransId="{6008CBDB-D1D1-46A2-86CA-78722AF8F7F1}"/>
    <dgm:cxn modelId="{1AE47983-CF6F-4CD8-B82D-88724E33CE0E}" type="presOf" srcId="{D75F6B70-FB2E-4CAB-A4F0-498771135C0E}" destId="{BFFFBCAA-60D1-4E4A-B603-A6672840F08E}" srcOrd="0" destOrd="0" presId="urn:microsoft.com/office/officeart/2008/layout/LinedList"/>
    <dgm:cxn modelId="{BBAB2987-7D0A-438F-9D51-AFFA75CE218B}" type="presOf" srcId="{EEE37584-9BE5-4527-8D98-55FA97563A36}" destId="{16CF79E7-6083-49A8-8C5C-6EF0B1A7994F}" srcOrd="0" destOrd="0" presId="urn:microsoft.com/office/officeart/2008/layout/LinedList"/>
    <dgm:cxn modelId="{05B117A3-557D-469B-8C84-BD64AC8AAC0C}" srcId="{7B67748A-C1A3-4982-A517-E0052480DAFF}" destId="{EEE37584-9BE5-4527-8D98-55FA97563A36}" srcOrd="0" destOrd="0" parTransId="{71D6C8AE-2B5C-4448-AEA6-40BE28F46DF9}" sibTransId="{4EE318E3-A0D3-47AC-B191-7AF0B87E75A7}"/>
    <dgm:cxn modelId="{40811BC2-B709-4957-88BD-46BC08A74129}" srcId="{7B67748A-C1A3-4982-A517-E0052480DAFF}" destId="{D4D423D0-2789-49AA-BC47-30447FDEE1AF}" srcOrd="1" destOrd="0" parTransId="{3C3EA0F3-0B7A-469D-A15A-29B6C3200956}" sibTransId="{11C0F303-1A90-4546-8835-2D5449872E2F}"/>
    <dgm:cxn modelId="{3BF0A2F5-86FF-4361-BB56-E8731352B172}" type="presOf" srcId="{D4D423D0-2789-49AA-BC47-30447FDEE1AF}" destId="{7962EFD7-7067-4E9F-A6E3-644B03606E77}" srcOrd="0" destOrd="0" presId="urn:microsoft.com/office/officeart/2008/layout/LinedList"/>
    <dgm:cxn modelId="{53DED2D3-5810-47D8-9DF9-53EE0C1F5479}" type="presParOf" srcId="{968DA6A6-E300-4E58-A036-2FE4CC7B6B71}" destId="{0652DD96-8466-4031-8D9C-095AD70B1667}" srcOrd="0" destOrd="0" presId="urn:microsoft.com/office/officeart/2008/layout/LinedList"/>
    <dgm:cxn modelId="{FB46A8CD-C0BA-46C8-A9E7-B82632EAC7AD}" type="presParOf" srcId="{968DA6A6-E300-4E58-A036-2FE4CC7B6B71}" destId="{B6602311-8D3D-451E-A8E6-BAC248BDE936}" srcOrd="1" destOrd="0" presId="urn:microsoft.com/office/officeart/2008/layout/LinedList"/>
    <dgm:cxn modelId="{FA8BC1B9-9E41-4F05-9E38-3ABEE43C48A9}" type="presParOf" srcId="{B6602311-8D3D-451E-A8E6-BAC248BDE936}" destId="{16CF79E7-6083-49A8-8C5C-6EF0B1A7994F}" srcOrd="0" destOrd="0" presId="urn:microsoft.com/office/officeart/2008/layout/LinedList"/>
    <dgm:cxn modelId="{D1DC4012-8F97-4C56-AE27-74CEAC04883D}" type="presParOf" srcId="{B6602311-8D3D-451E-A8E6-BAC248BDE936}" destId="{7579C53D-4DBC-4E32-A846-DF149DD5403A}" srcOrd="1" destOrd="0" presId="urn:microsoft.com/office/officeart/2008/layout/LinedList"/>
    <dgm:cxn modelId="{B8B28E17-E6F4-4928-9128-A2E65DB21EFC}" type="presParOf" srcId="{968DA6A6-E300-4E58-A036-2FE4CC7B6B71}" destId="{C3440A6F-365C-4D7A-9BBB-4FF7B2388B27}" srcOrd="2" destOrd="0" presId="urn:microsoft.com/office/officeart/2008/layout/LinedList"/>
    <dgm:cxn modelId="{646EC4E5-8DAD-4B43-8B9D-45744E39BB31}" type="presParOf" srcId="{968DA6A6-E300-4E58-A036-2FE4CC7B6B71}" destId="{8F6EBC50-38B7-48E4-82DA-1A514414A1D1}" srcOrd="3" destOrd="0" presId="urn:microsoft.com/office/officeart/2008/layout/LinedList"/>
    <dgm:cxn modelId="{20EC3970-329C-49FF-9652-E7B8A66B77A6}" type="presParOf" srcId="{8F6EBC50-38B7-48E4-82DA-1A514414A1D1}" destId="{7962EFD7-7067-4E9F-A6E3-644B03606E77}" srcOrd="0" destOrd="0" presId="urn:microsoft.com/office/officeart/2008/layout/LinedList"/>
    <dgm:cxn modelId="{19E99F00-A73D-4B92-A0E2-BCB4962BC91C}" type="presParOf" srcId="{8F6EBC50-38B7-48E4-82DA-1A514414A1D1}" destId="{BFDAE67E-CB6D-4622-B5F1-22DDA4C8292C}" srcOrd="1" destOrd="0" presId="urn:microsoft.com/office/officeart/2008/layout/LinedList"/>
    <dgm:cxn modelId="{8B0B68F6-690B-450D-8B88-BC8BFAA75EBD}" type="presParOf" srcId="{968DA6A6-E300-4E58-A036-2FE4CC7B6B71}" destId="{53F945E9-BA73-43BA-9747-ED57AE96E2C1}" srcOrd="4" destOrd="0" presId="urn:microsoft.com/office/officeart/2008/layout/LinedList"/>
    <dgm:cxn modelId="{85D29BF7-773E-453E-B3D9-4ED91F26D743}" type="presParOf" srcId="{968DA6A6-E300-4E58-A036-2FE4CC7B6B71}" destId="{FAF03122-2A31-48A5-979C-AF069A87AFD2}" srcOrd="5" destOrd="0" presId="urn:microsoft.com/office/officeart/2008/layout/LinedList"/>
    <dgm:cxn modelId="{39E00911-DA09-4EEA-81FD-1CEA74FA7443}" type="presParOf" srcId="{FAF03122-2A31-48A5-979C-AF069A87AFD2}" destId="{BFFFBCAA-60D1-4E4A-B603-A6672840F08E}" srcOrd="0" destOrd="0" presId="urn:microsoft.com/office/officeart/2008/layout/LinedList"/>
    <dgm:cxn modelId="{FB1B51B2-44B6-4481-95FE-7DE8F68EEEE7}" type="presParOf" srcId="{FAF03122-2A31-48A5-979C-AF069A87AFD2}" destId="{898CD398-4A74-4181-960F-CF989F0D70CE}" srcOrd="1" destOrd="0" presId="urn:microsoft.com/office/officeart/2008/layout/LinedList"/>
    <dgm:cxn modelId="{FF22BE1C-4553-4E95-A591-071577C1C916}" type="presParOf" srcId="{968DA6A6-E300-4E58-A036-2FE4CC7B6B71}" destId="{694BAA17-E976-4C66-81F5-D1C6F45C7118}" srcOrd="6" destOrd="0" presId="urn:microsoft.com/office/officeart/2008/layout/LinedList"/>
    <dgm:cxn modelId="{098A8935-8369-438A-8926-073E4304CDCA}" type="presParOf" srcId="{968DA6A6-E300-4E58-A036-2FE4CC7B6B71}" destId="{BB992F51-5A0E-4753-A474-BE1325D125A3}" srcOrd="7" destOrd="0" presId="urn:microsoft.com/office/officeart/2008/layout/LinedList"/>
    <dgm:cxn modelId="{45CC1C9B-F38B-43C6-9483-4FDDDB67549E}" type="presParOf" srcId="{BB992F51-5A0E-4753-A474-BE1325D125A3}" destId="{9B10A834-1DB4-4407-B84C-70745DCFD1CF}" srcOrd="0" destOrd="0" presId="urn:microsoft.com/office/officeart/2008/layout/LinedList"/>
    <dgm:cxn modelId="{D7004C96-812D-44B2-BD6B-9347B728CEF3}" type="presParOf" srcId="{BB992F51-5A0E-4753-A474-BE1325D125A3}" destId="{EEECE8B0-3F1F-481B-831C-790FAE9D928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0681-8AAF-499C-9922-71D6B46743BC}">
      <dsp:nvSpPr>
        <dsp:cNvPr id="0" name=""/>
        <dsp:cNvSpPr/>
      </dsp:nvSpPr>
      <dsp:spPr>
        <a:xfrm>
          <a:off x="172512" y="2474"/>
          <a:ext cx="2048589" cy="12291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Screening all patients and those that exhibit red flags</a:t>
          </a:r>
        </a:p>
      </dsp:txBody>
      <dsp:txXfrm>
        <a:off x="172512" y="2474"/>
        <a:ext cx="2048589" cy="1229153"/>
      </dsp:txXfrm>
    </dsp:sp>
    <dsp:sp modelId="{2FCF554C-25D0-4330-ADDF-CCD95DEB1D1E}">
      <dsp:nvSpPr>
        <dsp:cNvPr id="0" name=""/>
        <dsp:cNvSpPr/>
      </dsp:nvSpPr>
      <dsp:spPr>
        <a:xfrm>
          <a:off x="2425961" y="2474"/>
          <a:ext cx="2048589" cy="1229153"/>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Screening for SDOH</a:t>
          </a:r>
        </a:p>
      </dsp:txBody>
      <dsp:txXfrm>
        <a:off x="2425961" y="2474"/>
        <a:ext cx="2048589" cy="1229153"/>
      </dsp:txXfrm>
    </dsp:sp>
    <dsp:sp modelId="{2A2883EE-CEF7-4DDC-92DC-9AEE51231DDC}">
      <dsp:nvSpPr>
        <dsp:cNvPr id="0" name=""/>
        <dsp:cNvSpPr/>
      </dsp:nvSpPr>
      <dsp:spPr>
        <a:xfrm>
          <a:off x="4679409" y="2474"/>
          <a:ext cx="2048589" cy="1229153"/>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Offering referrals to anti-violence agencies to patients that disclose IPV or exhibit red flags</a:t>
          </a:r>
        </a:p>
      </dsp:txBody>
      <dsp:txXfrm>
        <a:off x="4679409" y="2474"/>
        <a:ext cx="2048589" cy="1229153"/>
      </dsp:txXfrm>
    </dsp:sp>
    <dsp:sp modelId="{2A335F0E-1203-4434-9178-FB7CDA83D79A}">
      <dsp:nvSpPr>
        <dsp:cNvPr id="0" name=""/>
        <dsp:cNvSpPr/>
      </dsp:nvSpPr>
      <dsp:spPr>
        <a:xfrm>
          <a:off x="172512" y="1436487"/>
          <a:ext cx="2048589" cy="122915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Training for clinical staff on IPV related issues</a:t>
          </a:r>
        </a:p>
      </dsp:txBody>
      <dsp:txXfrm>
        <a:off x="172512" y="1436487"/>
        <a:ext cx="2048589" cy="1229153"/>
      </dsp:txXfrm>
    </dsp:sp>
    <dsp:sp modelId="{67BB3030-EEE6-4983-A904-C90BAFB60D5F}">
      <dsp:nvSpPr>
        <dsp:cNvPr id="0" name=""/>
        <dsp:cNvSpPr/>
      </dsp:nvSpPr>
      <dsp:spPr>
        <a:xfrm>
          <a:off x="2425961" y="1436487"/>
          <a:ext cx="2048589" cy="1229153"/>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Partnering with local anti-violence programs</a:t>
          </a:r>
        </a:p>
      </dsp:txBody>
      <dsp:txXfrm>
        <a:off x="2425961" y="1436487"/>
        <a:ext cx="2048589" cy="1229153"/>
      </dsp:txXfrm>
    </dsp:sp>
    <dsp:sp modelId="{B8AF6703-66C2-4AA4-A5CD-C4E712F884DF}">
      <dsp:nvSpPr>
        <dsp:cNvPr id="0" name=""/>
        <dsp:cNvSpPr/>
      </dsp:nvSpPr>
      <dsp:spPr>
        <a:xfrm>
          <a:off x="4679409" y="1436487"/>
          <a:ext cx="2048589" cy="1229153"/>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Regular partnership meetings</a:t>
          </a:r>
        </a:p>
      </dsp:txBody>
      <dsp:txXfrm>
        <a:off x="4679409" y="1436487"/>
        <a:ext cx="2048589" cy="1229153"/>
      </dsp:txXfrm>
    </dsp:sp>
    <dsp:sp modelId="{A95C68B0-6328-4BE7-A6FC-3B802B1F8BB7}">
      <dsp:nvSpPr>
        <dsp:cNvPr id="0" name=""/>
        <dsp:cNvSpPr/>
      </dsp:nvSpPr>
      <dsp:spPr>
        <a:xfrm>
          <a:off x="172512" y="2870499"/>
          <a:ext cx="2048589" cy="122915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Cross-referral procedures with partners</a:t>
          </a:r>
        </a:p>
      </dsp:txBody>
      <dsp:txXfrm>
        <a:off x="172512" y="2870499"/>
        <a:ext cx="2048589" cy="1229153"/>
      </dsp:txXfrm>
    </dsp:sp>
    <dsp:sp modelId="{036DD38D-35F7-4F68-AA0F-95ABD881F7B4}">
      <dsp:nvSpPr>
        <dsp:cNvPr id="0" name=""/>
        <dsp:cNvSpPr/>
      </dsp:nvSpPr>
      <dsp:spPr>
        <a:xfrm>
          <a:off x="2425961" y="2870499"/>
          <a:ext cx="2048589" cy="1229153"/>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Cross trainings for staff</a:t>
          </a:r>
        </a:p>
      </dsp:txBody>
      <dsp:txXfrm>
        <a:off x="2425961" y="2870499"/>
        <a:ext cx="2048589" cy="1229153"/>
      </dsp:txXfrm>
    </dsp:sp>
    <dsp:sp modelId="{A9F529F9-DF0C-4C00-98B5-C489D532EE55}">
      <dsp:nvSpPr>
        <dsp:cNvPr id="0" name=""/>
        <dsp:cNvSpPr/>
      </dsp:nvSpPr>
      <dsp:spPr>
        <a:xfrm>
          <a:off x="4679409" y="2870499"/>
          <a:ext cx="2048589" cy="1229153"/>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IPV protocols</a:t>
          </a:r>
        </a:p>
      </dsp:txBody>
      <dsp:txXfrm>
        <a:off x="4679409" y="2870499"/>
        <a:ext cx="2048589" cy="1229153"/>
      </dsp:txXfrm>
    </dsp:sp>
    <dsp:sp modelId="{12D31AF0-8500-4846-83AE-86DA0B9ADE16}">
      <dsp:nvSpPr>
        <dsp:cNvPr id="0" name=""/>
        <dsp:cNvSpPr/>
      </dsp:nvSpPr>
      <dsp:spPr>
        <a:xfrm>
          <a:off x="2425961" y="4304512"/>
          <a:ext cx="2048589" cy="122915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Are we missing anything?</a:t>
          </a:r>
        </a:p>
      </dsp:txBody>
      <dsp:txXfrm>
        <a:off x="2425961" y="4304512"/>
        <a:ext cx="2048589" cy="1229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96C55-EB6F-4C5A-A094-AFC7DE300AD0}">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A9D0D-DA26-40BA-A58A-A46D2073EC73}">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Why don't people choose to disclose experiences of violence or trauma?</a:t>
          </a:r>
        </a:p>
      </dsp:txBody>
      <dsp:txXfrm>
        <a:off x="0" y="0"/>
        <a:ext cx="10515600" cy="2175669"/>
      </dsp:txXfrm>
    </dsp:sp>
    <dsp:sp modelId="{0F320CA0-8F3A-4BAC-9541-8A2D36B3327C}">
      <dsp:nvSpPr>
        <dsp:cNvPr id="0" name=""/>
        <dsp:cNvSpPr/>
      </dsp:nvSpPr>
      <dsp:spPr>
        <a:xfrm>
          <a:off x="0" y="2175669"/>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498A0-BC8B-450F-AE1E-39C2C091B4A6}">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How can a screen and refer method further entrench a power differential between health care providers and patients?</a:t>
          </a:r>
        </a:p>
      </dsp:txBody>
      <dsp:txXfrm>
        <a:off x="0" y="2175669"/>
        <a:ext cx="10515600" cy="2175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51C9B-30DA-44B3-BD8D-273DF60045AB}">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50889-B944-469D-9340-46A81139812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Data? (History of ACE questionnaire)</a:t>
          </a:r>
        </a:p>
      </dsp:txBody>
      <dsp:txXfrm>
        <a:off x="0" y="0"/>
        <a:ext cx="6900512" cy="1384035"/>
      </dsp:txXfrm>
    </dsp:sp>
    <dsp:sp modelId="{057EA174-A0D9-4811-95A4-2A9CB40C9265}">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E4B1F-FB34-4B9C-BEFF-943A61DB6F58}">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Getting a disclosure?</a:t>
          </a:r>
        </a:p>
      </dsp:txBody>
      <dsp:txXfrm>
        <a:off x="0" y="1384035"/>
        <a:ext cx="6900512" cy="1384035"/>
      </dsp:txXfrm>
    </dsp:sp>
    <dsp:sp modelId="{C11D2DC7-831F-4B6C-8AE7-5B962B764529}">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72878-9293-4E3F-8804-1BED8E611DDE}">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Knowing about what has happened to the person we are working with so we can anticipate their needs?</a:t>
          </a:r>
        </a:p>
      </dsp:txBody>
      <dsp:txXfrm>
        <a:off x="0" y="2768070"/>
        <a:ext cx="6900512" cy="1384035"/>
      </dsp:txXfrm>
    </dsp:sp>
    <dsp:sp modelId="{A813F151-0D5E-4547-97F0-B1C805C8035C}">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FC38E-FA71-4F34-80F9-FBAE29995ACD}">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Getting the person connected to services?</a:t>
          </a:r>
        </a:p>
      </dsp:txBody>
      <dsp:txXfrm>
        <a:off x="0" y="4152105"/>
        <a:ext cx="6900512" cy="1384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43DB8-23FE-4C23-9ECB-738160DE9E69}">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67348-64C8-4C19-8030-1CA7C7BE3779}">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Partnerships</a:t>
          </a:r>
        </a:p>
      </dsp:txBody>
      <dsp:txXfrm>
        <a:off x="0" y="2703"/>
        <a:ext cx="6900512" cy="921789"/>
      </dsp:txXfrm>
    </dsp:sp>
    <dsp:sp modelId="{293D3609-4067-49A3-8BC8-1FBA16AEDC14}">
      <dsp:nvSpPr>
        <dsp:cNvPr id="0" name=""/>
        <dsp:cNvSpPr/>
      </dsp:nvSpPr>
      <dsp:spPr>
        <a:xfrm>
          <a:off x="0" y="92449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21F8A-28B2-492F-B0AF-1ED1C24693F7}">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Adopt CUES</a:t>
          </a:r>
        </a:p>
      </dsp:txBody>
      <dsp:txXfrm>
        <a:off x="0" y="924492"/>
        <a:ext cx="6900512" cy="921789"/>
      </dsp:txXfrm>
    </dsp:sp>
    <dsp:sp modelId="{8D37065F-766B-492F-A6ED-26DB6AA1BE38}">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3B9FC-2756-4526-9E1E-79AD38FAE305}">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Staff training</a:t>
          </a:r>
        </a:p>
      </dsp:txBody>
      <dsp:txXfrm>
        <a:off x="0" y="1846281"/>
        <a:ext cx="6900512" cy="921789"/>
      </dsp:txXfrm>
    </dsp:sp>
    <dsp:sp modelId="{1941AC05-9D20-4EB9-B2F2-C727187C167A}">
      <dsp:nvSpPr>
        <dsp:cNvPr id="0" name=""/>
        <dsp:cNvSpPr/>
      </dsp:nvSpPr>
      <dsp:spPr>
        <a:xfrm>
          <a:off x="0" y="2768070"/>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5C156D-B159-490D-912C-B8AB9BEFA542}">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Protocol and policies</a:t>
          </a:r>
        </a:p>
      </dsp:txBody>
      <dsp:txXfrm>
        <a:off x="0" y="2768070"/>
        <a:ext cx="6900512" cy="921789"/>
      </dsp:txXfrm>
    </dsp:sp>
    <dsp:sp modelId="{83EBD2A1-DD00-4B2E-8092-B8F98B5E8050}">
      <dsp:nvSpPr>
        <dsp:cNvPr id="0" name=""/>
        <dsp:cNvSpPr/>
      </dsp:nvSpPr>
      <dsp:spPr>
        <a:xfrm>
          <a:off x="0" y="3689859"/>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09048-C7C7-4974-8831-4AEA3C7D712A}">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rtl="0">
            <a:lnSpc>
              <a:spcPct val="90000"/>
            </a:lnSpc>
            <a:spcBef>
              <a:spcPct val="0"/>
            </a:spcBef>
            <a:spcAft>
              <a:spcPct val="35000"/>
            </a:spcAft>
            <a:buNone/>
          </a:pPr>
          <a:r>
            <a:rPr lang="en-US" sz="4200" b="1" kern="1200">
              <a:latin typeface="Calibri Light" panose="020F0302020204030204"/>
            </a:rPr>
            <a:t>Trauma informed</a:t>
          </a:r>
          <a:r>
            <a:rPr lang="en-US" sz="4200" b="1" kern="1200"/>
            <a:t> </a:t>
          </a:r>
          <a:r>
            <a:rPr lang="en-US" sz="4200" kern="1200"/>
            <a:t>workplaces</a:t>
          </a:r>
        </a:p>
      </dsp:txBody>
      <dsp:txXfrm>
        <a:off x="0" y="3689859"/>
        <a:ext cx="6900512" cy="921789"/>
      </dsp:txXfrm>
    </dsp:sp>
    <dsp:sp modelId="{FEAB41C4-FCFD-4C87-8CC4-6C10803D1CBE}">
      <dsp:nvSpPr>
        <dsp:cNvPr id="0" name=""/>
        <dsp:cNvSpPr/>
      </dsp:nvSpPr>
      <dsp:spPr>
        <a:xfrm>
          <a:off x="0" y="461164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DA501-6F48-441F-A400-A0209103FB13}">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Environmental changes</a:t>
          </a:r>
        </a:p>
      </dsp:txBody>
      <dsp:txXfrm>
        <a:off x="0" y="4611648"/>
        <a:ext cx="6900512" cy="921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2DD96-8466-4031-8D9C-095AD70B1667}">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CF79E7-6083-49A8-8C5C-6EF0B1A7994F}">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What needs to be in place for implementation at your clinic? </a:t>
          </a:r>
        </a:p>
      </dsp:txBody>
      <dsp:txXfrm>
        <a:off x="0" y="0"/>
        <a:ext cx="6900512" cy="1384035"/>
      </dsp:txXfrm>
    </dsp:sp>
    <dsp:sp modelId="{C3440A6F-365C-4D7A-9BBB-4FF7B2388B27}">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2EFD7-7067-4E9F-A6E3-644B03606E77}">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Where are 2 assets that already exist in your setting?</a:t>
          </a:r>
        </a:p>
      </dsp:txBody>
      <dsp:txXfrm>
        <a:off x="0" y="1384035"/>
        <a:ext cx="6900512" cy="1384035"/>
      </dsp:txXfrm>
    </dsp:sp>
    <dsp:sp modelId="{53F945E9-BA73-43BA-9747-ED57AE96E2C1}">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FBCAA-60D1-4E4A-B603-A6672840F08E}">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What are 2 growth areas? </a:t>
          </a:r>
        </a:p>
      </dsp:txBody>
      <dsp:txXfrm>
        <a:off x="0" y="2768070"/>
        <a:ext cx="6900512" cy="1384035"/>
      </dsp:txXfrm>
    </dsp:sp>
    <dsp:sp modelId="{694BAA17-E976-4C66-81F5-D1C6F45C7118}">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0A834-1DB4-4407-B84C-70745DCFD1CF}">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What are the next steps you can take to move towards implementing CUES in your setting?</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A923F-41AD-4E46-80B0-B14B3491C88A}"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600F9-1682-6348-BB92-6AFD111F7950}" type="slidenum">
              <a:rPr lang="en-US" smtClean="0"/>
              <a:t>‹#›</a:t>
            </a:fld>
            <a:endParaRPr lang="en-US"/>
          </a:p>
        </p:txBody>
      </p:sp>
    </p:spTree>
    <p:extLst>
      <p:ext uri="{BB962C8B-B14F-4D97-AF65-F5344CB8AC3E}">
        <p14:creationId xmlns:p14="http://schemas.microsoft.com/office/powerpoint/2010/main" val="237358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Journal_of_Peace_Researc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Journal_of_Peace_Researc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workplacesrespond.or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ipvhealthpartners.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pvhealthpartners.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Anna open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33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typically what may come to mind when we think of violence, is one person physically harming another person, but if we are using that WHO definition of violence, we have to be including forms of violence across levels of society – or across levels of the socio-ecologic model. So in just thinking about the context of the US today.</a:t>
            </a:r>
          </a:p>
          <a:p>
            <a:pPr marL="171450" indent="-171450">
              <a:buFont typeface="Arial" panose="020B0604020202020204" pitchFamily="34" charset="0"/>
              <a:buChar char="•"/>
            </a:pPr>
            <a:r>
              <a:rPr lang="en-US"/>
              <a:t>We have violence that happens in intimate or family relationships, or in intimate spaces </a:t>
            </a:r>
          </a:p>
          <a:p>
            <a:pPr marL="171450" indent="-171450">
              <a:buFont typeface="Arial" panose="020B0604020202020204" pitchFamily="34" charset="0"/>
              <a:buChar char="•"/>
            </a:pPr>
            <a:r>
              <a:rPr lang="en-US"/>
              <a:t>Violence that happens between members of communities or in community spaces–</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Galtung J. "Violence, Peace, and Peace Research" </a:t>
            </a:r>
            <a:r>
              <a:rPr lang="en-US" sz="1200" b="0" i="1" u="none" strike="noStrike" kern="1200">
                <a:solidFill>
                  <a:schemeClr val="tx1"/>
                </a:solidFill>
                <a:effectLst/>
                <a:latin typeface="+mn-lt"/>
                <a:ea typeface="+mn-ea"/>
                <a:cs typeface="+mn-cs"/>
                <a:hlinkClick r:id="rId3" tooltip="Journal of Peace Research"/>
              </a:rPr>
              <a:t>Journal of Peace Research</a:t>
            </a:r>
            <a:r>
              <a:rPr lang="en-US" sz="1200" b="0" i="0" u="none" strike="noStrike" kern="1200">
                <a:solidFill>
                  <a:schemeClr val="tx1"/>
                </a:solidFill>
                <a:effectLst/>
                <a:latin typeface="+mn-lt"/>
                <a:ea typeface="+mn-ea"/>
                <a:cs typeface="+mn-cs"/>
              </a:rPr>
              <a:t>, Vol. 6, No. 3. 1969.</a:t>
            </a:r>
          </a:p>
          <a:p>
            <a:pPr marL="0" indent="0">
              <a:buFont typeface="Arial" panose="020B0604020202020204" pitchFamily="34" charset="0"/>
              <a:buNone/>
            </a:pPr>
            <a:r>
              <a:rPr lang="en-US" sz="1200" b="0" i="0" u="none" strike="noStrike" kern="1200">
                <a:solidFill>
                  <a:schemeClr val="tx1"/>
                </a:solidFill>
                <a:effectLst/>
                <a:latin typeface="+mn-lt"/>
                <a:ea typeface="+mn-ea"/>
                <a:cs typeface="+mn-cs"/>
              </a:rPr>
              <a:t>Lee B. </a:t>
            </a:r>
            <a:r>
              <a:rPr lang="en-US" sz="1200" b="0" i="1" u="none" strike="noStrike" kern="1200">
                <a:solidFill>
                  <a:schemeClr val="tx1"/>
                </a:solidFill>
                <a:effectLst/>
                <a:latin typeface="+mn-lt"/>
                <a:ea typeface="+mn-ea"/>
                <a:cs typeface="+mn-cs"/>
              </a:rPr>
              <a:t>Violence: An Interdisciplinary Approach to Causes, Consequences, and Cures</a:t>
            </a:r>
            <a:r>
              <a:rPr lang="en-US" sz="1200" b="0" i="0" u="none" strike="noStrike" kern="1200">
                <a:solidFill>
                  <a:schemeClr val="tx1"/>
                </a:solidFill>
                <a:effectLst/>
                <a:latin typeface="+mn-lt"/>
                <a:ea typeface="+mn-ea"/>
                <a:cs typeface="+mn-cs"/>
              </a:rPr>
              <a:t>. Wiley-Blackwell. pp. 123–142. 2019.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9CB55-F01F-4CB2-8819-A56B24F30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8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Violence that is perpetrated by instructions, or tools of institutions to gain and maintain power and control, violence that is backed up by institutional power – which is not discrete from </a:t>
            </a:r>
          </a:p>
          <a:p>
            <a:pPr marL="171450" indent="-171450">
              <a:buFont typeface="Arial" panose="020B0604020202020204" pitchFamily="34" charset="0"/>
              <a:buChar char="•"/>
            </a:pPr>
            <a:r>
              <a:rPr lang="en-US"/>
              <a:t>Structural violence in US we can think of as policies and other ways that our governments and economic system codify and uphold white supremacy, class hierarchy, gender binary, patriarchy, nativism, imperialism – and keep people from having their basic human needs and rights met.</a:t>
            </a:r>
          </a:p>
          <a:p>
            <a:pPr marL="0" indent="0">
              <a:buFont typeface="Arial" panose="020B0604020202020204" pitchFamily="34" charset="0"/>
              <a:buNone/>
            </a:pPr>
            <a:endParaRPr lang="en-US"/>
          </a:p>
          <a:p>
            <a:pPr marL="0" indent="0">
              <a:buFont typeface="Arial" panose="020B0604020202020204" pitchFamily="34" charset="0"/>
              <a:buNone/>
            </a:pPr>
            <a:r>
              <a:rPr lang="en-US"/>
              <a:t>Violence – as a means of maintaining power and control – is used across levels of our society and that structural and institutional violence not only create the conditions for violence that happens in communities and families, but also use intimate forms of violence to exert power. I am including this representation as context as we think about public health approaches to violence so that we are aware of the intersecting forms of violence our patients are surviving, and the structural and institutional forms of violence we need address as a means of preventing intimate violence. I also ask us to pause and notice what forms of violence in this representation are considered crimes or are criminalized, and those that are not. I say this so that we can think about measuring violence and its impact by the as harm that it causes, and not so much whether or not it breaks current law. </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Galtung J. "Violence, Peace, and Peace Research" </a:t>
            </a:r>
            <a:r>
              <a:rPr lang="en-US" sz="1200" b="0" i="1" u="none" strike="noStrike" kern="1200">
                <a:solidFill>
                  <a:schemeClr val="tx1"/>
                </a:solidFill>
                <a:effectLst/>
                <a:latin typeface="+mn-lt"/>
                <a:ea typeface="+mn-ea"/>
                <a:cs typeface="+mn-cs"/>
                <a:hlinkClick r:id="rId3" tooltip="Journal of Peace Research"/>
              </a:rPr>
              <a:t>Journal of Peace Research</a:t>
            </a:r>
            <a:r>
              <a:rPr lang="en-US" sz="1200" b="0" i="0" u="none" strike="noStrike" kern="1200">
                <a:solidFill>
                  <a:schemeClr val="tx1"/>
                </a:solidFill>
                <a:effectLst/>
                <a:latin typeface="+mn-lt"/>
                <a:ea typeface="+mn-ea"/>
                <a:cs typeface="+mn-cs"/>
              </a:rPr>
              <a:t>, Vol. 6, No. 3. 1969.</a:t>
            </a:r>
          </a:p>
          <a:p>
            <a:pPr marL="0" indent="0">
              <a:buFont typeface="Arial" panose="020B0604020202020204" pitchFamily="34" charset="0"/>
              <a:buNone/>
            </a:pPr>
            <a:r>
              <a:rPr lang="en-US" sz="1200" b="0" i="0" u="none" strike="noStrike" kern="1200">
                <a:solidFill>
                  <a:schemeClr val="tx1"/>
                </a:solidFill>
                <a:effectLst/>
                <a:latin typeface="+mn-lt"/>
                <a:ea typeface="+mn-ea"/>
                <a:cs typeface="+mn-cs"/>
              </a:rPr>
              <a:t>Lee B. </a:t>
            </a:r>
            <a:r>
              <a:rPr lang="en-US" sz="1200" b="0" i="1" u="none" strike="noStrike" kern="1200">
                <a:solidFill>
                  <a:schemeClr val="tx1"/>
                </a:solidFill>
                <a:effectLst/>
                <a:latin typeface="+mn-lt"/>
                <a:ea typeface="+mn-ea"/>
                <a:cs typeface="+mn-cs"/>
              </a:rPr>
              <a:t>Violence: An Interdisciplinary Approach to Causes, Consequences, and Cures</a:t>
            </a:r>
            <a:r>
              <a:rPr lang="en-US" sz="1200" b="0" i="0" u="none" strike="noStrike" kern="1200">
                <a:solidFill>
                  <a:schemeClr val="tx1"/>
                </a:solidFill>
                <a:effectLst/>
                <a:latin typeface="+mn-lt"/>
                <a:ea typeface="+mn-ea"/>
                <a:cs typeface="+mn-cs"/>
              </a:rPr>
              <a:t>. Wiley-Blackwell. pp. 123–142. 2019.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9CB55-F01F-4CB2-8819-A56B24F30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70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lstStyle/>
          <a:p>
            <a:r>
              <a:rPr lang="en-US" sz="1050" b="0" i="0" u="none" strike="noStrike">
                <a:solidFill>
                  <a:srgbClr val="C00000"/>
                </a:solidFill>
                <a:effectLst/>
                <a:latin typeface="Arial" pitchFamily="34" charset="0"/>
                <a:ea typeface="+mn-ea"/>
                <a:cs typeface="Arial" pitchFamily="34" charset="0"/>
                <a:sym typeface="Avenir Roman"/>
              </a:rPr>
              <a:t>Ramachandran S, Yonas MA, Silvestre AJ, Burke JG. Intimate partner violence among HIV-positive persons in an urban clinic. </a:t>
            </a:r>
            <a:r>
              <a:rPr lang="en-US" sz="1050" b="0" i="1" u="none" strike="noStrike">
                <a:solidFill>
                  <a:srgbClr val="C00000"/>
                </a:solidFill>
                <a:effectLst/>
                <a:latin typeface="Arial" pitchFamily="34" charset="0"/>
                <a:ea typeface="+mn-ea"/>
                <a:cs typeface="Arial" pitchFamily="34" charset="0"/>
                <a:sym typeface="Avenir Roman"/>
              </a:rPr>
              <a:t>AIDS Care</a:t>
            </a:r>
            <a:r>
              <a:rPr lang="en-US" sz="1050" b="0" i="0" u="none" strike="noStrike">
                <a:solidFill>
                  <a:srgbClr val="C00000"/>
                </a:solidFill>
                <a:effectLst/>
                <a:latin typeface="Arial" pitchFamily="34" charset="0"/>
                <a:ea typeface="+mn-ea"/>
                <a:cs typeface="Arial" pitchFamily="34" charset="0"/>
                <a:sym typeface="Avenir Roman"/>
              </a:rPr>
              <a:t>. 2010;22(12):1536-43. https://</a:t>
            </a:r>
            <a:r>
              <a:rPr lang="en-US" sz="1050" b="0" i="0" u="none" strike="noStrike" err="1">
                <a:solidFill>
                  <a:srgbClr val="C00000"/>
                </a:solidFill>
                <a:effectLst/>
                <a:latin typeface="Arial" pitchFamily="34" charset="0"/>
                <a:ea typeface="+mn-ea"/>
                <a:cs typeface="Arial" pitchFamily="34" charset="0"/>
                <a:sym typeface="Avenir Roman"/>
              </a:rPr>
              <a:t>www.ncbi.nlm.nih.gov</a:t>
            </a:r>
            <a:r>
              <a:rPr lang="en-US" sz="1050" b="0" i="0" u="none" strike="noStrike">
                <a:solidFill>
                  <a:srgbClr val="C00000"/>
                </a:solidFill>
                <a:effectLst/>
                <a:latin typeface="Arial" pitchFamily="34" charset="0"/>
                <a:ea typeface="+mn-ea"/>
                <a:cs typeface="Arial" pitchFamily="34" charset="0"/>
                <a:sym typeface="Avenir Roman"/>
              </a:rPr>
              <a:t>/</a:t>
            </a:r>
            <a:r>
              <a:rPr lang="en-US" sz="1050" b="0" i="0" u="none" strike="noStrike" err="1">
                <a:solidFill>
                  <a:srgbClr val="C00000"/>
                </a:solidFill>
                <a:effectLst/>
                <a:latin typeface="Arial" pitchFamily="34" charset="0"/>
                <a:ea typeface="+mn-ea"/>
                <a:cs typeface="Arial" pitchFamily="34" charset="0"/>
                <a:sym typeface="Avenir Roman"/>
              </a:rPr>
              <a:t>pmc</a:t>
            </a:r>
            <a:r>
              <a:rPr lang="en-US" sz="1050" b="0" i="0" u="none" strike="noStrike">
                <a:solidFill>
                  <a:srgbClr val="C00000"/>
                </a:solidFill>
                <a:effectLst/>
                <a:latin typeface="Arial" pitchFamily="34" charset="0"/>
                <a:ea typeface="+mn-ea"/>
                <a:cs typeface="Arial" pitchFamily="34" charset="0"/>
                <a:sym typeface="Avenir Roman"/>
              </a:rPr>
              <a:t>/articles/PMC3005966/</a:t>
            </a:r>
          </a:p>
          <a:p>
            <a:endParaRPr lang="en-US" sz="1050" b="0" i="0" u="none" strike="noStrike">
              <a:solidFill>
                <a:srgbClr val="C00000"/>
              </a:solidFill>
              <a:effectLst/>
              <a:latin typeface="Arial" pitchFamily="34" charset="0"/>
              <a:ea typeface="+mn-ea"/>
              <a:cs typeface="Arial" pitchFamily="34" charset="0"/>
              <a:sym typeface="Avenir Roman"/>
            </a:endParaRPr>
          </a:p>
          <a:p>
            <a:r>
              <a:rPr lang="en-US" sz="1200" b="0" i="0" u="none" strike="noStrike" kern="1200">
                <a:solidFill>
                  <a:schemeClr val="tx1"/>
                </a:solidFill>
                <a:effectLst/>
                <a:latin typeface="+mn-lt"/>
                <a:ea typeface="+mn-ea"/>
                <a:cs typeface="+mn-cs"/>
              </a:rPr>
              <a:t>This pilot study, conducted at an urban clinic, explores the IPV experiences of HIV positive persons involved in both heterosexual and homosexual relationships. Fifty-six HIV positive individuals were interviewed to assess for verbal, physical, and sexual IPV, and for HIV-related abuse and attitudes regarding routine IPV screening. Approximately three quarters (73%) of the sample reported lifetime IPV and 20% reported current abuse. Physical IPV (85%) was cited the most by abused participants. IPV rates were highest among African Americans and men who have sex with men (MSM). More than one fourth (29%) of those abused felt the abuse was related to their HIV status. A majority of participants favored IPV screening by providers, but felt it might increase risk of IPV. IPV and its association to HIV are significant issues among this sample. Findings support the need for developing new programs that address these epidemics simultaneously.</a:t>
            </a:r>
            <a:endParaRPr lang="en-US" sz="1050" b="0" i="0" u="none" strike="noStrike">
              <a:solidFill>
                <a:srgbClr val="C00000"/>
              </a:solidFill>
              <a:effectLst/>
              <a:latin typeface="Arial" pitchFamily="34" charset="0"/>
              <a:ea typeface="+mn-ea"/>
              <a:cs typeface="Arial" pitchFamily="34" charset="0"/>
              <a:sym typeface="Avenir Roman"/>
            </a:endParaRPr>
          </a:p>
          <a:p>
            <a:endParaRPr lang="en-US"/>
          </a:p>
        </p:txBody>
      </p:sp>
      <p:sp>
        <p:nvSpPr>
          <p:cNvPr id="4" name="Slide Number Placeholder 3"/>
          <p:cNvSpPr>
            <a:spLocks noGrp="1"/>
          </p:cNvSpPr>
          <p:nvPr>
            <p:ph type="sldNum" sz="quarter" idx="5"/>
          </p:nvPr>
        </p:nvSpPr>
        <p:spPr/>
        <p:txBody>
          <a:bodyPr/>
          <a:lstStyle/>
          <a:p>
            <a:fld id="{0B684EDC-6829-45C5-A98E-718B8050BBE8}" type="slidenum">
              <a:rPr lang="en-US" smtClean="0"/>
              <a:t>12</a:t>
            </a:fld>
            <a:endParaRPr lang="en-US"/>
          </a:p>
        </p:txBody>
      </p:sp>
    </p:spTree>
    <p:extLst>
      <p:ext uri="{BB962C8B-B14F-4D97-AF65-F5344CB8AC3E}">
        <p14:creationId xmlns:p14="http://schemas.microsoft.com/office/powerpoint/2010/main" val="84025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lstStyle/>
          <a:p>
            <a:r>
              <a:rPr lang="en-US" sz="1050" b="0" i="0" u="none" strike="noStrike">
                <a:solidFill>
                  <a:srgbClr val="C00000"/>
                </a:solidFill>
                <a:effectLst/>
                <a:latin typeface="Arial" pitchFamily="34" charset="0"/>
                <a:ea typeface="+mn-ea"/>
                <a:cs typeface="Arial" pitchFamily="34" charset="0"/>
                <a:sym typeface="Avenir Roman"/>
              </a:rPr>
              <a:t>Read slide.</a:t>
            </a:r>
          </a:p>
          <a:p>
            <a:r>
              <a:rPr lang="en-US" sz="1050" b="0" i="0" u="none" strike="noStrike">
                <a:solidFill>
                  <a:srgbClr val="C00000"/>
                </a:solidFill>
                <a:effectLst/>
                <a:latin typeface="Arial" pitchFamily="34" charset="0"/>
                <a:ea typeface="+mn-ea"/>
                <a:cs typeface="Arial" pitchFamily="34" charset="0"/>
                <a:sym typeface="Avenir Roman"/>
              </a:rPr>
              <a:t>Leddy AM, Weiss E, Yam E, </a:t>
            </a:r>
            <a:r>
              <a:rPr lang="en-US" sz="1050" b="0" i="0" u="none" strike="noStrike" err="1">
                <a:solidFill>
                  <a:srgbClr val="C00000"/>
                </a:solidFill>
                <a:effectLst/>
                <a:latin typeface="Arial" pitchFamily="34" charset="0"/>
                <a:ea typeface="+mn-ea"/>
                <a:cs typeface="Arial" pitchFamily="34" charset="0"/>
                <a:sym typeface="Avenir Roman"/>
              </a:rPr>
              <a:t>Pulerwitz</a:t>
            </a:r>
            <a:r>
              <a:rPr lang="en-US" sz="1050" b="0" i="0" u="none" strike="noStrike">
                <a:solidFill>
                  <a:srgbClr val="C00000"/>
                </a:solidFill>
                <a:effectLst/>
                <a:latin typeface="Arial" pitchFamily="34" charset="0"/>
                <a:ea typeface="+mn-ea"/>
                <a:cs typeface="Arial" pitchFamily="34" charset="0"/>
                <a:sym typeface="Avenir Roman"/>
              </a:rPr>
              <a:t> J. Gender-based violence and engagement in biomedical HIV prevention, care and treatment: a scoping review. </a:t>
            </a:r>
            <a:r>
              <a:rPr lang="en-US" sz="1050" b="0" i="1" u="none" strike="noStrike">
                <a:solidFill>
                  <a:srgbClr val="C00000"/>
                </a:solidFill>
                <a:effectLst/>
                <a:latin typeface="Arial" pitchFamily="34" charset="0"/>
                <a:ea typeface="+mn-ea"/>
                <a:cs typeface="Arial" pitchFamily="34" charset="0"/>
                <a:sym typeface="Avenir Roman"/>
              </a:rPr>
              <a:t>BMC Public Health</a:t>
            </a:r>
            <a:r>
              <a:rPr lang="en-US" sz="1050" b="0" i="0" u="none" strike="noStrike">
                <a:solidFill>
                  <a:srgbClr val="C00000"/>
                </a:solidFill>
                <a:effectLst/>
                <a:latin typeface="Arial" pitchFamily="34" charset="0"/>
                <a:ea typeface="+mn-ea"/>
                <a:cs typeface="Arial" pitchFamily="34" charset="0"/>
                <a:sym typeface="Avenir Roman"/>
              </a:rPr>
              <a:t>. 2019;19(1):897. Published 2019 Jul 8. doi:10.1186/s12889-019-7192-4</a:t>
            </a:r>
          </a:p>
          <a:p>
            <a:r>
              <a:rPr lang="en-US" sz="1050" b="0" i="0" u="none" strike="noStrike">
                <a:solidFill>
                  <a:srgbClr val="C00000"/>
                </a:solidFill>
                <a:effectLst/>
                <a:latin typeface="Arial" pitchFamily="34" charset="0"/>
                <a:ea typeface="+mn-ea"/>
                <a:cs typeface="Arial" pitchFamily="34" charset="0"/>
                <a:sym typeface="Avenir Roman"/>
              </a:rPr>
              <a:t>Schafer KR, Brant J, Gupta S, et al. Intimate partner violence: a predictor of worse HIV outcomes and engagement in care. </a:t>
            </a:r>
            <a:r>
              <a:rPr lang="en-US" sz="1050" b="0" i="1" u="none" strike="noStrike">
                <a:solidFill>
                  <a:srgbClr val="C00000"/>
                </a:solidFill>
                <a:effectLst/>
                <a:latin typeface="Arial" pitchFamily="34" charset="0"/>
                <a:ea typeface="+mn-ea"/>
                <a:cs typeface="Arial" pitchFamily="34" charset="0"/>
                <a:sym typeface="Avenir Roman"/>
              </a:rPr>
              <a:t>AIDS Patient Care STDS</a:t>
            </a:r>
            <a:r>
              <a:rPr lang="en-US" sz="1050" b="0" i="0" u="none" strike="noStrike">
                <a:solidFill>
                  <a:srgbClr val="C00000"/>
                </a:solidFill>
                <a:effectLst/>
                <a:latin typeface="Arial" pitchFamily="34" charset="0"/>
                <a:ea typeface="+mn-ea"/>
                <a:cs typeface="Arial" pitchFamily="34" charset="0"/>
                <a:sym typeface="Avenir Roman"/>
              </a:rPr>
              <a:t>. 2012;26(6):356-65.</a:t>
            </a:r>
          </a:p>
          <a:p>
            <a:endParaRPr lang="en-US" sz="1050" b="0" i="0" u="none" strike="noStrike">
              <a:solidFill>
                <a:srgbClr val="C00000"/>
              </a:solidFill>
              <a:effectLst/>
              <a:latin typeface="Arial" pitchFamily="34" charset="0"/>
              <a:ea typeface="+mn-ea"/>
              <a:cs typeface="Arial" pitchFamily="34" charset="0"/>
              <a:sym typeface="Avenir Roman"/>
            </a:endParaRPr>
          </a:p>
          <a:p>
            <a:r>
              <a:rPr lang="en-US" sz="1050" b="0">
                <a:solidFill>
                  <a:schemeClr val="tx1">
                    <a:lumMod val="75000"/>
                    <a:lumOff val="25000"/>
                  </a:schemeClr>
                </a:solidFill>
              </a:rPr>
              <a:t>Hatcher AM, </a:t>
            </a:r>
            <a:r>
              <a:rPr lang="en-US" sz="1050" b="0" err="1">
                <a:solidFill>
                  <a:schemeClr val="tx1">
                    <a:lumMod val="75000"/>
                    <a:lumOff val="25000"/>
                  </a:schemeClr>
                </a:solidFill>
              </a:rPr>
              <a:t>Smout</a:t>
            </a:r>
            <a:r>
              <a:rPr lang="en-US" sz="1050" b="0">
                <a:solidFill>
                  <a:schemeClr val="tx1">
                    <a:lumMod val="75000"/>
                    <a:lumOff val="25000"/>
                  </a:schemeClr>
                </a:solidFill>
              </a:rPr>
              <a:t> EM, </a:t>
            </a:r>
            <a:r>
              <a:rPr lang="en-US" sz="1050" b="0" err="1">
                <a:solidFill>
                  <a:schemeClr val="tx1">
                    <a:lumMod val="75000"/>
                    <a:lumOff val="25000"/>
                  </a:schemeClr>
                </a:solidFill>
              </a:rPr>
              <a:t>Turan</a:t>
            </a:r>
            <a:r>
              <a:rPr lang="en-US" sz="1050" b="0">
                <a:solidFill>
                  <a:schemeClr val="tx1">
                    <a:lumMod val="75000"/>
                    <a:lumOff val="25000"/>
                  </a:schemeClr>
                </a:solidFill>
              </a:rPr>
              <a:t> JM, </a:t>
            </a:r>
            <a:r>
              <a:rPr lang="en-US" sz="1050" b="0" err="1">
                <a:solidFill>
                  <a:schemeClr val="tx1">
                    <a:lumMod val="75000"/>
                    <a:lumOff val="25000"/>
                  </a:schemeClr>
                </a:solidFill>
              </a:rPr>
              <a:t>Christofides</a:t>
            </a:r>
            <a:r>
              <a:rPr lang="en-US" sz="1050" b="0">
                <a:solidFill>
                  <a:schemeClr val="tx1">
                    <a:lumMod val="75000"/>
                    <a:lumOff val="25000"/>
                  </a:schemeClr>
                </a:solidFill>
              </a:rPr>
              <a:t> N, </a:t>
            </a:r>
            <a:r>
              <a:rPr lang="en-US" sz="1050" b="0" err="1">
                <a:solidFill>
                  <a:schemeClr val="tx1">
                    <a:lumMod val="75000"/>
                    <a:lumOff val="25000"/>
                  </a:schemeClr>
                </a:solidFill>
              </a:rPr>
              <a:t>Stöckl</a:t>
            </a:r>
            <a:r>
              <a:rPr lang="en-US" sz="1050" b="0">
                <a:solidFill>
                  <a:schemeClr val="tx1">
                    <a:lumMod val="75000"/>
                    <a:lumOff val="25000"/>
                  </a:schemeClr>
                </a:solidFill>
              </a:rPr>
              <a:t> H. Intimate partner violence and engagement in HIV care and treatment among women: a systematic review and meta-analysis. AIDS. 2015 Oct 23;29(16):2183-94. </a:t>
            </a:r>
          </a:p>
          <a:p>
            <a:r>
              <a:rPr lang="en-US" sz="1050" b="0">
                <a:solidFill>
                  <a:schemeClr val="tx1">
                    <a:lumMod val="75000"/>
                    <a:lumOff val="25000"/>
                  </a:schemeClr>
                </a:solidFill>
              </a:rPr>
              <a:t>Schafer KR, Brant J, Gupta S, et al. Intimate partner violence: a predictor of worse HIV outcomes and engagement in care. AIDS Patient Care STDS. Jun 2012;26(6):356-365. </a:t>
            </a:r>
          </a:p>
          <a:p>
            <a:r>
              <a:rPr lang="en-US" sz="1050" b="0">
                <a:solidFill>
                  <a:schemeClr val="tx1">
                    <a:lumMod val="75000"/>
                    <a:lumOff val="25000"/>
                  </a:schemeClr>
                </a:solidFill>
              </a:rPr>
              <a:t>Cohen MH, Cook JA, Grey D, et al. Medically eligible women who do not use HAART: the importance of abuse, drug use, and race. Am J Public Health. Jul 2004;94(7):1147-1151. </a:t>
            </a:r>
          </a:p>
          <a:p>
            <a:r>
              <a:rPr lang="en-US" sz="1050" b="0" err="1">
                <a:solidFill>
                  <a:schemeClr val="tx1">
                    <a:lumMod val="75000"/>
                    <a:lumOff val="25000"/>
                  </a:schemeClr>
                </a:solidFill>
              </a:rPr>
              <a:t>Mugavero</a:t>
            </a:r>
            <a:r>
              <a:rPr lang="en-US" sz="1050" b="0">
                <a:solidFill>
                  <a:schemeClr val="tx1">
                    <a:lumMod val="75000"/>
                    <a:lumOff val="25000"/>
                  </a:schemeClr>
                </a:solidFill>
              </a:rPr>
              <a:t> MJ, </a:t>
            </a:r>
            <a:r>
              <a:rPr lang="en-US" sz="1050" b="0" err="1">
                <a:solidFill>
                  <a:schemeClr val="tx1">
                    <a:lumMod val="75000"/>
                    <a:lumOff val="25000"/>
                  </a:schemeClr>
                </a:solidFill>
              </a:rPr>
              <a:t>Raper</a:t>
            </a:r>
            <a:r>
              <a:rPr lang="en-US" sz="1050" b="0">
                <a:solidFill>
                  <a:schemeClr val="tx1">
                    <a:lumMod val="75000"/>
                    <a:lumOff val="25000"/>
                  </a:schemeClr>
                </a:solidFill>
              </a:rPr>
              <a:t> JL, </a:t>
            </a:r>
            <a:r>
              <a:rPr lang="en-US" sz="1050" b="0" err="1">
                <a:solidFill>
                  <a:schemeClr val="tx1">
                    <a:lumMod val="75000"/>
                    <a:lumOff val="25000"/>
                  </a:schemeClr>
                </a:solidFill>
              </a:rPr>
              <a:t>Reif</a:t>
            </a:r>
            <a:r>
              <a:rPr lang="en-US" sz="1050" b="0">
                <a:solidFill>
                  <a:schemeClr val="tx1">
                    <a:lumMod val="75000"/>
                    <a:lumOff val="25000"/>
                  </a:schemeClr>
                </a:solidFill>
              </a:rPr>
              <a:t> S, et al. Overload: impact of incident stressful events on antiretroviral medication adherence and virologic failure in a longitudinal, multisite human immunodeficiency virus cohort study. </a:t>
            </a:r>
            <a:r>
              <a:rPr lang="en-US" sz="1050" b="0" err="1">
                <a:solidFill>
                  <a:schemeClr val="tx1">
                    <a:lumMod val="75000"/>
                    <a:lumOff val="25000"/>
                  </a:schemeClr>
                </a:solidFill>
              </a:rPr>
              <a:t>Psychosom</a:t>
            </a:r>
            <a:r>
              <a:rPr lang="en-US" sz="1050" b="0">
                <a:solidFill>
                  <a:schemeClr val="tx1">
                    <a:lumMod val="75000"/>
                    <a:lumOff val="25000"/>
                  </a:schemeClr>
                </a:solidFill>
              </a:rPr>
              <a:t> Med. Nov 2009;71(9):920-926. </a:t>
            </a:r>
          </a:p>
          <a:p>
            <a:r>
              <a:rPr lang="en-US" sz="1050" b="0" err="1">
                <a:solidFill>
                  <a:schemeClr val="tx1">
                    <a:lumMod val="75000"/>
                    <a:lumOff val="25000"/>
                  </a:schemeClr>
                </a:solidFill>
              </a:rPr>
              <a:t>Mugavero</a:t>
            </a:r>
            <a:r>
              <a:rPr lang="en-US" sz="1050" b="0">
                <a:solidFill>
                  <a:schemeClr val="tx1">
                    <a:lumMod val="75000"/>
                    <a:lumOff val="25000"/>
                  </a:schemeClr>
                </a:solidFill>
              </a:rPr>
              <a:t> M, Ostermann J, Whetten K, et al. Barriers to antiretroviral adherence: the importance of depression, abuse, and other traumatic events. AIDS Patient Care STDS. Jun 2006;20(6):418- 428. </a:t>
            </a:r>
          </a:p>
          <a:p>
            <a:r>
              <a:rPr lang="en-US" sz="1050" b="0" err="1">
                <a:solidFill>
                  <a:schemeClr val="tx1">
                    <a:lumMod val="75000"/>
                    <a:lumOff val="25000"/>
                  </a:schemeClr>
                </a:solidFill>
              </a:rPr>
              <a:t>Leserman</a:t>
            </a:r>
            <a:r>
              <a:rPr lang="en-US" sz="1050" b="0">
                <a:solidFill>
                  <a:schemeClr val="tx1">
                    <a:lumMod val="75000"/>
                    <a:lumOff val="25000"/>
                  </a:schemeClr>
                </a:solidFill>
              </a:rPr>
              <a:t> J. Role of depression, stress, and trauma in HIV disease progression. </a:t>
            </a:r>
            <a:r>
              <a:rPr lang="en-US" sz="1050" b="0" err="1">
                <a:solidFill>
                  <a:schemeClr val="tx1">
                    <a:lumMod val="75000"/>
                    <a:lumOff val="25000"/>
                  </a:schemeClr>
                </a:solidFill>
              </a:rPr>
              <a:t>Psychosom</a:t>
            </a:r>
            <a:r>
              <a:rPr lang="en-US" sz="1050" b="0">
                <a:solidFill>
                  <a:schemeClr val="tx1">
                    <a:lumMod val="75000"/>
                    <a:lumOff val="25000"/>
                  </a:schemeClr>
                </a:solidFill>
              </a:rPr>
              <a:t> Med. Jun 2008;70(5):539-545. </a:t>
            </a:r>
          </a:p>
          <a:p>
            <a:endParaRPr lang="en-US"/>
          </a:p>
          <a:p>
            <a:pPr defTabSz="457133">
              <a:defRPr/>
            </a:pPr>
            <a:r>
              <a:rPr lang="en-US" sz="1050"/>
              <a:t>Another study:</a:t>
            </a:r>
            <a:endParaRPr lang="en-US" sz="1050" b="0">
              <a:solidFill>
                <a:srgbClr val="58595B"/>
              </a:solidFill>
            </a:endParaRPr>
          </a:p>
          <a:p>
            <a:pPr eaLnBrk="1" hangingPunct="1">
              <a:buFontTx/>
              <a:buNone/>
            </a:pPr>
            <a:r>
              <a:rPr lang="en-US" sz="1050" b="0">
                <a:solidFill>
                  <a:srgbClr val="58595B"/>
                </a:solidFill>
              </a:rPr>
              <a:t>In this study by McCloskey et al. (2007), 2027 women outpatients across five different medical departments housed in 8 hospital and clinic sites completed a written survey. Fifty-nine percent of participants were white, 38% were married, and 22.6% were born outside of the U.S. Nearly 14% of the women disclosed recent IPV and 37% confirmed </a:t>
            </a:r>
            <a:r>
              <a:rPr lang="en-US" sz="1050" b="0">
                <a:solidFill>
                  <a:schemeClr val="bg2"/>
                </a:solidFill>
              </a:rPr>
              <a:t>ever being in a violent relationship. </a:t>
            </a:r>
          </a:p>
          <a:p>
            <a:pPr eaLnBrk="1" hangingPunct="1">
              <a:buFontTx/>
              <a:buChar char="•"/>
            </a:pPr>
            <a:r>
              <a:rPr lang="en-US" sz="1050" b="0">
                <a:solidFill>
                  <a:schemeClr val="bg2"/>
                </a:solidFill>
              </a:rPr>
              <a:t>17% of women who had been physically abused by an intimate partner in the past year reported that their partner did not allow them to access health care or interfered with their health care compared to 2% of non-abused women.</a:t>
            </a:r>
          </a:p>
          <a:p>
            <a:pPr eaLnBrk="1" hangingPunct="1">
              <a:buFontTx/>
              <a:buChar char="•"/>
            </a:pPr>
            <a:r>
              <a:rPr lang="en-US" sz="1050" b="0">
                <a:solidFill>
                  <a:schemeClr val="bg2"/>
                </a:solidFill>
              </a:rPr>
              <a:t> Women with interfering partners were significantly more likely to report having poorer health (OR=1.8)   </a:t>
            </a:r>
          </a:p>
          <a:p>
            <a:pPr eaLnBrk="1" hangingPunct="1">
              <a:buFontTx/>
              <a:buChar char="•"/>
            </a:pPr>
            <a:endParaRPr lang="en-US" sz="1000" b="0">
              <a:solidFill>
                <a:schemeClr val="bg2"/>
              </a:solidFill>
            </a:endParaRPr>
          </a:p>
          <a:p>
            <a:pPr eaLnBrk="1" hangingPunct="1">
              <a:buFontTx/>
              <a:buNone/>
            </a:pPr>
            <a:r>
              <a:rPr lang="en-US" sz="1000" b="0">
                <a:solidFill>
                  <a:schemeClr val="bg2"/>
                </a:solidFill>
              </a:rPr>
              <a:t>McCloskey LA, Williams CM, </a:t>
            </a:r>
            <a:r>
              <a:rPr lang="en-US" sz="1000" b="0" err="1">
                <a:solidFill>
                  <a:schemeClr val="bg2"/>
                </a:solidFill>
              </a:rPr>
              <a:t>Lichter</a:t>
            </a:r>
            <a:r>
              <a:rPr lang="en-US" sz="1000" b="0">
                <a:solidFill>
                  <a:schemeClr val="bg2"/>
                </a:solidFill>
              </a:rPr>
              <a:t> E, Gerber M, Ganz ML, Sege R. </a:t>
            </a:r>
            <a:r>
              <a:rPr lang="en-US" sz="1000" b="0" i="1">
                <a:solidFill>
                  <a:schemeClr val="bg2"/>
                </a:solidFill>
              </a:rPr>
              <a:t>Abused women disclose partner interference with health care: an unrecognized form of battering</a:t>
            </a:r>
            <a:r>
              <a:rPr lang="en-US" sz="1000" b="0">
                <a:solidFill>
                  <a:schemeClr val="bg2"/>
                </a:solidFill>
              </a:rPr>
              <a:t>. Journal of General Internal Medicine. 2007;22:1067–1072.</a:t>
            </a:r>
          </a:p>
          <a:p>
            <a:endParaRPr lang="en-US"/>
          </a:p>
        </p:txBody>
      </p:sp>
      <p:sp>
        <p:nvSpPr>
          <p:cNvPr id="4" name="Slide Number Placeholder 3"/>
          <p:cNvSpPr>
            <a:spLocks noGrp="1"/>
          </p:cNvSpPr>
          <p:nvPr>
            <p:ph type="sldNum" sz="quarter" idx="5"/>
          </p:nvPr>
        </p:nvSpPr>
        <p:spPr/>
        <p:txBody>
          <a:bodyPr/>
          <a:lstStyle/>
          <a:p>
            <a:fld id="{0B684EDC-6829-45C5-A98E-718B8050BBE8}" type="slidenum">
              <a:rPr lang="en-US" smtClean="0"/>
              <a:t>13</a:t>
            </a:fld>
            <a:endParaRPr lang="en-US"/>
          </a:p>
        </p:txBody>
      </p:sp>
    </p:spTree>
    <p:extLst>
      <p:ext uri="{BB962C8B-B14F-4D97-AF65-F5344CB8AC3E}">
        <p14:creationId xmlns:p14="http://schemas.microsoft.com/office/powerpoint/2010/main" val="135182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are already doing so many things to reach survivors. Today we will offer a survivor-centered approach that will help you be more effective in improving the health and safety outcomes for survivors</a:t>
            </a:r>
          </a:p>
        </p:txBody>
      </p:sp>
      <p:sp>
        <p:nvSpPr>
          <p:cNvPr id="4" name="Slide Number Placeholder 3"/>
          <p:cNvSpPr>
            <a:spLocks noGrp="1"/>
          </p:cNvSpPr>
          <p:nvPr>
            <p:ph type="sldNum" sz="quarter" idx="5"/>
          </p:nvPr>
        </p:nvSpPr>
        <p:spPr/>
        <p:txBody>
          <a:bodyPr/>
          <a:lstStyle/>
          <a:p>
            <a:fld id="{EC35F8C5-8F2E-49E8-9825-D8195493308F}" type="slidenum">
              <a:rPr lang="en-US" smtClean="0"/>
              <a:pPr/>
              <a:t>14</a:t>
            </a:fld>
            <a:endParaRPr lang="en-US"/>
          </a:p>
        </p:txBody>
      </p:sp>
    </p:spTree>
    <p:extLst>
      <p:ext uri="{BB962C8B-B14F-4D97-AF65-F5344CB8AC3E}">
        <p14:creationId xmlns:p14="http://schemas.microsoft.com/office/powerpoint/2010/main" val="1566941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lt"/>
                <a:cs typeface="+mn-lt"/>
              </a:rPr>
              <a:t>Do we need to know what has happened to our clients/patients in order to make sure they have access to supportive services?</a:t>
            </a:r>
            <a:endParaRPr lang="en-US" dirty="0">
              <a:cs typeface="Calibri" panose="020F0502020204030204"/>
            </a:endParaRPr>
          </a:p>
          <a:p>
            <a:r>
              <a:rPr lang="en-US" dirty="0">
                <a:ea typeface="+mn-lt"/>
                <a:cs typeface="+mn-lt"/>
              </a:rPr>
              <a:t>If we are using a screening tool, how are we making sure that people who will not disclose still get access to services?</a:t>
            </a:r>
            <a:endParaRPr lang="en-US" dirty="0"/>
          </a:p>
          <a:p>
            <a:r>
              <a:rPr lang="en-US" dirty="0">
                <a:ea typeface="+mn-lt"/>
                <a:cs typeface="+mn-lt"/>
              </a:rPr>
              <a:t>If we are using “red-flags” to signal inquiry, how do we make sure the people with no red flags are getting access to services? (people who have been surviving)</a:t>
            </a:r>
            <a:endParaRPr lang="en-US" dirty="0"/>
          </a:p>
          <a:p>
            <a:endParaRPr lang="en-US" dirty="0"/>
          </a:p>
        </p:txBody>
      </p:sp>
      <p:sp>
        <p:nvSpPr>
          <p:cNvPr id="4" name="Slide Number Placeholder 3"/>
          <p:cNvSpPr>
            <a:spLocks noGrp="1"/>
          </p:cNvSpPr>
          <p:nvPr>
            <p:ph type="sldNum" sz="quarter" idx="5"/>
          </p:nvPr>
        </p:nvSpPr>
        <p:spPr/>
        <p:txBody>
          <a:bodyPr/>
          <a:lstStyle/>
          <a:p>
            <a:fld id="{EC35F8C5-8F2E-49E8-9825-D8195493308F}" type="slidenum">
              <a:rPr lang="en-US" smtClean="0"/>
              <a:pPr/>
              <a:t>17</a:t>
            </a:fld>
            <a:endParaRPr lang="en-US"/>
          </a:p>
        </p:txBody>
      </p:sp>
    </p:spTree>
    <p:extLst>
      <p:ext uri="{BB962C8B-B14F-4D97-AF65-F5344CB8AC3E}">
        <p14:creationId xmlns:p14="http://schemas.microsoft.com/office/powerpoint/2010/main" val="3981453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Notes to Trainers: </a:t>
            </a:r>
            <a:r>
              <a:rPr lang="en-US" sz="1200" b="0">
                <a:solidFill>
                  <a:schemeClr val="dk1"/>
                </a:solidFill>
                <a:latin typeface="Calibri"/>
                <a:ea typeface="Calibri"/>
                <a:cs typeface="Calibri"/>
                <a:sym typeface="Calibri"/>
              </a:rPr>
              <a:t>Read the slide</a:t>
            </a:r>
            <a:r>
              <a:rPr lang="en-US" sz="1200" b="0" baseline="0">
                <a:solidFill>
                  <a:schemeClr val="dk1"/>
                </a:solidFill>
                <a:latin typeface="Calibri"/>
                <a:ea typeface="Calibri"/>
                <a:cs typeface="Calibri"/>
                <a:sym typeface="Calibri"/>
              </a:rPr>
              <a:t> aloud, and share what the research has shown for disclosure-driven screening practices. </a:t>
            </a:r>
            <a:r>
              <a:rPr lang="en-US" sz="1200">
                <a:solidFill>
                  <a:schemeClr val="dk1"/>
                </a:solidFill>
                <a:latin typeface="Calibri"/>
                <a:ea typeface="Calibri"/>
                <a:cs typeface="Calibri"/>
                <a:sym typeface="Calibri"/>
              </a:rPr>
              <a:t>In this study by McCloskey et al. (2006), 132 women outpatients who disclosed domestic violence in the preceding year were recruited from multiple hospital departments and community agencies. Abused women who talked with their health care providers about the abuse were more likely to use an intervention and exit the abusive relationship. Women who were no longer with their abuser reported better physical health than women who stayed.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McCloskey LA, </a:t>
            </a:r>
            <a:r>
              <a:rPr lang="en-US" sz="1200" err="1">
                <a:solidFill>
                  <a:schemeClr val="dk1"/>
                </a:solidFill>
                <a:latin typeface="Calibri"/>
                <a:ea typeface="Calibri"/>
                <a:cs typeface="Calibri"/>
                <a:sym typeface="Calibri"/>
              </a:rPr>
              <a:t>Lichter</a:t>
            </a:r>
            <a:r>
              <a:rPr lang="en-US" sz="1200">
                <a:solidFill>
                  <a:schemeClr val="dk1"/>
                </a:solidFill>
                <a:latin typeface="Calibri"/>
                <a:ea typeface="Calibri"/>
                <a:cs typeface="Calibri"/>
                <a:sym typeface="Calibri"/>
              </a:rPr>
              <a:t> E, Williams C, Gerber M, Wittenberg E, Ganz M. Assessing Intimate Partner Violence in Health Care Settings Leads to Women’s Receipt of Interventions and Improved Health. Public Health Reporter. 2006;121(4):435-444.</a:t>
            </a:r>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Susan M. Jack, Marilyn Ford-Gilboe,</a:t>
            </a:r>
            <a:r>
              <a:rPr lang="en-US" sz="1200" baseline="0">
                <a:solidFill>
                  <a:schemeClr val="tx1">
                    <a:lumMod val="65000"/>
                    <a:lumOff val="35000"/>
                  </a:schemeClr>
                </a:solidFill>
              </a:rPr>
              <a:t> </a:t>
            </a:r>
            <a:r>
              <a:rPr lang="en-US" sz="1200">
                <a:solidFill>
                  <a:schemeClr val="tx1">
                    <a:lumMod val="65000"/>
                    <a:lumOff val="35000"/>
                  </a:schemeClr>
                </a:solidFill>
              </a:rPr>
              <a:t> Danielle Davidov</a:t>
            </a:r>
            <a:r>
              <a:rPr lang="en-US" sz="1200" baseline="0">
                <a:solidFill>
                  <a:schemeClr val="tx1">
                    <a:lumMod val="65000"/>
                    <a:lumOff val="35000"/>
                  </a:schemeClr>
                </a:solidFill>
              </a:rPr>
              <a:t> </a:t>
            </a:r>
            <a:r>
              <a:rPr lang="en-US" sz="1200">
                <a:solidFill>
                  <a:schemeClr val="tx1">
                    <a:lumMod val="65000"/>
                    <a:lumOff val="35000"/>
                  </a:schemeClr>
                </a:solidFill>
              </a:rPr>
              <a:t> and Harriet L. MacMillan, Identification and Assessment of Intimate Partner Violence in Nurse Home Visitation, Journal of Clinical Nursing</a:t>
            </a:r>
            <a:r>
              <a:rPr lang="en-US" sz="1200" baseline="0">
                <a:solidFill>
                  <a:schemeClr val="tx1">
                    <a:lumMod val="65000"/>
                    <a:lumOff val="35000"/>
                  </a:schemeClr>
                </a:solidFill>
              </a:rPr>
              <a:t>  </a:t>
            </a:r>
            <a:r>
              <a:rPr lang="en-US" sz="1200">
                <a:solidFill>
                  <a:schemeClr val="tx1">
                    <a:lumMod val="65000"/>
                    <a:lumOff val="35000"/>
                  </a:schemeClr>
                </a:solidFill>
              </a:rPr>
              <a:t>Vol. 25 Issue 13-14: 2015.</a:t>
            </a:r>
            <a:r>
              <a:rPr lang="en-US" sz="1200" baseline="0">
                <a:solidFill>
                  <a:schemeClr val="tx1">
                    <a:lumMod val="65000"/>
                    <a:lumOff val="35000"/>
                  </a:schemeClr>
                </a:solidFill>
              </a:rPr>
              <a:t> </a:t>
            </a:r>
            <a:endParaRPr lang="en-US" sz="1200">
              <a:solidFill>
                <a:schemeClr val="tx1">
                  <a:lumMod val="65000"/>
                  <a:lumOff val="35000"/>
                </a:schemeClr>
              </a:solidFill>
            </a:endParaRPr>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a:p>
            <a:pPr marL="0" lvl="0" indent="0" algn="l" rtl="0">
              <a:spcBef>
                <a:spcPts val="0"/>
              </a:spcBef>
              <a:spcAft>
                <a:spcPts val="0"/>
              </a:spcAft>
              <a:buNone/>
            </a:pPr>
            <a:endParaRPr lang="en-US" sz="1200">
              <a:solidFill>
                <a:schemeClr val="dk1"/>
              </a:solidFill>
              <a:latin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1" name="Google Shape;17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7979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Shape 1289"/>
          <p:cNvSpPr>
            <a:spLocks noGrp="1" noRot="1" noChangeAspect="1"/>
          </p:cNvSpPr>
          <p:nvPr>
            <p:ph type="sldImg"/>
          </p:nvPr>
        </p:nvSpPr>
        <p:spPr>
          <a:xfrm>
            <a:off x="457200" y="719138"/>
            <a:ext cx="6400800" cy="3600450"/>
          </a:xfrm>
          <a:prstGeom prst="rect">
            <a:avLst/>
          </a:prstGeom>
        </p:spPr>
        <p:txBody>
          <a:bodyPr/>
          <a:lstStyle/>
          <a:p>
            <a:pPr lvl="0"/>
            <a:endParaRPr/>
          </a:p>
        </p:txBody>
      </p:sp>
      <p:sp>
        <p:nvSpPr>
          <p:cNvPr id="1290" name="Shape 1290"/>
          <p:cNvSpPr>
            <a:spLocks noGrp="1"/>
          </p:cNvSpPr>
          <p:nvPr>
            <p:ph type="body" sz="quarter" idx="1"/>
          </p:nvPr>
        </p:nvSpPr>
        <p:spPr>
          <a:prstGeom prst="rect">
            <a:avLst/>
          </a:prstGeom>
        </p:spPr>
        <p:txBody>
          <a:bodyPr>
            <a:normAutofit fontScale="47500" lnSpcReduction="20000"/>
          </a:bodyPr>
          <a:lstStyle/>
          <a:p>
            <a:pPr marL="0" marR="0" lvl="0" indent="0" algn="l" defTabSz="914400" rtl="0" eaLnBrk="1" fontAlgn="auto" latinLnBrk="0" hangingPunct="1">
              <a:lnSpc>
                <a:spcPct val="114000"/>
              </a:lnSpc>
              <a:spcBef>
                <a:spcPts val="1057"/>
              </a:spcBef>
              <a:spcAft>
                <a:spcPts val="0"/>
              </a:spcAft>
              <a:buClrTx/>
              <a:buSzTx/>
              <a:buFontTx/>
              <a:buNone/>
              <a:tabLst/>
              <a:defRPr sz="1800"/>
            </a:pPr>
            <a:r>
              <a:rPr lang="en-US" sz="1800" b="1"/>
              <a:t>Kim</a:t>
            </a:r>
          </a:p>
          <a:p>
            <a:pPr>
              <a:lnSpc>
                <a:spcPct val="114000"/>
              </a:lnSpc>
              <a:spcBef>
                <a:spcPts val="1057"/>
              </a:spcBef>
              <a:defRPr sz="1800"/>
            </a:pPr>
            <a:endParaRPr lang="en-US" b="1">
              <a:solidFill>
                <a:schemeClr val="tx1">
                  <a:lumMod val="65000"/>
                  <a:lumOff val="35000"/>
                </a:schemeClr>
              </a:solidFill>
              <a:latin typeface="Arial"/>
              <a:ea typeface="Arial"/>
              <a:cs typeface="Arial"/>
              <a:sym typeface="Arial"/>
            </a:endParaRPr>
          </a:p>
          <a:p>
            <a:pPr>
              <a:lnSpc>
                <a:spcPct val="114000"/>
              </a:lnSpc>
              <a:spcBef>
                <a:spcPts val="1057"/>
              </a:spcBef>
              <a:defRPr sz="1800"/>
            </a:pPr>
            <a:r>
              <a:rPr b="1">
                <a:solidFill>
                  <a:schemeClr val="tx1">
                    <a:lumMod val="65000"/>
                    <a:lumOff val="35000"/>
                  </a:schemeClr>
                </a:solidFill>
                <a:latin typeface="Arial"/>
                <a:ea typeface="Arial"/>
                <a:cs typeface="Arial"/>
                <a:sym typeface="Arial"/>
              </a:rPr>
              <a:t>Notes to Trainer:  </a:t>
            </a:r>
            <a:r>
              <a:rPr lang="en-US">
                <a:solidFill>
                  <a:schemeClr val="tx1">
                    <a:lumMod val="65000"/>
                    <a:lumOff val="35000"/>
                  </a:schemeClr>
                </a:solidFill>
                <a:latin typeface="Arial"/>
                <a:ea typeface="Arial"/>
                <a:cs typeface="Arial"/>
                <a:sym typeface="Arial"/>
              </a:rPr>
              <a:t>Read the slide aloud, noting that these</a:t>
            </a:r>
            <a:r>
              <a:rPr lang="en-US" baseline="0">
                <a:solidFill>
                  <a:schemeClr val="tx1">
                    <a:lumMod val="65000"/>
                    <a:lumOff val="35000"/>
                  </a:schemeClr>
                </a:solidFill>
                <a:latin typeface="Arial"/>
                <a:ea typeface="Arial"/>
                <a:cs typeface="Arial"/>
                <a:sym typeface="Arial"/>
              </a:rPr>
              <a:t> are examples of screening practices for IPV. The goal is get the audience to understand why these were not effective practices. Ask questions such as:</a:t>
            </a:r>
            <a:r>
              <a:rPr>
                <a:solidFill>
                  <a:schemeClr val="tx1">
                    <a:lumMod val="65000"/>
                    <a:lumOff val="35000"/>
                  </a:schemeClr>
                </a:solidFill>
                <a:latin typeface="Arial"/>
                <a:ea typeface="Arial"/>
                <a:cs typeface="Arial"/>
                <a:sym typeface="Arial"/>
              </a:rPr>
              <a:t> </a:t>
            </a:r>
            <a:r>
              <a:rPr lang="en-US">
                <a:solidFill>
                  <a:schemeClr val="tx1">
                    <a:lumMod val="65000"/>
                    <a:lumOff val="35000"/>
                  </a:schemeClr>
                </a:solidFill>
                <a:latin typeface="Arial"/>
                <a:ea typeface="Arial"/>
                <a:cs typeface="Arial"/>
                <a:sym typeface="Arial"/>
              </a:rPr>
              <a:t>"Do you think the health care provider realized they were asking in a way that told the client to say no?”  Suggest that it may be a lack of trauma informed organizational practice at work here—maybe the provider couldn’t handle or didn’t feel prepared for the yes?</a:t>
            </a:r>
          </a:p>
          <a:p>
            <a:pPr>
              <a:lnSpc>
                <a:spcPct val="114000"/>
              </a:lnSpc>
              <a:spcBef>
                <a:spcPts val="1057"/>
              </a:spcBef>
              <a:defRPr sz="1800"/>
            </a:pPr>
            <a:endParaRPr lang="en-US">
              <a:solidFill>
                <a:schemeClr val="tx1">
                  <a:lumMod val="65000"/>
                  <a:lumOff val="35000"/>
                </a:schemeClr>
              </a:solidFill>
              <a:latin typeface="Arial"/>
              <a:ea typeface="Arial"/>
              <a:cs typeface="Arial"/>
              <a:sym typeface="Arial"/>
            </a:endParaRPr>
          </a:p>
          <a:p>
            <a:pPr>
              <a:lnSpc>
                <a:spcPct val="114000"/>
              </a:lnSpc>
              <a:spcBef>
                <a:spcPts val="1057"/>
              </a:spcBef>
              <a:defRPr sz="1800"/>
            </a:pPr>
            <a:r>
              <a:rPr lang="en-US">
                <a:solidFill>
                  <a:schemeClr val="tx1">
                    <a:lumMod val="65000"/>
                    <a:lumOff val="35000"/>
                  </a:schemeClr>
                </a:solidFill>
                <a:latin typeface="Arial"/>
                <a:ea typeface="Arial"/>
                <a:cs typeface="Arial"/>
                <a:sym typeface="Arial"/>
              </a:rPr>
              <a:t>Remind the audience:</a:t>
            </a:r>
          </a:p>
          <a:p>
            <a:pPr marL="250630" indent="-250630" defTabSz="1002526">
              <a:lnSpc>
                <a:spcPct val="114000"/>
              </a:lnSpc>
              <a:buClr>
                <a:srgbClr val="595959"/>
              </a:buClr>
              <a:buSzPct val="100000"/>
              <a:buFont typeface="Arial"/>
              <a:buChar char="•"/>
              <a:defRPr sz="1800"/>
            </a:pPr>
            <a:r>
              <a:rPr>
                <a:solidFill>
                  <a:schemeClr val="tx1">
                    <a:lumMod val="65000"/>
                    <a:lumOff val="35000"/>
                  </a:schemeClr>
                </a:solidFill>
                <a:latin typeface="Arial"/>
                <a:ea typeface="Arial"/>
                <a:cs typeface="Arial"/>
                <a:sym typeface="Arial"/>
              </a:rPr>
              <a:t>Do no harm: safety considerations</a:t>
            </a:r>
          </a:p>
          <a:p>
            <a:pPr marL="250630" indent="-250630" defTabSz="1002526">
              <a:lnSpc>
                <a:spcPct val="114000"/>
              </a:lnSpc>
              <a:buClr>
                <a:srgbClr val="595959"/>
              </a:buClr>
              <a:buSzPct val="100000"/>
              <a:buFont typeface="Arial"/>
              <a:buChar char="•"/>
              <a:defRPr sz="1800"/>
            </a:pPr>
            <a:r>
              <a:rPr>
                <a:solidFill>
                  <a:schemeClr val="tx1">
                    <a:lumMod val="65000"/>
                    <a:lumOff val="35000"/>
                  </a:schemeClr>
                </a:solidFill>
                <a:latin typeface="Arial"/>
                <a:ea typeface="Arial"/>
                <a:cs typeface="Arial"/>
                <a:sym typeface="Arial"/>
              </a:rPr>
              <a:t>When, </a:t>
            </a:r>
            <a:r>
              <a:rPr lang="en-US">
                <a:solidFill>
                  <a:schemeClr val="tx1">
                    <a:lumMod val="65000"/>
                    <a:lumOff val="35000"/>
                  </a:schemeClr>
                </a:solidFill>
                <a:latin typeface="Arial"/>
                <a:ea typeface="Arial"/>
                <a:cs typeface="Arial"/>
                <a:sym typeface="Arial"/>
              </a:rPr>
              <a:t>w</a:t>
            </a:r>
            <a:r>
              <a:rPr>
                <a:solidFill>
                  <a:schemeClr val="tx1">
                    <a:lumMod val="65000"/>
                    <a:lumOff val="35000"/>
                  </a:schemeClr>
                </a:solidFill>
                <a:latin typeface="Arial"/>
                <a:ea typeface="Arial"/>
                <a:cs typeface="Arial"/>
                <a:sym typeface="Arial"/>
              </a:rPr>
              <a:t>here, and </a:t>
            </a:r>
            <a:r>
              <a:rPr lang="en-US">
                <a:solidFill>
                  <a:schemeClr val="tx1">
                    <a:lumMod val="65000"/>
                    <a:lumOff val="35000"/>
                  </a:schemeClr>
                </a:solidFill>
                <a:latin typeface="Arial"/>
                <a:ea typeface="Arial"/>
                <a:cs typeface="Arial"/>
                <a:sym typeface="Arial"/>
              </a:rPr>
              <a:t>h</a:t>
            </a:r>
            <a:r>
              <a:rPr>
                <a:solidFill>
                  <a:schemeClr val="tx1">
                    <a:lumMod val="65000"/>
                    <a:lumOff val="35000"/>
                  </a:schemeClr>
                </a:solidFill>
                <a:latin typeface="Arial"/>
                <a:ea typeface="Arial"/>
                <a:cs typeface="Arial"/>
                <a:sym typeface="Arial"/>
              </a:rPr>
              <a:t>ow you ask matters</a:t>
            </a:r>
          </a:p>
          <a:p>
            <a:pPr marL="250630" indent="-250630" defTabSz="1002526">
              <a:lnSpc>
                <a:spcPct val="114000"/>
              </a:lnSpc>
              <a:buClr>
                <a:srgbClr val="595959"/>
              </a:buClr>
              <a:buSzPct val="100000"/>
              <a:buFont typeface="Arial"/>
              <a:buChar char="•"/>
              <a:defRPr sz="1800"/>
            </a:pPr>
            <a:r>
              <a:rPr>
                <a:solidFill>
                  <a:schemeClr val="tx1">
                    <a:lumMod val="65000"/>
                    <a:lumOff val="35000"/>
                  </a:schemeClr>
                </a:solidFill>
                <a:latin typeface="Arial"/>
                <a:ea typeface="Arial"/>
                <a:cs typeface="Arial"/>
                <a:sym typeface="Arial"/>
              </a:rPr>
              <a:t>Screening for IPV should not be a checklist </a:t>
            </a:r>
          </a:p>
          <a:p>
            <a:pPr marL="250630" indent="-250630" defTabSz="1002526">
              <a:lnSpc>
                <a:spcPct val="114000"/>
              </a:lnSpc>
              <a:buClr>
                <a:srgbClr val="595959"/>
              </a:buClr>
              <a:buSzPct val="100000"/>
              <a:buFont typeface="Arial"/>
              <a:buChar char="•"/>
              <a:defRPr sz="1800"/>
            </a:pPr>
            <a:r>
              <a:rPr>
                <a:solidFill>
                  <a:schemeClr val="tx1">
                    <a:lumMod val="65000"/>
                    <a:lumOff val="35000"/>
                  </a:schemeClr>
                </a:solidFill>
                <a:latin typeface="Arial"/>
                <a:ea typeface="Arial"/>
                <a:cs typeface="Arial"/>
                <a:sym typeface="Arial"/>
              </a:rPr>
              <a:t>If done poorly it can be harmful</a:t>
            </a:r>
            <a:r>
              <a:rPr lang="en-US">
                <a:solidFill>
                  <a:schemeClr val="tx1">
                    <a:lumMod val="65000"/>
                    <a:lumOff val="35000"/>
                  </a:schemeClr>
                </a:solidFill>
                <a:latin typeface="Arial"/>
                <a:ea typeface="Arial"/>
                <a:cs typeface="Arial"/>
                <a:sym typeface="Arial"/>
              </a:rPr>
              <a:t> </a:t>
            </a:r>
          </a:p>
          <a:p>
            <a:pPr marL="250630" indent="-250630" defTabSz="1002526">
              <a:lnSpc>
                <a:spcPct val="114000"/>
              </a:lnSpc>
              <a:buClr>
                <a:srgbClr val="595959"/>
              </a:buClr>
              <a:buSzPct val="100000"/>
              <a:buFont typeface="Arial"/>
              <a:buChar char="•"/>
              <a:defRPr sz="1800"/>
            </a:pPr>
            <a:endParaRPr lang="en-US">
              <a:solidFill>
                <a:schemeClr val="tx1">
                  <a:lumMod val="65000"/>
                  <a:lumOff val="35000"/>
                </a:schemeClr>
              </a:solidFill>
              <a:latin typeface="Arial"/>
              <a:ea typeface="Arial"/>
              <a:cs typeface="Arial"/>
              <a:sym typeface="Arial"/>
            </a:endParaRPr>
          </a:p>
          <a:p>
            <a:pPr marL="250630" indent="-250630" defTabSz="1002526">
              <a:lnSpc>
                <a:spcPct val="114000"/>
              </a:lnSpc>
              <a:buClr>
                <a:srgbClr val="595959"/>
              </a:buClr>
              <a:buSzPct val="100000"/>
              <a:buFont typeface="Arial"/>
              <a:buChar char="•"/>
              <a:defRPr sz="1800"/>
            </a:pPr>
            <a:endParaRPr lang="en-US">
              <a:solidFill>
                <a:schemeClr val="tx1">
                  <a:lumMod val="65000"/>
                  <a:lumOff val="35000"/>
                </a:schemeClr>
              </a:solidFill>
              <a:latin typeface="Arial"/>
              <a:ea typeface="Arial"/>
              <a:cs typeface="Arial"/>
              <a:sym typeface="Arial"/>
            </a:endParaRPr>
          </a:p>
          <a:p>
            <a:pPr marL="250630" marR="0" lvl="0" indent="-250630" algn="l" defTabSz="1002526" rtl="0" eaLnBrk="1" fontAlgn="auto" latinLnBrk="0" hangingPunct="1">
              <a:lnSpc>
                <a:spcPct val="114000"/>
              </a:lnSpc>
              <a:spcBef>
                <a:spcPts val="0"/>
              </a:spcBef>
              <a:spcAft>
                <a:spcPts val="0"/>
              </a:spcAft>
              <a:buClr>
                <a:srgbClr val="595959"/>
              </a:buClr>
              <a:buSzPct val="100000"/>
              <a:buFont typeface="Arial"/>
              <a:buChar char="•"/>
              <a:tabLst/>
              <a:defRPr sz="1800"/>
            </a:pPr>
            <a:r>
              <a:rPr lang="en-US">
                <a:solidFill>
                  <a:schemeClr val="tx1">
                    <a:lumMod val="65000"/>
                    <a:lumOff val="35000"/>
                  </a:schemeClr>
                </a:solidFill>
                <a:latin typeface="Arial"/>
                <a:ea typeface="Arial"/>
                <a:cs typeface="Arial"/>
                <a:sym typeface="Arial"/>
              </a:rPr>
              <a:t>From old slide: </a:t>
            </a:r>
            <a:r>
              <a:rPr lang="en-US"/>
              <a:t>Here is an example of an evidence- based question used with pregnant women, “Have you ever been hit, kicked, slapped, hurt, choked by a current or former partner?” </a:t>
            </a:r>
          </a:p>
          <a:p>
            <a:pPr marL="250630" marR="0" lvl="0" indent="-250630" algn="l" defTabSz="1002526" rtl="0" eaLnBrk="1" fontAlgn="auto" latinLnBrk="0" hangingPunct="1">
              <a:lnSpc>
                <a:spcPct val="114000"/>
              </a:lnSpc>
              <a:spcBef>
                <a:spcPts val="0"/>
              </a:spcBef>
              <a:spcAft>
                <a:spcPts val="0"/>
              </a:spcAft>
              <a:buClr>
                <a:srgbClr val="595959"/>
              </a:buClr>
              <a:buSzPct val="100000"/>
              <a:buFont typeface="Arial"/>
              <a:buChar char="•"/>
              <a:tabLst/>
              <a:defRPr sz="1800"/>
            </a:pPr>
            <a:r>
              <a:rPr lang="en-US"/>
              <a:t>From old slide: </a:t>
            </a:r>
            <a:r>
              <a:rPr lang="en-US" sz="1800">
                <a:solidFill>
                  <a:prstClr val="black"/>
                </a:solidFill>
                <a:latin typeface="Arial  "/>
                <a:ea typeface="+mn-ea"/>
              </a:rPr>
              <a:t>Question: </a:t>
            </a:r>
            <a:r>
              <a:rPr kumimoji="0" lang="en-US" sz="1800" b="0" i="0" u="none" strike="noStrike" kern="1200" cap="none" spc="0" normalizeH="0" baseline="0" noProof="0">
                <a:ln>
                  <a:noFill/>
                </a:ln>
                <a:solidFill>
                  <a:prstClr val="black"/>
                </a:solidFill>
                <a:effectLst/>
                <a:uLnTx/>
                <a:uFillTx/>
                <a:latin typeface="Arial  "/>
                <a:ea typeface="+mn-ea"/>
                <a:cs typeface="+mn-cs"/>
              </a:rPr>
              <a:t>How many positive disclosures of IPV does </a:t>
            </a:r>
            <a:r>
              <a:rPr lang="en-US" sz="1800">
                <a:solidFill>
                  <a:prstClr val="black"/>
                </a:solidFill>
                <a:latin typeface="Arial  "/>
                <a:ea typeface="+mn-ea"/>
              </a:rPr>
              <a:t>your </a:t>
            </a:r>
            <a:r>
              <a:rPr kumimoji="0" lang="en-US" sz="1800" b="0" i="0" u="none" strike="noStrike" kern="1200" cap="none" spc="0" normalizeH="0" baseline="0" noProof="0">
                <a:ln>
                  <a:noFill/>
                </a:ln>
                <a:solidFill>
                  <a:prstClr val="black"/>
                </a:solidFill>
                <a:effectLst/>
                <a:uLnTx/>
                <a:uFillTx/>
                <a:latin typeface="Arial  "/>
                <a:ea typeface="+mn-ea"/>
                <a:cs typeface="+mn-cs"/>
              </a:rPr>
              <a:t>health center get per year? </a:t>
            </a:r>
          </a:p>
          <a:p>
            <a:r>
              <a:rPr lang="en-US" sz="1800">
                <a:solidFill>
                  <a:prstClr val="black"/>
                </a:solidFill>
                <a:latin typeface="Arial  "/>
                <a:ea typeface="+mn-ea"/>
              </a:rPr>
              <a:t>	(please type your best guess in chat box)</a:t>
            </a:r>
            <a:endParaRPr lang="en-US" sz="1800"/>
          </a:p>
          <a:p>
            <a:pPr marL="707830" marR="0" lvl="1" indent="-250630" algn="l" defTabSz="1002526" rtl="0" eaLnBrk="1" fontAlgn="auto" latinLnBrk="0" hangingPunct="1">
              <a:lnSpc>
                <a:spcPct val="114000"/>
              </a:lnSpc>
              <a:spcBef>
                <a:spcPts val="0"/>
              </a:spcBef>
              <a:spcAft>
                <a:spcPts val="0"/>
              </a:spcAft>
              <a:buClr>
                <a:srgbClr val="595959"/>
              </a:buClr>
              <a:buSzPct val="100000"/>
              <a:buFont typeface="Arial"/>
              <a:buChar char="•"/>
              <a:tabLst/>
              <a:defRPr sz="1800"/>
            </a:pPr>
            <a:r>
              <a:rPr lang="en-US"/>
              <a:t>Note: reflect on clinic screening practice, not just own individual screening</a:t>
            </a:r>
          </a:p>
          <a:p>
            <a:pPr marL="250630" indent="-250630" defTabSz="1002526">
              <a:lnSpc>
                <a:spcPct val="114000"/>
              </a:lnSpc>
              <a:buClr>
                <a:srgbClr val="595959"/>
              </a:buClr>
              <a:buSzPct val="100000"/>
              <a:buFont typeface="Arial"/>
              <a:buChar char="•"/>
              <a:defRPr sz="1800"/>
            </a:pPr>
            <a:endParaRPr lang="en-US">
              <a:solidFill>
                <a:schemeClr val="tx1">
                  <a:lumMod val="65000"/>
                  <a:lumOff val="35000"/>
                </a:schemeClr>
              </a:solidFill>
              <a:latin typeface="Arial"/>
              <a:ea typeface="Arial"/>
              <a:cs typeface="Arial"/>
              <a:sym typeface="Arial"/>
            </a:endParaRPr>
          </a:p>
        </p:txBody>
      </p:sp>
      <p:sp>
        <p:nvSpPr>
          <p:cNvPr id="4" name="Slide Number Placeholder 3"/>
          <p:cNvSpPr>
            <a:spLocks noGrp="1"/>
          </p:cNvSpPr>
          <p:nvPr>
            <p:ph type="sldNum" sz="quarter" idx="5"/>
          </p:nvPr>
        </p:nvSpPr>
        <p:spPr>
          <a:xfrm>
            <a:off x="4143587" y="9119474"/>
            <a:ext cx="3169920" cy="480060"/>
          </a:xfrm>
        </p:spPr>
        <p:txBody>
          <a:bodyPr/>
          <a:lstStyle/>
          <a:p>
            <a:pPr>
              <a:defRPr/>
            </a:pPr>
            <a:r>
              <a:rPr lang="en-US"/>
              <a:t>89</a:t>
            </a:r>
          </a:p>
        </p:txBody>
      </p:sp>
    </p:spTree>
    <p:extLst>
      <p:ext uri="{BB962C8B-B14F-4D97-AF65-F5344CB8AC3E}">
        <p14:creationId xmlns:p14="http://schemas.microsoft.com/office/powerpoint/2010/main" val="89292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xfrm>
            <a:off x="4142965" y="9119173"/>
            <a:ext cx="3170583" cy="480388"/>
          </a:xfrm>
          <a:prstGeom prst="rect">
            <a:avLst/>
          </a:prstGeom>
          <a:noFill/>
        </p:spPr>
        <p:txBody>
          <a:bodyPr lIns="94835" tIns="47416" rIns="94835" bIns="47416"/>
          <a:lstStyle/>
          <a:p>
            <a:pPr marL="0" marR="0" lvl="0" indent="0" algn="r" defTabSz="914400" rtl="0" eaLnBrk="1" fontAlgn="auto" latinLnBrk="0" hangingPunct="1">
              <a:lnSpc>
                <a:spcPct val="100000"/>
              </a:lnSpc>
              <a:spcBef>
                <a:spcPts val="0"/>
              </a:spcBef>
              <a:spcAft>
                <a:spcPts val="0"/>
              </a:spcAft>
              <a:buClrTx/>
              <a:buSzTx/>
              <a:buFontTx/>
              <a:buNone/>
              <a:tabLst/>
              <a:defRPr/>
            </a:pPr>
            <a:fld id="{99C61C3B-8400-4CDF-AA05-1D340DD4AA06}" type="slidenum">
              <a:rPr kumimoji="0" lang="en-US" sz="1200" b="0" i="0" u="none" strike="noStrike" kern="1200" cap="none" spc="0" normalizeH="0" baseline="0" noProof="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
        <p:nvSpPr>
          <p:cNvPr id="196611" name="Rectangle 2"/>
          <p:cNvSpPr>
            <a:spLocks noGrp="1" noRot="1" noChangeAspect="1" noChangeArrowheads="1" noTextEdit="1"/>
          </p:cNvSpPr>
          <p:nvPr>
            <p:ph type="sldImg"/>
          </p:nvPr>
        </p:nvSpPr>
        <p:spPr>
          <a:xfrm>
            <a:off x="457200" y="719138"/>
            <a:ext cx="6400800" cy="3600450"/>
          </a:xfrm>
          <a:ln/>
        </p:spPr>
      </p:sp>
      <p:sp>
        <p:nvSpPr>
          <p:cNvPr id="196612" name="Rectangle 3"/>
          <p:cNvSpPr>
            <a:spLocks noGrp="1" noChangeArrowheads="1"/>
          </p:cNvSpPr>
          <p:nvPr>
            <p:ph type="body" idx="1"/>
          </p:nvPr>
        </p:nvSpPr>
        <p:spPr>
          <a:noFill/>
          <a:ln/>
        </p:spPr>
        <p:txBody>
          <a:bodyPr lIns="94835" tIns="47416" rIns="94835" bIns="47416"/>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Rebecca, 1 minute and when finished reading slide turn to Anna for a stretch</a:t>
            </a:r>
          </a:p>
          <a:p>
            <a:pPr eaLnBrk="1" hangingPunct="1"/>
            <a:endParaRPr lang="en-US" b="1">
              <a:solidFill>
                <a:schemeClr val="tx1">
                  <a:lumMod val="65000"/>
                  <a:lumOff val="35000"/>
                </a:schemeClr>
              </a:solidFill>
              <a:cs typeface="Arial" pitchFamily="34" charset="0"/>
            </a:endParaRPr>
          </a:p>
          <a:p>
            <a:pPr eaLnBrk="1" hangingPunct="1"/>
            <a:r>
              <a:rPr lang="en-US" b="1">
                <a:solidFill>
                  <a:schemeClr val="tx1">
                    <a:lumMod val="65000"/>
                    <a:lumOff val="35000"/>
                  </a:schemeClr>
                </a:solidFill>
                <a:cs typeface="Arial" pitchFamily="34" charset="0"/>
              </a:rPr>
              <a:t>Notes to Trainer: </a:t>
            </a:r>
            <a:r>
              <a:rPr lang="en-US" b="0">
                <a:solidFill>
                  <a:schemeClr val="tx1">
                    <a:lumMod val="65000"/>
                    <a:lumOff val="35000"/>
                  </a:schemeClr>
                </a:solidFill>
                <a:cs typeface="Arial" pitchFamily="34" charset="0"/>
              </a:rPr>
              <a:t>Read aloud “Our</a:t>
            </a:r>
            <a:r>
              <a:rPr lang="en-US" b="0" baseline="0">
                <a:solidFill>
                  <a:schemeClr val="tx1">
                    <a:lumMod val="65000"/>
                    <a:lumOff val="35000"/>
                  </a:schemeClr>
                </a:solidFill>
                <a:cs typeface="Arial" pitchFamily="34" charset="0"/>
              </a:rPr>
              <a:t> contribution </a:t>
            </a:r>
            <a:r>
              <a:rPr lang="en-US" b="0">
                <a:solidFill>
                  <a:schemeClr val="tx1">
                    <a:lumMod val="65000"/>
                    <a:lumOff val="35000"/>
                  </a:schemeClr>
                </a:solidFill>
                <a:cs typeface="Arial" pitchFamily="34" charset="0"/>
              </a:rPr>
              <a:t>to helping support health equity is universal education.</a:t>
            </a:r>
            <a:r>
              <a:rPr lang="en-US" b="1">
                <a:solidFill>
                  <a:schemeClr val="tx1">
                    <a:lumMod val="65000"/>
                    <a:lumOff val="35000"/>
                  </a:schemeClr>
                </a:solidFill>
                <a:cs typeface="Arial" pitchFamily="34" charset="0"/>
              </a:rPr>
              <a:t> </a:t>
            </a:r>
            <a:r>
              <a:rPr lang="en-US">
                <a:solidFill>
                  <a:schemeClr val="tx1">
                    <a:lumMod val="65000"/>
                    <a:lumOff val="35000"/>
                  </a:schemeClr>
                </a:solidFill>
                <a:cs typeface="Arial" pitchFamily="34" charset="0"/>
              </a:rPr>
              <a:t>Universal education approach for IPV/HT offers  support to those:</a:t>
            </a:r>
          </a:p>
          <a:p>
            <a:pPr marL="171450" indent="-171450" eaLnBrk="1" hangingPunct="1">
              <a:buFont typeface="Arial" panose="020B0604020202020204" pitchFamily="34" charset="0"/>
              <a:buChar char="•"/>
            </a:pPr>
            <a:endParaRPr lang="en-US">
              <a:solidFill>
                <a:schemeClr val="tx1">
                  <a:lumMod val="65000"/>
                  <a:lumOff val="35000"/>
                </a:schemeClr>
              </a:solidFill>
              <a:cs typeface="Arial" pitchFamily="34" charset="0"/>
            </a:endParaRPr>
          </a:p>
          <a:p>
            <a:pPr marL="171450" indent="-171450" eaLnBrk="1" hangingPunct="1">
              <a:buFont typeface="Arial" panose="020B0604020202020204" pitchFamily="34" charset="0"/>
              <a:buChar char="•"/>
            </a:pPr>
            <a:r>
              <a:rPr lang="en-US">
                <a:solidFill>
                  <a:schemeClr val="tx1">
                    <a:lumMod val="65000"/>
                    <a:lumOff val="35000"/>
                  </a:schemeClr>
                </a:solidFill>
                <a:cs typeface="Arial" pitchFamily="34" charset="0"/>
              </a:rPr>
              <a:t>who have never experienced IPV/HT</a:t>
            </a:r>
          </a:p>
          <a:p>
            <a:pPr marL="171450" indent="-171450" eaLnBrk="1" hangingPunct="1">
              <a:buFont typeface="Arial" panose="020B0604020202020204" pitchFamily="34" charset="0"/>
              <a:buChar char="•"/>
            </a:pPr>
            <a:r>
              <a:rPr lang="en-US">
                <a:solidFill>
                  <a:schemeClr val="tx1">
                    <a:lumMod val="65000"/>
                    <a:lumOff val="35000"/>
                  </a:schemeClr>
                </a:solidFill>
                <a:cs typeface="Arial" pitchFamily="34" charset="0"/>
              </a:rPr>
              <a:t>who are currently experiencing IPV/HT</a:t>
            </a:r>
          </a:p>
          <a:p>
            <a:pPr marL="171450" indent="-171450" eaLnBrk="1" hangingPunct="1">
              <a:buFont typeface="Arial" panose="020B0604020202020204" pitchFamily="34" charset="0"/>
              <a:buChar char="•"/>
            </a:pPr>
            <a:r>
              <a:rPr lang="en-US">
                <a:solidFill>
                  <a:schemeClr val="tx1">
                    <a:lumMod val="65000"/>
                    <a:lumOff val="35000"/>
                  </a:schemeClr>
                </a:solidFill>
                <a:cs typeface="Arial" pitchFamily="34" charset="0"/>
              </a:rPr>
              <a:t>who may have a lifetime history of IPV/HT.”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Say</a:t>
            </a:r>
            <a:r>
              <a:rPr lang="en-US" sz="1100" b="1" baseline="0"/>
              <a:t> “we’re going to pause for a minute here reaching this introduction to universal education…and Anna’s going to lead us all through a stretch to wake up our minds and bodies a little before we move into our CUES approach.  Anna…” </a:t>
            </a:r>
            <a:endParaRPr lang="en-US" sz="1100" b="1"/>
          </a:p>
          <a:p>
            <a:pPr eaLnBrk="1" hangingPunct="1"/>
            <a:endParaRPr lang="en-US" b="1">
              <a:solidFill>
                <a:schemeClr val="tx1">
                  <a:lumMod val="65000"/>
                  <a:lumOff val="35000"/>
                </a:schemeClr>
              </a:solidFill>
              <a:cs typeface="Arial" pitchFamily="34" charset="0"/>
            </a:endParaRPr>
          </a:p>
          <a:p>
            <a:pPr eaLnBrk="1" hangingPunct="1"/>
            <a:r>
              <a:rPr lang="en-US">
                <a:solidFill>
                  <a:schemeClr val="tx1">
                    <a:lumMod val="65000"/>
                    <a:lumOff val="35000"/>
                  </a:schemeClr>
                </a:solidFill>
                <a:cs typeface="Arial" pitchFamily="34" charset="0"/>
              </a:rPr>
              <a:t>Additional Points: </a:t>
            </a:r>
          </a:p>
          <a:p>
            <a:pPr eaLnBrk="1" hangingPunct="1"/>
            <a:r>
              <a:rPr lang="en-US">
                <a:solidFill>
                  <a:schemeClr val="tx1">
                    <a:lumMod val="65000"/>
                    <a:lumOff val="35000"/>
                  </a:schemeClr>
                </a:solidFill>
                <a:cs typeface="Arial" pitchFamily="34" charset="0"/>
              </a:rPr>
              <a:t>May share that it’s an opportunity for providers or health staff to share their power with patients</a:t>
            </a:r>
            <a:r>
              <a:rPr lang="en-US" baseline="0">
                <a:solidFill>
                  <a:schemeClr val="tx1">
                    <a:lumMod val="65000"/>
                    <a:lumOff val="35000"/>
                  </a:schemeClr>
                </a:solidFill>
                <a:cs typeface="Arial" pitchFamily="34" charset="0"/>
              </a:rPr>
              <a:t> such that they will no longer have to first receive something from a patient (such as a disclosure about violence/abuse) in order to give something over (which is resources that can lead to safety and health improvements).  Recognize that this power shift changes how providers previously were limited in giving information/referrals and to the patients who said ‘yes’ (disclosure).  Universal education is an opportunity to better share/exchange power with patients and for them to know that they can disclose, or not...and still receive lifesaving safety and health information and referrals.  </a:t>
            </a:r>
            <a:endParaRPr lang="en-US">
              <a:solidFill>
                <a:schemeClr val="tx1">
                  <a:lumMod val="65000"/>
                  <a:lumOff val="35000"/>
                </a:schemeClr>
              </a:solidFill>
              <a:cs typeface="Arial" pitchFamily="34" charset="0"/>
            </a:endParaRPr>
          </a:p>
          <a:p>
            <a:pPr eaLnBrk="1" hangingPunct="1">
              <a:buFontTx/>
              <a:buNone/>
            </a:pPr>
            <a:endParaRPr lang="en-US">
              <a:cs typeface="Arial" pitchFamily="34" charset="0"/>
            </a:endParaRPr>
          </a:p>
        </p:txBody>
      </p:sp>
    </p:spTree>
    <p:extLst>
      <p:ext uri="{BB962C8B-B14F-4D97-AF65-F5344CB8AC3E}">
        <p14:creationId xmlns:p14="http://schemas.microsoft.com/office/powerpoint/2010/main" val="671108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5F8C5-8F2E-49E8-9825-D8195493308F}" type="slidenum">
              <a:rPr lang="en-US" smtClean="0"/>
              <a:pPr/>
              <a:t>29</a:t>
            </a:fld>
            <a:endParaRPr lang="en-US"/>
          </a:p>
        </p:txBody>
      </p:sp>
    </p:spTree>
    <p:extLst>
      <p:ext uri="{BB962C8B-B14F-4D97-AF65-F5344CB8AC3E}">
        <p14:creationId xmlns:p14="http://schemas.microsoft.com/office/powerpoint/2010/main" val="41498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t>Anna</a:t>
            </a:r>
          </a:p>
        </p:txBody>
      </p:sp>
      <p:sp>
        <p:nvSpPr>
          <p:cNvPr id="4" name="Slide Number Placeholder 3"/>
          <p:cNvSpPr>
            <a:spLocks noGrp="1"/>
          </p:cNvSpPr>
          <p:nvPr>
            <p:ph type="sldNum" sz="quarter" idx="10"/>
          </p:nvPr>
        </p:nvSpPr>
        <p:spPr/>
        <p:txBody>
          <a:bodyPr/>
          <a:lstStyle/>
          <a:p>
            <a:fld id="{EC35F8C5-8F2E-49E8-9825-D8195493308F}" type="slidenum">
              <a:rPr lang="en-US" smtClean="0"/>
              <a:pPr/>
              <a:t>2</a:t>
            </a:fld>
            <a:endParaRPr lang="en-US"/>
          </a:p>
        </p:txBody>
      </p:sp>
    </p:spTree>
    <p:extLst>
      <p:ext uri="{BB962C8B-B14F-4D97-AF65-F5344CB8AC3E}">
        <p14:creationId xmlns:p14="http://schemas.microsoft.com/office/powerpoint/2010/main" val="3977763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Happening before you/after you</a:t>
            </a:r>
          </a:p>
          <a:p>
            <a:r>
              <a:rPr lang="en-US" dirty="0"/>
              <a:t>Controlled by survivors/survivor self-determination</a:t>
            </a:r>
          </a:p>
          <a:p>
            <a:r>
              <a:rPr lang="en-US" dirty="0"/>
              <a:t>An ongoing process, conversation, partnership </a:t>
            </a:r>
          </a:p>
          <a:p>
            <a:r>
              <a:rPr lang="en-US" dirty="0"/>
              <a:t>Not something you have to do alone</a:t>
            </a:r>
          </a:p>
          <a:p>
            <a:r>
              <a:rPr lang="en-US" dirty="0"/>
              <a:t>Increasing survivor choice, power, options, safety, wellness, connections</a:t>
            </a:r>
          </a:p>
          <a:p>
            <a:r>
              <a:rPr lang="en-US" dirty="0"/>
              <a:t>Decreasing survivor isolation, barriers, injustice</a:t>
            </a:r>
          </a:p>
          <a:p>
            <a:endParaRPr lang="en-US" dirty="0"/>
          </a:p>
        </p:txBody>
      </p:sp>
      <p:sp>
        <p:nvSpPr>
          <p:cNvPr id="4" name="Slide Number Placeholder 3"/>
          <p:cNvSpPr>
            <a:spLocks noGrp="1"/>
          </p:cNvSpPr>
          <p:nvPr>
            <p:ph type="sldNum" sz="quarter" idx="5"/>
          </p:nvPr>
        </p:nvSpPr>
        <p:spPr/>
        <p:txBody>
          <a:bodyPr/>
          <a:lstStyle/>
          <a:p>
            <a:fld id="{EC35F8C5-8F2E-49E8-9825-D8195493308F}" type="slidenum">
              <a:rPr lang="en-US" smtClean="0"/>
              <a:pPr/>
              <a:t>30</a:t>
            </a:fld>
            <a:endParaRPr lang="en-US"/>
          </a:p>
        </p:txBody>
      </p:sp>
    </p:spTree>
    <p:extLst>
      <p:ext uri="{BB962C8B-B14F-4D97-AF65-F5344CB8AC3E}">
        <p14:creationId xmlns:p14="http://schemas.microsoft.com/office/powerpoint/2010/main" val="1130012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Read slide.</a:t>
            </a:r>
          </a:p>
        </p:txBody>
      </p:sp>
      <p:sp>
        <p:nvSpPr>
          <p:cNvPr id="4" name="Slide Number Placeholder 3"/>
          <p:cNvSpPr>
            <a:spLocks noGrp="1"/>
          </p:cNvSpPr>
          <p:nvPr>
            <p:ph type="sldNum" sz="quarter" idx="5"/>
          </p:nvPr>
        </p:nvSpPr>
        <p:spPr/>
        <p:txBody>
          <a:bodyPr/>
          <a:lstStyle/>
          <a:p>
            <a:fld id="{0B684EDC-6829-45C5-A98E-718B8050BBE8}" type="slidenum">
              <a:rPr lang="en-US" smtClean="0"/>
              <a:t>33</a:t>
            </a:fld>
            <a:endParaRPr lang="en-US"/>
          </a:p>
        </p:txBody>
      </p:sp>
    </p:spTree>
    <p:extLst>
      <p:ext uri="{BB962C8B-B14F-4D97-AF65-F5344CB8AC3E}">
        <p14:creationId xmlns:p14="http://schemas.microsoft.com/office/powerpoint/2010/main" val="367573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84EDC-6829-45C5-A98E-718B8050BBE8}" type="slidenum">
              <a:rPr lang="en-US" smtClean="0"/>
              <a:t>36</a:t>
            </a:fld>
            <a:endParaRPr lang="en-US"/>
          </a:p>
        </p:txBody>
      </p:sp>
    </p:spTree>
    <p:extLst>
      <p:ext uri="{BB962C8B-B14F-4D97-AF65-F5344CB8AC3E}">
        <p14:creationId xmlns:p14="http://schemas.microsoft.com/office/powerpoint/2010/main" val="2044100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897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altLang="en-US" sz="1100" b="1">
                <a:solidFill>
                  <a:schemeClr val="tx1">
                    <a:lumMod val="65000"/>
                    <a:lumOff val="35000"/>
                  </a:schemeClr>
                </a:solidFill>
                <a:latin typeface="Arial" panose="020B0604020202020204" pitchFamily="34" charset="0"/>
                <a:cs typeface="Arial" panose="020B0604020202020204" pitchFamily="34" charset="0"/>
              </a:rPr>
              <a:t>Anna</a:t>
            </a:r>
          </a:p>
          <a:p>
            <a:pPr defTabSz="931774">
              <a:defRPr/>
            </a:pPr>
            <a:endParaRPr lang="en-US" altLang="en-US" sz="1100" b="1">
              <a:solidFill>
                <a:schemeClr val="tx1">
                  <a:lumMod val="65000"/>
                  <a:lumOff val="35000"/>
                </a:schemeClr>
              </a:solidFill>
              <a:latin typeface="Arial" panose="020B0604020202020204" pitchFamily="34" charset="0"/>
              <a:cs typeface="Arial" panose="020B0604020202020204" pitchFamily="34" charset="0"/>
            </a:endParaRPr>
          </a:p>
          <a:p>
            <a:pPr defTabSz="931774">
              <a:defRPr/>
            </a:pPr>
            <a:r>
              <a:rPr lang="en-US" altLang="en-US" sz="1100" b="1">
                <a:solidFill>
                  <a:schemeClr val="tx1">
                    <a:lumMod val="65000"/>
                    <a:lumOff val="35000"/>
                  </a:schemeClr>
                </a:solidFill>
                <a:latin typeface="Arial" panose="020B0604020202020204" pitchFamily="34" charset="0"/>
                <a:cs typeface="Arial" panose="020B0604020202020204" pitchFamily="34" charset="0"/>
              </a:rPr>
              <a:t>Notes to Trainer: </a:t>
            </a:r>
            <a:r>
              <a:rPr lang="en-US" altLang="en-US" sz="1100">
                <a:solidFill>
                  <a:schemeClr val="tx1">
                    <a:lumMod val="65000"/>
                    <a:lumOff val="35000"/>
                  </a:schemeClr>
                </a:solidFill>
                <a:latin typeface="Arial" panose="020B0604020202020204" pitchFamily="34" charset="0"/>
                <a:cs typeface="Arial" panose="020B0604020202020204" pitchFamily="34" charset="0"/>
              </a:rPr>
              <a:t>Ask the audience if they have a workplace policy on workplace domestic violence/sexual harassment, IPV, or human trafficking to support staff who are survivors?  If not, recommend they visit the websites listed on the slides to help establish them.</a:t>
            </a:r>
            <a:r>
              <a:rPr lang="en-US" altLang="en-US" sz="1100" baseline="0">
                <a:solidFill>
                  <a:schemeClr val="tx1">
                    <a:lumMod val="65000"/>
                    <a:lumOff val="35000"/>
                  </a:schemeClr>
                </a:solidFill>
                <a:latin typeface="Arial" panose="020B0604020202020204" pitchFamily="34" charset="0"/>
                <a:cs typeface="Arial" panose="020B0604020202020204" pitchFamily="34" charset="0"/>
              </a:rPr>
              <a:t>  T</a:t>
            </a:r>
            <a:r>
              <a:rPr lang="en-US" altLang="en-US" sz="1100">
                <a:solidFill>
                  <a:schemeClr val="tx1">
                    <a:lumMod val="65000"/>
                    <a:lumOff val="35000"/>
                  </a:schemeClr>
                </a:solidFill>
                <a:latin typeface="Arial" panose="020B0604020202020204" pitchFamily="34" charset="0"/>
                <a:cs typeface="Arial" panose="020B0604020202020204" pitchFamily="34" charset="0"/>
              </a:rPr>
              <a:t>here are also accompanying tools to help supervisors to further support their staff.  Share that the online toolkit mentioned earlier—</a:t>
            </a:r>
            <a:r>
              <a:rPr lang="en-US" altLang="en-US" sz="1100" err="1">
                <a:solidFill>
                  <a:schemeClr val="tx1">
                    <a:lumMod val="65000"/>
                    <a:lumOff val="35000"/>
                  </a:schemeClr>
                </a:solidFill>
                <a:latin typeface="Arial" panose="020B0604020202020204" pitchFamily="34" charset="0"/>
                <a:cs typeface="Arial" panose="020B0604020202020204" pitchFamily="34" charset="0"/>
              </a:rPr>
              <a:t>IPVHealthPartners.org</a:t>
            </a:r>
            <a:r>
              <a:rPr lang="en-US" altLang="en-US" sz="1100">
                <a:solidFill>
                  <a:schemeClr val="tx1">
                    <a:lumMod val="65000"/>
                    <a:lumOff val="35000"/>
                  </a:schemeClr>
                </a:solidFill>
                <a:latin typeface="Arial" panose="020B0604020202020204" pitchFamily="34" charset="0"/>
                <a:cs typeface="Arial" panose="020B0604020202020204" pitchFamily="34" charset="0"/>
              </a:rPr>
              <a:t>—also offers model community health center IPV protocols that they can adapt.  </a:t>
            </a:r>
          </a:p>
          <a:p>
            <a:pPr defTabSz="931774">
              <a:defRPr/>
            </a:pPr>
            <a:endParaRPr lang="en-US" altLang="en-US" sz="1100" b="1">
              <a:solidFill>
                <a:schemeClr val="tx1">
                  <a:lumMod val="65000"/>
                  <a:lumOff val="35000"/>
                </a:schemeClr>
              </a:solidFill>
              <a:latin typeface="Arial" panose="020B0604020202020204" pitchFamily="34" charset="0"/>
              <a:cs typeface="Arial" panose="020B0604020202020204" pitchFamily="34" charset="0"/>
            </a:endParaRPr>
          </a:p>
          <a:p>
            <a:pPr defTabSz="931774">
              <a:defRPr/>
            </a:pPr>
            <a:r>
              <a:rPr lang="en-US" altLang="en-US" sz="1100" b="1">
                <a:solidFill>
                  <a:schemeClr val="tx1">
                    <a:lumMod val="65000"/>
                    <a:lumOff val="35000"/>
                  </a:schemeClr>
                </a:solidFill>
                <a:latin typeface="Arial" panose="020B0604020202020204" pitchFamily="34" charset="0"/>
                <a:cs typeface="Arial" panose="020B0604020202020204" pitchFamily="34" charset="0"/>
              </a:rPr>
              <a:t>Additional Info:</a:t>
            </a:r>
          </a:p>
          <a:p>
            <a:pPr marL="171450" indent="-171450">
              <a:buFont typeface="Arial" panose="020B0604020202020204" pitchFamily="34" charset="0"/>
              <a:buChar char="•"/>
            </a:pPr>
            <a:r>
              <a:rPr lang="en-US" sz="1100" b="1">
                <a:solidFill>
                  <a:schemeClr val="tx1">
                    <a:lumMod val="65000"/>
                    <a:lumOff val="35000"/>
                  </a:schemeClr>
                </a:solidFill>
                <a:latin typeface="Arial" panose="020B0604020202020204" pitchFamily="34" charset="0"/>
                <a:cs typeface="Arial" panose="020B0604020202020204" pitchFamily="34" charset="0"/>
              </a:rPr>
              <a:t>Creating Workplaces Free from Domestic Violence, Sexual Harassment &amp; Violence, and Stalking, Workplaces Respond </a:t>
            </a:r>
            <a:r>
              <a:rPr lang="en-US" sz="1100">
                <a:solidFill>
                  <a:schemeClr val="tx1">
                    <a:lumMod val="65000"/>
                    <a:lumOff val="35000"/>
                  </a:schemeClr>
                </a:solidFill>
                <a:latin typeface="Arial" panose="020B0604020202020204" pitchFamily="34" charset="0"/>
                <a:cs typeface="Arial" panose="020B0604020202020204" pitchFamily="34" charset="0"/>
              </a:rPr>
              <a:t>provides resources, training, and technical assistance to employers, survivors, co-workers, and advocates to prevent and respond to domestic violence, sexual harassment &amp; violence, trafficking, and stalking impacting the workplace.  </a:t>
            </a:r>
            <a:r>
              <a:rPr lang="en-US" altLang="en-US" sz="1100">
                <a:solidFill>
                  <a:schemeClr val="tx1">
                    <a:lumMod val="65000"/>
                    <a:lumOff val="35000"/>
                  </a:schemeClr>
                </a:solidFill>
                <a:latin typeface="Arial" panose="020B0604020202020204" pitchFamily="34" charset="0"/>
                <a:cs typeface="Arial" panose="020B0604020202020204" pitchFamily="34" charset="0"/>
                <a:hlinkClick r:id="rId3"/>
              </a:rPr>
              <a:t>www.workplacesrespond.org</a:t>
            </a:r>
            <a:r>
              <a:rPr lang="en-US" altLang="en-US" sz="1100">
                <a:solidFill>
                  <a:schemeClr val="tx1">
                    <a:lumMod val="65000"/>
                    <a:lumOff val="35000"/>
                  </a:schemeClr>
                </a:solidFill>
                <a:latin typeface="Arial" panose="020B0604020202020204" pitchFamily="34" charset="0"/>
                <a:cs typeface="Arial" panose="020B0604020202020204" pitchFamily="34" charset="0"/>
              </a:rPr>
              <a:t> </a:t>
            </a:r>
          </a:p>
          <a:p>
            <a:pPr marL="171450" indent="-171450" defTabSz="931774">
              <a:buFont typeface="Arial" panose="020B0604020202020204" pitchFamily="34" charset="0"/>
              <a:buChar char="•"/>
              <a:defRPr/>
            </a:pPr>
            <a:r>
              <a:rPr lang="en-US" sz="1100">
                <a:solidFill>
                  <a:schemeClr val="tx1">
                    <a:lumMod val="65000"/>
                    <a:lumOff val="35000"/>
                  </a:schemeClr>
                </a:solidFill>
                <a:latin typeface="Arial" panose="020B0604020202020204" pitchFamily="34" charset="0"/>
                <a:cs typeface="Arial" panose="020B0604020202020204" pitchFamily="34" charset="0"/>
              </a:rPr>
              <a:t>A step by step toolkit that includes model policies and protocols, </a:t>
            </a:r>
            <a:r>
              <a:rPr lang="en-US" sz="1100">
                <a:solidFill>
                  <a:schemeClr val="tx1">
                    <a:lumMod val="65000"/>
                    <a:lumOff val="35000"/>
                  </a:schemeClr>
                </a:solidFill>
                <a:latin typeface="Arial" panose="020B0604020202020204" pitchFamily="34" charset="0"/>
                <a:cs typeface="Arial" panose="020B0604020202020204" pitchFamily="34" charset="0"/>
                <a:hlinkClick r:id="rId4"/>
              </a:rPr>
              <a:t>www.ipvhealthpartners.org</a:t>
            </a:r>
            <a:r>
              <a:rPr lang="en-US" sz="1100">
                <a:solidFill>
                  <a:schemeClr val="tx1">
                    <a:lumMod val="65000"/>
                    <a:lumOff val="35000"/>
                  </a:schemeClr>
                </a:solidFill>
                <a:latin typeface="Arial" panose="020B0604020202020204" pitchFamily="34" charset="0"/>
                <a:cs typeface="Arial" panose="020B0604020202020204" pitchFamily="34" charset="0"/>
              </a:rPr>
              <a:t> was designed to address intimate partner violence by and for community health centers in partnership with domestic violence programs.  </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7672" indent="-287322">
              <a:spcBef>
                <a:spcPct val="30000"/>
              </a:spcBef>
              <a:defRPr sz="1200">
                <a:solidFill>
                  <a:schemeClr val="tx1"/>
                </a:solidFill>
                <a:latin typeface="Calibri" pitchFamily="34" charset="0"/>
              </a:defRPr>
            </a:lvl2pPr>
            <a:lvl3pPr marL="1149286" indent="-228587">
              <a:spcBef>
                <a:spcPct val="30000"/>
              </a:spcBef>
              <a:defRPr sz="1200">
                <a:solidFill>
                  <a:schemeClr val="tx1"/>
                </a:solidFill>
                <a:latin typeface="Calibri" pitchFamily="34" charset="0"/>
              </a:defRPr>
            </a:lvl3pPr>
            <a:lvl4pPr marL="1609636" indent="-228587">
              <a:spcBef>
                <a:spcPct val="30000"/>
              </a:spcBef>
              <a:defRPr sz="1200">
                <a:solidFill>
                  <a:schemeClr val="tx1"/>
                </a:solidFill>
                <a:latin typeface="Calibri" pitchFamily="34" charset="0"/>
              </a:defRPr>
            </a:lvl4pPr>
            <a:lvl5pPr marL="2069985" indent="-228587">
              <a:spcBef>
                <a:spcPct val="30000"/>
              </a:spcBef>
              <a:defRPr sz="1200">
                <a:solidFill>
                  <a:schemeClr val="tx1"/>
                </a:solidFill>
                <a:latin typeface="Calibri" pitchFamily="34" charset="0"/>
              </a:defRPr>
            </a:lvl5pPr>
            <a:lvl6pPr marL="2527160" indent="-228587" eaLnBrk="0" fontAlgn="base" hangingPunct="0">
              <a:spcBef>
                <a:spcPct val="30000"/>
              </a:spcBef>
              <a:spcAft>
                <a:spcPct val="0"/>
              </a:spcAft>
              <a:defRPr sz="1200">
                <a:solidFill>
                  <a:schemeClr val="tx1"/>
                </a:solidFill>
                <a:latin typeface="Calibri" pitchFamily="34" charset="0"/>
              </a:defRPr>
            </a:lvl6pPr>
            <a:lvl7pPr marL="2984335" indent="-228587" eaLnBrk="0" fontAlgn="base" hangingPunct="0">
              <a:spcBef>
                <a:spcPct val="30000"/>
              </a:spcBef>
              <a:spcAft>
                <a:spcPct val="0"/>
              </a:spcAft>
              <a:defRPr sz="1200">
                <a:solidFill>
                  <a:schemeClr val="tx1"/>
                </a:solidFill>
                <a:latin typeface="Calibri" pitchFamily="34" charset="0"/>
              </a:defRPr>
            </a:lvl7pPr>
            <a:lvl8pPr marL="3441509" indent="-228587" eaLnBrk="0" fontAlgn="base" hangingPunct="0">
              <a:spcBef>
                <a:spcPct val="30000"/>
              </a:spcBef>
              <a:spcAft>
                <a:spcPct val="0"/>
              </a:spcAft>
              <a:defRPr sz="1200">
                <a:solidFill>
                  <a:schemeClr val="tx1"/>
                </a:solidFill>
                <a:latin typeface="Calibri" pitchFamily="34" charset="0"/>
              </a:defRPr>
            </a:lvl8pPr>
            <a:lvl9pPr marL="38986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B55D7C6-62F8-4E2D-B33C-A4E11348E41B}"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9651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35F8C5-8F2E-49E8-9825-D8195493308F}" type="slidenum">
              <a:rPr lang="en-US" smtClean="0"/>
              <a:pPr/>
              <a:t>39</a:t>
            </a:fld>
            <a:endParaRPr lang="en-US"/>
          </a:p>
        </p:txBody>
      </p:sp>
    </p:spTree>
    <p:extLst>
      <p:ext uri="{BB962C8B-B14F-4D97-AF65-F5344CB8AC3E}">
        <p14:creationId xmlns:p14="http://schemas.microsoft.com/office/powerpoint/2010/main" val="205790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22"/>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Anna,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lumMod val="65000"/>
                    <a:lumOff val="35000"/>
                  </a:schemeClr>
                </a:solidFill>
                <a:latin typeface="Arial" panose="020B0604020202020204" pitchFamily="34" charset="0"/>
                <a:cs typeface="Arial" panose="020B0604020202020204" pitchFamily="34" charset="0"/>
              </a:rPr>
              <a:t>Notes to Trainer: </a:t>
            </a:r>
            <a:r>
              <a:rPr lang="en-US">
                <a:solidFill>
                  <a:schemeClr val="tx1">
                    <a:lumMod val="65000"/>
                    <a:lumOff val="35000"/>
                  </a:schemeClr>
                </a:solidFill>
                <a:latin typeface="Arial" panose="020B0604020202020204" pitchFamily="34" charset="0"/>
                <a:cs typeface="Arial" panose="020B0604020202020204" pitchFamily="34" charset="0"/>
              </a:rPr>
              <a:t>Share that this online toolkit is the go-to resource for the audience to learn more and find related tools and resources related to today’s training. </a:t>
            </a:r>
            <a:r>
              <a:rPr lang="en-US">
                <a:solidFill>
                  <a:schemeClr val="tx1">
                    <a:lumMod val="65000"/>
                    <a:lumOff val="35000"/>
                  </a:schemeClr>
                </a:solidFill>
                <a:latin typeface="Arial" panose="020B0604020202020204" pitchFamily="34" charset="0"/>
                <a:cs typeface="Arial" panose="020B0604020202020204" pitchFamily="34" charset="0"/>
                <a:hlinkClick r:id="rId3"/>
              </a:rPr>
              <a:t>www.ipvhealthpartners.org</a:t>
            </a:r>
            <a:r>
              <a:rPr lang="en-US">
                <a:solidFill>
                  <a:schemeClr val="tx1">
                    <a:lumMod val="65000"/>
                    <a:lumOff val="35000"/>
                  </a:schemeClr>
                </a:solidFill>
                <a:latin typeface="Arial" panose="020B0604020202020204" pitchFamily="34" charset="0"/>
                <a:cs typeface="Arial" panose="020B0604020202020204" pitchFamily="34" charset="0"/>
              </a:rPr>
              <a:t> was developed by Futures Without Violence in an earlier Project Catalyst phase of work informed by twenty participating community health centers and domestic violence advocacy programs.  </a:t>
            </a:r>
            <a:endParaRPr lang="en-US" u="sng">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can learn more about CUES at  </a:t>
            </a:r>
            <a:r>
              <a:rPr lang="en-US" sz="1200" u="sng" kern="1200">
                <a:solidFill>
                  <a:schemeClr val="tx1"/>
                </a:solidFill>
                <a:effectLst/>
                <a:latin typeface="+mn-lt"/>
                <a:ea typeface="+mn-ea"/>
                <a:cs typeface="+mn-cs"/>
                <a:hlinkClick r:id="rId3"/>
              </a:rPr>
              <a:t>www.IPVHealthPartners.org</a:t>
            </a:r>
            <a:r>
              <a:rPr lang="en-US" sz="1200" kern="1200">
                <a:solidFill>
                  <a:schemeClr val="tx1"/>
                </a:solidFill>
                <a:effectLst/>
                <a:latin typeface="+mn-lt"/>
                <a:ea typeface="+mn-ea"/>
                <a:cs typeface="+mn-cs"/>
              </a:rPr>
              <a:t> which walks you through each of the steps in more detail and provides you with additional guidance like the types you see listed here on the slide: including pointers to enhance patient privacy during virtual health visits...sample scripts...providing guidance on universal education and how to respond to disclosures... and considers principles like patient privacy and ways to share resources safely, as well as pointers for patients to enhance their own privacy, or digital footprint. And another big piece of guidance that we offer on this online toolkit is how health center staff can partner with local DV programs, as Anisa discussed...and this  supports the opportunity for health care staff to offer patients a warm referral to a local domestic violence program...letting their patients know a little about what the program offers and the role of an advocate and how to reach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86DA4-22B1-4206-B0F2-BCAE19532C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543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rPr>
              <a:t>Anna, 1 minute and close</a:t>
            </a:r>
          </a:p>
          <a:p>
            <a:pPr marL="0" marR="0" indent="0" algn="l" defTabSz="457200" rtl="0" eaLnBrk="1" fontAlgn="auto" latinLnBrk="0" hangingPunct="1">
              <a:lnSpc>
                <a:spcPct val="100000"/>
              </a:lnSpc>
              <a:spcBef>
                <a:spcPts val="0"/>
              </a:spcBef>
              <a:spcAft>
                <a:spcPts val="600"/>
              </a:spcAft>
              <a:buClrTx/>
              <a:buSzTx/>
              <a:buFontTx/>
              <a:buNone/>
              <a:tabLst/>
              <a:defRPr/>
            </a:pPr>
            <a:endParaRPr lang="en-US" b="1">
              <a:solidFill>
                <a:schemeClr val="tx1">
                  <a:lumMod val="65000"/>
                  <a:lumOff val="35000"/>
                </a:schemeClr>
              </a:solidFill>
            </a:endParaRPr>
          </a:p>
          <a:p>
            <a:pPr marL="0" marR="0" indent="0" algn="l" defTabSz="457200" rtl="0" eaLnBrk="1" fontAlgn="auto" latinLnBrk="0" hangingPunct="1">
              <a:lnSpc>
                <a:spcPct val="100000"/>
              </a:lnSpc>
              <a:spcBef>
                <a:spcPts val="0"/>
              </a:spcBef>
              <a:spcAft>
                <a:spcPts val="600"/>
              </a:spcAft>
              <a:buClrTx/>
              <a:buSzTx/>
              <a:buFontTx/>
              <a:buNone/>
              <a:tabLst/>
              <a:defRPr/>
            </a:pPr>
            <a:r>
              <a:rPr lang="en-US" b="1" dirty="0">
                <a:solidFill>
                  <a:schemeClr val="tx1">
                    <a:lumMod val="65000"/>
                    <a:lumOff val="35000"/>
                  </a:schemeClr>
                </a:solidFill>
              </a:rPr>
              <a:t>Notes</a:t>
            </a:r>
            <a:r>
              <a:rPr lang="en-US" b="1" baseline="0" dirty="0">
                <a:solidFill>
                  <a:schemeClr val="tx1">
                    <a:lumMod val="65000"/>
                    <a:lumOff val="35000"/>
                  </a:schemeClr>
                </a:solidFill>
              </a:rPr>
              <a:t> to Speaker: </a:t>
            </a:r>
            <a:r>
              <a:rPr lang="en-US" sz="1100" b="0" kern="1200" dirty="0">
                <a:solidFill>
                  <a:schemeClr val="tx1">
                    <a:lumMod val="65000"/>
                    <a:lumOff val="35000"/>
                  </a:schemeClr>
                </a:solidFill>
                <a:latin typeface="Arial  "/>
                <a:ea typeface="+mn-ea"/>
                <a:cs typeface="+mn-cs"/>
              </a:rPr>
              <a:t>Share your closing thoughts and thank participants for their time, expertise, and dedication to making a difference for the individuals, families and communities they work with. </a:t>
            </a:r>
            <a:r>
              <a:rPr lang="en-US" sz="1100" b="0" dirty="0">
                <a:solidFill>
                  <a:schemeClr val="tx1">
                    <a:lumMod val="65000"/>
                    <a:lumOff val="35000"/>
                  </a:schemeClr>
                </a:solidFill>
              </a:rPr>
              <a:t>Be sure to include your contact information, so participants can contact you for further information or questions.  Additionally, offer final thanks</a:t>
            </a:r>
            <a:r>
              <a:rPr lang="en-US" sz="1100" b="0" baseline="0" dirty="0">
                <a:solidFill>
                  <a:schemeClr val="tx1">
                    <a:lumMod val="65000"/>
                    <a:lumOff val="35000"/>
                  </a:schemeClr>
                </a:solidFill>
              </a:rPr>
              <a:t> to key partners who helped with outreach and with mobilizing staff attendance, etc.</a:t>
            </a:r>
          </a:p>
          <a:p>
            <a:endParaRPr lang="en-US" b="1" baseline="0">
              <a:solidFill>
                <a:schemeClr val="tx1">
                  <a:lumMod val="65000"/>
                  <a:lumOff val="35000"/>
                </a:schemeClr>
              </a:solidFill>
            </a:endParaRPr>
          </a:p>
          <a:p>
            <a:pPr marL="171450" indent="-171450">
              <a:buFont typeface="Arial" panose="020B0604020202020204" pitchFamily="34" charset="0"/>
              <a:buChar char="•"/>
            </a:pPr>
            <a:r>
              <a:rPr lang="en-US" b="0" baseline="0" dirty="0">
                <a:solidFill>
                  <a:schemeClr val="tx1">
                    <a:lumMod val="65000"/>
                    <a:lumOff val="35000"/>
                  </a:schemeClr>
                </a:solidFill>
              </a:rPr>
              <a:t>Add to the slide the name/email for trainer(s). </a:t>
            </a:r>
            <a:endParaRPr lang="en-US" b="1"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2589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4000"/>
              </a:lnSpc>
              <a:spcAft>
                <a:spcPts val="450"/>
              </a:spcAft>
              <a:buClr>
                <a:srgbClr val="C00000"/>
              </a:buClr>
              <a:defRPr/>
            </a:pPr>
            <a:r>
              <a:rPr lang="en-US" sz="2300" b="1">
                <a:solidFill>
                  <a:srgbClr val="7030A0"/>
                </a:solidFill>
              </a:rPr>
              <a:t>Domestic violence and sexual assault programs have vast experiences working with survivors of violence and assist them to identify ways to increase personal safety while assessing the risks. </a:t>
            </a:r>
          </a:p>
          <a:p>
            <a:pPr>
              <a:lnSpc>
                <a:spcPct val="104000"/>
              </a:lnSpc>
              <a:spcAft>
                <a:spcPts val="450"/>
              </a:spcAft>
              <a:buClr>
                <a:srgbClr val="C00000"/>
              </a:buClr>
              <a:buFont typeface="Arial" pitchFamily="34" charset="0"/>
              <a:defRPr/>
            </a:pPr>
            <a:endParaRPr lang="en-US" sz="2300" b="1">
              <a:solidFill>
                <a:srgbClr val="58595B"/>
              </a:solidFill>
              <a:effectLst>
                <a:outerShdw blurRad="38100" dist="38100" dir="2700000" algn="tl">
                  <a:srgbClr val="000000">
                    <a:alpha val="43137"/>
                  </a:srgbClr>
                </a:outerShdw>
              </a:effectLst>
            </a:endParaRPr>
          </a:p>
          <a:p>
            <a:pPr>
              <a:lnSpc>
                <a:spcPct val="104000"/>
              </a:lnSpc>
              <a:spcAft>
                <a:spcPts val="450"/>
              </a:spcAft>
              <a:buClr>
                <a:srgbClr val="C00000"/>
              </a:buClr>
              <a:buFont typeface="Arial" pitchFamily="34" charset="0"/>
              <a:defRPr/>
            </a:pPr>
            <a:r>
              <a:rPr lang="en-US" sz="2300" b="1">
                <a:solidFill>
                  <a:srgbClr val="58595B"/>
                </a:solidFill>
                <a:effectLst>
                  <a:outerShdw blurRad="38100" dist="38100" dir="2700000" algn="tl">
                    <a:srgbClr val="000000">
                      <a:alpha val="43137"/>
                    </a:srgbClr>
                  </a:outerShdw>
                </a:effectLst>
              </a:rPr>
              <a:t>Advocates connect patients to additional services like: </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Crisis safety planning (usually 24/</a:t>
            </a:r>
            <a:r>
              <a:rPr lang="en-US" sz="2300" err="1">
                <a:solidFill>
                  <a:srgbClr val="58595B"/>
                </a:solidFill>
              </a:rPr>
              <a:t>hr</a:t>
            </a:r>
            <a:r>
              <a:rPr lang="en-US" sz="2300">
                <a:solidFill>
                  <a:srgbClr val="58595B"/>
                </a:solidFill>
              </a:rPr>
              <a:t> hotline)</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Housing (emergency and transitional)</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Legal advocacy for IPV/HT, family court, immigration, labor</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Support groups/counseling</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Children’s services</a:t>
            </a:r>
          </a:p>
          <a:p>
            <a:pPr marL="819150" lvl="1" indent="-257175">
              <a:lnSpc>
                <a:spcPct val="104000"/>
              </a:lnSpc>
              <a:spcAft>
                <a:spcPts val="450"/>
              </a:spcAft>
              <a:buClr>
                <a:schemeClr val="bg2"/>
              </a:buClr>
              <a:buFont typeface="Wingdings" panose="05000000000000000000" pitchFamily="2" charset="2"/>
              <a:buChar char="ü"/>
              <a:defRPr/>
            </a:pPr>
            <a:r>
              <a:rPr lang="en-US" sz="2300">
                <a:solidFill>
                  <a:srgbClr val="58595B"/>
                </a:solidFill>
              </a:rPr>
              <a:t>Employment support</a:t>
            </a:r>
          </a:p>
          <a:p>
            <a:pPr defTabSz="457200">
              <a:lnSpc>
                <a:spcPct val="107000"/>
              </a:lnSpc>
              <a:spcAft>
                <a:spcPts val="800"/>
              </a:spcAft>
              <a:defRPr/>
            </a:pPr>
            <a:endParaRPr lang="en-US" sz="1100" b="1">
              <a:solidFill>
                <a:srgbClr val="E98A00"/>
              </a:solidFill>
              <a:effectLst>
                <a:outerShdw blurRad="38100" dist="38100" dir="2700000" algn="tl">
                  <a:srgbClr val="000000">
                    <a:alpha val="43137"/>
                  </a:srgbClr>
                </a:outerShdw>
              </a:effectLst>
              <a:latin typeface="Arial"/>
              <a:ea typeface="Calibri" panose="020F0502020204030204" pitchFamily="34" charset="0"/>
              <a:cs typeface="Times New Roman" panose="02020603050405020304" pitchFamily="18" charset="0"/>
            </a:endParaRPr>
          </a:p>
          <a:p>
            <a:pPr defTabSz="457200">
              <a:lnSpc>
                <a:spcPct val="107000"/>
              </a:lnSpc>
              <a:spcAft>
                <a:spcPts val="800"/>
              </a:spcAft>
              <a:defRPr/>
            </a:pPr>
            <a:r>
              <a:rPr lang="en-US" sz="1100" b="1">
                <a:solidFill>
                  <a:srgbClr val="E98A00"/>
                </a:solidFill>
                <a:effectLst>
                  <a:outerShdw blurRad="38100" dist="38100" dir="2700000" algn="tl">
                    <a:srgbClr val="000000">
                      <a:alpha val="43137"/>
                    </a:srgbClr>
                  </a:outerShdw>
                </a:effectLst>
                <a:latin typeface="Arial"/>
                <a:ea typeface="Calibri" panose="020F0502020204030204" pitchFamily="34" charset="0"/>
                <a:cs typeface="Times New Roman" panose="02020603050405020304" pitchFamily="18" charset="0"/>
              </a:rPr>
              <a:t>Community health centers are community-based and patient-directed organizations that deliver no-cost/ low-cost comprehensive primary health care. </a:t>
            </a:r>
          </a:p>
          <a:p>
            <a:pPr defTabSz="457200">
              <a:lnSpc>
                <a:spcPct val="107000"/>
              </a:lnSpc>
              <a:spcAft>
                <a:spcPts val="800"/>
              </a:spcAft>
              <a:defRPr/>
            </a:pPr>
            <a:r>
              <a:rPr lang="en-US" sz="1000">
                <a:solidFill>
                  <a:prstClr val="black">
                    <a:lumMod val="65000"/>
                    <a:lumOff val="35000"/>
                  </a:prstClr>
                </a:solidFill>
                <a:latin typeface="Arial"/>
                <a:ea typeface="Calibri" panose="020F0502020204030204" pitchFamily="34" charset="0"/>
                <a:cs typeface="Times New Roman" panose="02020603050405020304" pitchFamily="18" charset="0"/>
              </a:rPr>
              <a:t>They often include:</a:t>
            </a:r>
          </a:p>
          <a:p>
            <a:pPr marL="457200" indent="-457200" defTabSz="457200">
              <a:lnSpc>
                <a:spcPct val="107000"/>
              </a:lnSpc>
              <a:spcAft>
                <a:spcPts val="800"/>
              </a:spcAft>
              <a:buClr>
                <a:srgbClr val="E98A00"/>
              </a:buClr>
              <a:buFont typeface="Wingdings" panose="05000000000000000000" pitchFamily="2" charset="2"/>
              <a:buChar char="ü"/>
              <a:defRPr/>
            </a:pPr>
            <a:r>
              <a:rPr lang="en-US" sz="1000">
                <a:solidFill>
                  <a:prstClr val="black">
                    <a:lumMod val="65000"/>
                    <a:lumOff val="35000"/>
                  </a:prstClr>
                </a:solidFill>
                <a:latin typeface="Arial"/>
                <a:ea typeface="Calibri" panose="020F0502020204030204" pitchFamily="34" charset="0"/>
                <a:cs typeface="Times New Roman" panose="02020603050405020304" pitchFamily="18" charset="0"/>
              </a:rPr>
              <a:t>pharmacy</a:t>
            </a:r>
          </a:p>
          <a:p>
            <a:pPr marL="457200" indent="-457200" defTabSz="457200">
              <a:lnSpc>
                <a:spcPct val="107000"/>
              </a:lnSpc>
              <a:spcAft>
                <a:spcPts val="800"/>
              </a:spcAft>
              <a:buClr>
                <a:srgbClr val="E98A00"/>
              </a:buClr>
              <a:buFont typeface="Wingdings" panose="05000000000000000000" pitchFamily="2" charset="2"/>
              <a:buChar char="ü"/>
              <a:defRPr/>
            </a:pPr>
            <a:r>
              <a:rPr lang="en-US" sz="1000">
                <a:solidFill>
                  <a:prstClr val="black">
                    <a:lumMod val="65000"/>
                    <a:lumOff val="35000"/>
                  </a:prstClr>
                </a:solidFill>
                <a:latin typeface="Arial"/>
                <a:ea typeface="Calibri" panose="020F0502020204030204" pitchFamily="34" charset="0"/>
                <a:cs typeface="Times New Roman" panose="02020603050405020304" pitchFamily="18" charset="0"/>
              </a:rPr>
              <a:t>mental health services</a:t>
            </a:r>
          </a:p>
          <a:p>
            <a:pPr marL="457200" indent="-457200" defTabSz="457200">
              <a:lnSpc>
                <a:spcPct val="107000"/>
              </a:lnSpc>
              <a:spcAft>
                <a:spcPts val="800"/>
              </a:spcAft>
              <a:buClr>
                <a:srgbClr val="E98A00"/>
              </a:buClr>
              <a:buFont typeface="Wingdings" panose="05000000000000000000" pitchFamily="2" charset="2"/>
              <a:buChar char="ü"/>
              <a:defRPr/>
            </a:pPr>
            <a:r>
              <a:rPr lang="en-US" sz="1000">
                <a:solidFill>
                  <a:prstClr val="black">
                    <a:lumMod val="65000"/>
                    <a:lumOff val="35000"/>
                  </a:prstClr>
                </a:solidFill>
                <a:latin typeface="Arial"/>
                <a:ea typeface="Calibri" panose="020F0502020204030204" pitchFamily="34" charset="0"/>
                <a:cs typeface="Times New Roman" panose="02020603050405020304" pitchFamily="18" charset="0"/>
              </a:rPr>
              <a:t>substance abuse programs</a:t>
            </a:r>
          </a:p>
          <a:p>
            <a:pPr marL="457200" indent="-457200" defTabSz="457200">
              <a:lnSpc>
                <a:spcPct val="107000"/>
              </a:lnSpc>
              <a:spcAft>
                <a:spcPts val="800"/>
              </a:spcAft>
              <a:buClr>
                <a:srgbClr val="E98A00"/>
              </a:buClr>
              <a:buFont typeface="Wingdings" panose="05000000000000000000" pitchFamily="2" charset="2"/>
              <a:buChar char="ü"/>
              <a:defRPr/>
            </a:pPr>
            <a:r>
              <a:rPr lang="en-US" sz="1000">
                <a:solidFill>
                  <a:prstClr val="black">
                    <a:lumMod val="65000"/>
                    <a:lumOff val="35000"/>
                  </a:prstClr>
                </a:solidFill>
                <a:latin typeface="Arial"/>
                <a:ea typeface="Calibri" panose="020F0502020204030204" pitchFamily="34" charset="0"/>
                <a:cs typeface="Times New Roman" panose="02020603050405020304" pitchFamily="18" charset="0"/>
              </a:rPr>
              <a:t>oral health services</a:t>
            </a:r>
            <a:endParaRPr lang="en-US" sz="1000">
              <a:solidFill>
                <a:prstClr val="black">
                  <a:lumMod val="65000"/>
                  <a:lumOff val="35000"/>
                </a:prstClr>
              </a:solidFill>
              <a:latin typeface="Arial"/>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
                <a:srgbClr val="E98A00"/>
              </a:buClr>
              <a:buSzTx/>
              <a:buFont typeface="Wingdings" panose="05000000000000000000" pitchFamily="2" charset="2"/>
              <a:buChar char="ü"/>
              <a:tabLst/>
              <a:defRPr/>
            </a:pPr>
            <a:r>
              <a:rPr lang="en-US" sz="1000">
                <a:solidFill>
                  <a:prstClr val="black">
                    <a:lumMod val="65000"/>
                    <a:lumOff val="35000"/>
                  </a:prstClr>
                </a:solidFill>
                <a:latin typeface="Arial"/>
                <a:cs typeface="Arial" panose="020B0604020202020204" pitchFamily="34" charset="0"/>
              </a:rPr>
              <a:t>Located in medically underserved areas and for medically underserved populations.</a:t>
            </a:r>
          </a:p>
          <a:p>
            <a:pPr marL="457200" marR="0" lvl="0" indent="-457200" algn="l" defTabSz="457200" rtl="0" eaLnBrk="1" fontAlgn="auto" latinLnBrk="0" hangingPunct="1">
              <a:lnSpc>
                <a:spcPct val="107000"/>
              </a:lnSpc>
              <a:spcBef>
                <a:spcPts val="0"/>
              </a:spcBef>
              <a:spcAft>
                <a:spcPts val="800"/>
              </a:spcAft>
              <a:buClr>
                <a:srgbClr val="E98A00"/>
              </a:buClr>
              <a:buSzTx/>
              <a:buFont typeface="Wingdings" panose="05000000000000000000" pitchFamily="2" charset="2"/>
              <a:buChar char="ü"/>
              <a:tabLst/>
              <a:defRPr/>
            </a:pPr>
            <a:endParaRPr lang="en-US" sz="1000">
              <a:solidFill>
                <a:prstClr val="black">
                  <a:lumMod val="65000"/>
                  <a:lumOff val="35000"/>
                </a:prstClr>
              </a:solidFill>
              <a:latin typeface="Arial"/>
              <a:cs typeface="Arial" panose="020B0604020202020204" pitchFamily="34" charset="0"/>
            </a:endParaRPr>
          </a:p>
          <a:p>
            <a:r>
              <a:rPr lang="en-US" sz="1000" b="1">
                <a:solidFill>
                  <a:schemeClr val="tx1">
                    <a:lumMod val="65000"/>
                    <a:lumOff val="35000"/>
                  </a:schemeClr>
                </a:solidFill>
                <a:latin typeface="Arial  "/>
              </a:rPr>
              <a:t>Notes to Trainer: </a:t>
            </a:r>
            <a:r>
              <a:rPr lang="en-US" sz="1000" b="0">
                <a:solidFill>
                  <a:schemeClr val="tx1">
                    <a:lumMod val="65000"/>
                    <a:lumOff val="35000"/>
                  </a:schemeClr>
                </a:solidFill>
                <a:latin typeface="Arial  "/>
              </a:rPr>
              <a:t>Read</a:t>
            </a:r>
            <a:r>
              <a:rPr lang="en-US" sz="1000" b="0" baseline="0">
                <a:solidFill>
                  <a:schemeClr val="tx1">
                    <a:lumMod val="65000"/>
                    <a:lumOff val="35000"/>
                  </a:schemeClr>
                </a:solidFill>
                <a:latin typeface="Arial  "/>
              </a:rPr>
              <a:t> the slide and supplement with additional info from the list below as needed:</a:t>
            </a:r>
          </a:p>
          <a:p>
            <a:endParaRPr lang="en-US" sz="1000">
              <a:solidFill>
                <a:schemeClr val="tx1">
                  <a:lumMod val="65000"/>
                  <a:lumOff val="35000"/>
                </a:schemeClr>
              </a:solidFill>
              <a:latin typeface="Arial  "/>
            </a:endParaRPr>
          </a:p>
          <a:p>
            <a:r>
              <a:rPr lang="en-US" sz="1000" b="0">
                <a:solidFill>
                  <a:schemeClr val="tx1">
                    <a:lumMod val="65000"/>
                    <a:lumOff val="35000"/>
                  </a:schemeClr>
                </a:solidFill>
                <a:latin typeface="Arial  "/>
              </a:rPr>
              <a:t>Health Center Program Fundamentals:  </a:t>
            </a:r>
            <a:endParaRPr lang="en-US" sz="1000" b="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000" b="0">
                <a:solidFill>
                  <a:schemeClr val="tx1">
                    <a:lumMod val="65000"/>
                    <a:lumOff val="35000"/>
                  </a:schemeClr>
                </a:solidFill>
                <a:latin typeface="Arial  "/>
              </a:rPr>
              <a:t>Supportive services such as health education, translation, and transportation that promote access to health care.</a:t>
            </a:r>
          </a:p>
          <a:p>
            <a:pPr marL="171450" indent="-171450">
              <a:buFont typeface="Arial" panose="020B0604020202020204" pitchFamily="34" charset="0"/>
              <a:buChar char="•"/>
            </a:pPr>
            <a:r>
              <a:rPr lang="en-US" sz="1000" b="0">
                <a:solidFill>
                  <a:schemeClr val="tx1">
                    <a:lumMod val="65000"/>
                    <a:lumOff val="35000"/>
                  </a:schemeClr>
                </a:solidFill>
                <a:latin typeface="Arial  "/>
              </a:rPr>
              <a:t>Operate under the direction of patient-majority governing boards of autonomous community-based organizations.  These include public and private non-profit organizations and tribal and faith-based organizations.</a:t>
            </a:r>
          </a:p>
          <a:p>
            <a:pPr marL="171450" indent="-171450">
              <a:buFont typeface="Arial" panose="020B0604020202020204" pitchFamily="34" charset="0"/>
              <a:buChar char="•"/>
            </a:pPr>
            <a:r>
              <a:rPr lang="en-US" sz="1000" b="0">
                <a:solidFill>
                  <a:schemeClr val="tx1">
                    <a:lumMod val="65000"/>
                    <a:lumOff val="35000"/>
                  </a:schemeClr>
                </a:solidFill>
                <a:latin typeface="Arial  "/>
              </a:rPr>
              <a:t>Develop systems of patient-centered and integrated care that respond to the unique needs of diverse medically underserved areas and populations.</a:t>
            </a:r>
          </a:p>
          <a:p>
            <a:pPr marL="0" marR="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000" b="0" baseline="0">
              <a:solidFill>
                <a:schemeClr val="tx1">
                  <a:lumMod val="65000"/>
                  <a:lumOff val="35000"/>
                </a:schemeClr>
              </a:solidFill>
              <a:latin typeface="Arial  "/>
            </a:endParaRPr>
          </a:p>
          <a:p>
            <a:pPr marL="0" marR="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000" b="1" baseline="0">
                <a:solidFill>
                  <a:schemeClr val="tx1">
                    <a:lumMod val="65000"/>
                    <a:lumOff val="35000"/>
                  </a:schemeClr>
                </a:solidFill>
                <a:latin typeface="Arial  "/>
              </a:rPr>
              <a:t>Additional information:</a:t>
            </a:r>
          </a:p>
          <a:p>
            <a:pPr marL="171450" marR="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b="0" baseline="0">
                <a:solidFill>
                  <a:schemeClr val="tx1">
                    <a:lumMod val="65000"/>
                    <a:lumOff val="35000"/>
                  </a:schemeClr>
                </a:solidFill>
                <a:latin typeface="Arial  "/>
              </a:rPr>
              <a:t>Learn more about HRSA-funded community health centers: https://</a:t>
            </a:r>
            <a:r>
              <a:rPr lang="en-US" sz="1000" b="0" baseline="0" err="1">
                <a:solidFill>
                  <a:schemeClr val="tx1">
                    <a:lumMod val="65000"/>
                    <a:lumOff val="35000"/>
                  </a:schemeClr>
                </a:solidFill>
                <a:latin typeface="Arial  "/>
              </a:rPr>
              <a:t>bphc.hrsa.gov</a:t>
            </a:r>
            <a:r>
              <a:rPr lang="en-US" sz="1000" b="0" baseline="0">
                <a:solidFill>
                  <a:schemeClr val="tx1">
                    <a:lumMod val="65000"/>
                    <a:lumOff val="35000"/>
                  </a:schemeClr>
                </a:solidFill>
                <a:latin typeface="Arial  "/>
              </a:rPr>
              <a:t>/about/what-is-a-health-center/</a:t>
            </a:r>
            <a:r>
              <a:rPr lang="en-US" sz="1000" b="0" baseline="0" err="1">
                <a:solidFill>
                  <a:schemeClr val="tx1">
                    <a:lumMod val="65000"/>
                    <a:lumOff val="35000"/>
                  </a:schemeClr>
                </a:solidFill>
                <a:latin typeface="Arial  "/>
              </a:rPr>
              <a:t>index.html</a:t>
            </a:r>
            <a:r>
              <a:rPr lang="en-US" sz="1000" b="0" baseline="0">
                <a:solidFill>
                  <a:schemeClr val="tx1">
                    <a:lumMod val="65000"/>
                    <a:lumOff val="35000"/>
                  </a:schemeClr>
                </a:solidFill>
                <a:latin typeface="Arial  "/>
              </a:rPr>
              <a:t> </a:t>
            </a:r>
          </a:p>
          <a:p>
            <a:pPr marL="457200" marR="0" lvl="0" indent="-457200" algn="l" defTabSz="457200" rtl="0" eaLnBrk="1" fontAlgn="auto" latinLnBrk="0" hangingPunct="1">
              <a:lnSpc>
                <a:spcPct val="107000"/>
              </a:lnSpc>
              <a:spcBef>
                <a:spcPts val="0"/>
              </a:spcBef>
              <a:spcAft>
                <a:spcPts val="800"/>
              </a:spcAft>
              <a:buClr>
                <a:srgbClr val="E98A00"/>
              </a:buClr>
              <a:buSzTx/>
              <a:buFont typeface="Wingdings" panose="05000000000000000000" pitchFamily="2" charset="2"/>
              <a:buChar char="ü"/>
              <a:tabLst/>
              <a:defRPr/>
            </a:pPr>
            <a:endParaRPr lang="en-US" sz="1000">
              <a:solidFill>
                <a:prstClr val="black"/>
              </a:solidFill>
              <a:latin typeface="Arial"/>
            </a:endParaRPr>
          </a:p>
          <a:p>
            <a:pPr marL="457200" indent="-457200" defTabSz="457200">
              <a:lnSpc>
                <a:spcPct val="107000"/>
              </a:lnSpc>
              <a:spcAft>
                <a:spcPts val="800"/>
              </a:spcAft>
              <a:buClr>
                <a:srgbClr val="E98A00"/>
              </a:buClr>
              <a:buFont typeface="Wingdings" panose="05000000000000000000" pitchFamily="2" charset="2"/>
              <a:buChar char="ü"/>
              <a:defRPr/>
            </a:pPr>
            <a:endParaRPr lang="en-US" sz="1000">
              <a:solidFill>
                <a:prstClr val="black">
                  <a:lumMod val="65000"/>
                  <a:lumOff val="35000"/>
                </a:prstClr>
              </a:solidFill>
              <a:latin typeface="Arial"/>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C35F8C5-8F2E-49E8-9825-D8195493308F}" type="slidenum">
              <a:rPr lang="en-US" smtClean="0"/>
              <a:pPr/>
              <a:t>3</a:t>
            </a:fld>
            <a:endParaRPr lang="en-US"/>
          </a:p>
        </p:txBody>
      </p:sp>
    </p:spTree>
    <p:extLst>
      <p:ext uri="{BB962C8B-B14F-4D97-AF65-F5344CB8AC3E}">
        <p14:creationId xmlns:p14="http://schemas.microsoft.com/office/powerpoint/2010/main" val="72816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lstStyle/>
          <a:p>
            <a:r>
              <a:rPr lang="en-US" b="1"/>
              <a:t>Kim (2 min) </a:t>
            </a:r>
          </a:p>
          <a:p>
            <a:endParaRPr lang="en-US" b="1"/>
          </a:p>
          <a:p>
            <a:r>
              <a:rPr lang="en-US"/>
              <a:t>Read the first stat (30M</a:t>
            </a:r>
            <a:r>
              <a:rPr lang="en-US" baseline="0"/>
              <a:t> ppl, 1 in 11) </a:t>
            </a:r>
            <a:r>
              <a:rPr lang="en-US"/>
              <a:t>view</a:t>
            </a:r>
            <a:r>
              <a:rPr lang="en-US" baseline="0"/>
              <a:t> a few key stats on slide</a:t>
            </a:r>
            <a:endParaRPr lang="en-US"/>
          </a:p>
          <a:p>
            <a:endParaRPr lang="en-US"/>
          </a:p>
          <a:p>
            <a:r>
              <a:rPr lang="en-US"/>
              <a:t>Note to trainer:  Please read. “To give context for how many people</a:t>
            </a:r>
            <a:r>
              <a:rPr lang="en-US" baseline="0"/>
              <a:t> </a:t>
            </a:r>
            <a:r>
              <a:rPr lang="en-US"/>
              <a:t>are served and how long they have been served and the range of services provided …HRSA’s investments have advanced the nation’s health by ensuring more patients and communities each year have access to high quality, comprehensive primary care. Today, HRSA funds nearly 1,400 health centers operating almost 13,000 service delivery sites in every U.S. state, U.S. territory, and the District of Columbia. In 2019, there were more than 252,000 full-time health center providers and staff serving nearly 30 million patients. Health centers have more than tripled the number of patients served since 2000.”</a:t>
            </a:r>
          </a:p>
          <a:p>
            <a:endParaRPr lang="en-US"/>
          </a:p>
          <a:p>
            <a:r>
              <a:rPr lang="en-US"/>
              <a:t>Because health centers provide high quality primary care services across the country, the health center network is also called upon to support public health priorities such as the opioid crisis, the White House Ending the HIV Epidemic, and the response to COVID-19.” </a:t>
            </a:r>
          </a:p>
          <a:p>
            <a:endParaRPr lang="en-US"/>
          </a:p>
          <a:p>
            <a:endParaRPr lang="en-US"/>
          </a:p>
        </p:txBody>
      </p:sp>
      <p:sp>
        <p:nvSpPr>
          <p:cNvPr id="4" name="Slide Number Placeholder 3"/>
          <p:cNvSpPr>
            <a:spLocks noGrp="1"/>
          </p:cNvSpPr>
          <p:nvPr>
            <p:ph type="sldNum" sz="quarter" idx="5"/>
          </p:nvPr>
        </p:nvSpPr>
        <p:spPr/>
        <p:txBody>
          <a:bodyPr/>
          <a:lstStyle/>
          <a:p>
            <a:fld id="{27A5BC6A-EEF4-E244-B83E-6968E23E9FB3}" type="slidenum">
              <a:rPr lang="en-US" smtClean="0"/>
              <a:pPr/>
              <a:t>4</a:t>
            </a:fld>
            <a:endParaRPr lang="en-US"/>
          </a:p>
        </p:txBody>
      </p:sp>
    </p:spTree>
    <p:extLst>
      <p:ext uri="{BB962C8B-B14F-4D97-AF65-F5344CB8AC3E}">
        <p14:creationId xmlns:p14="http://schemas.microsoft.com/office/powerpoint/2010/main" val="32821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solidFill>
                <a:schemeClr val="tx1">
                  <a:lumMod val="65000"/>
                  <a:lumOff val="35000"/>
                </a:schemeClr>
              </a:solidFill>
              <a:latin typeface="Arial  "/>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90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lstStyle/>
          <a:p>
            <a:r>
              <a:rPr lang="en-US" b="0" baseline="0"/>
              <a:t>The focus of this curriculum’s content, strategies and data is domestic violence/intimate partner violence (DV/IPV). Read this definition of intimate partner violence and ask:</a:t>
            </a:r>
          </a:p>
          <a:p>
            <a:pPr marL="171450" indent="-171450">
              <a:buFont typeface="Arial" panose="020B0604020202020204" pitchFamily="34" charset="0"/>
              <a:buChar char="•"/>
            </a:pPr>
            <a:r>
              <a:rPr lang="en-US" b="0" baseline="0"/>
              <a:t>What stands out to participants? What pieces of this definition are important? </a:t>
            </a:r>
          </a:p>
          <a:p>
            <a:pPr marL="171450" indent="-171450">
              <a:buFont typeface="Arial" panose="020B0604020202020204" pitchFamily="34" charset="0"/>
              <a:buChar char="•"/>
            </a:pPr>
            <a:r>
              <a:rPr lang="en-US" b="0" baseline="0"/>
              <a:t>Why are those elements important for us to hold as we as care providers conceptualize or clients’ experiences of violence?</a:t>
            </a:r>
          </a:p>
          <a:p>
            <a:pPr marL="171450" indent="-171450">
              <a:buFont typeface="Arial" panose="020B0604020202020204" pitchFamily="34" charset="0"/>
              <a:buChar char="•"/>
            </a:pPr>
            <a:r>
              <a:rPr lang="en-US" b="0" baseline="0"/>
              <a:t>Is there any thing missing from this definition?</a:t>
            </a:r>
          </a:p>
          <a:p>
            <a:pPr marL="0" indent="0">
              <a:buFont typeface="Arial" panose="020B0604020202020204" pitchFamily="34" charset="0"/>
              <a:buNone/>
            </a:pPr>
            <a:endParaRPr lang="en-US" b="0" baseline="0"/>
          </a:p>
          <a:p>
            <a:pPr marL="0" indent="0">
              <a:buFont typeface="Arial" panose="020B0604020202020204" pitchFamily="34" charset="0"/>
              <a:buNone/>
            </a:pPr>
            <a:r>
              <a:rPr lang="en-US" b="1" baseline="0"/>
              <a:t>Power and control: </a:t>
            </a:r>
            <a:r>
              <a:rPr lang="en-US" b="0" baseline="0"/>
              <a:t>Intimate partner or domestic violence comes down to power and control. People use many different methods of controlling their partners, including but not limited to physical violence. (More on this on the next slide). </a:t>
            </a:r>
          </a:p>
          <a:p>
            <a:pPr marL="0" indent="0">
              <a:buFont typeface="Arial" panose="020B0604020202020204" pitchFamily="34" charset="0"/>
              <a:buNone/>
            </a:pPr>
            <a:r>
              <a:rPr lang="en-US" b="1" baseline="0"/>
              <a:t>Pattern: </a:t>
            </a:r>
            <a:r>
              <a:rPr lang="en-US" b="0" baseline="0"/>
              <a:t>It is important that we think of intimate partner violence as a </a:t>
            </a:r>
            <a:r>
              <a:rPr lang="en-US" b="0" u="none" baseline="0"/>
              <a:t>pattern</a:t>
            </a:r>
            <a:r>
              <a:rPr lang="en-US" b="0" baseline="0"/>
              <a:t>. It is not a one-time incidence of violence, but rather harm and controlling behaviors that the partner is engaging and builds over-time.</a:t>
            </a:r>
          </a:p>
          <a:p>
            <a:endParaRPr lang="en-US"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95894-C7F2-9846-A0FE-4D2D43F4738C}" type="slidenum">
              <a:rPr kumimoji="0" lang="en-US" sz="1200" b="0" i="0" u="none" strike="noStrike" kern="0" cap="none" spc="0" normalizeH="0" baseline="0" noProof="0" smtClean="0">
                <a:ln>
                  <a:noFill/>
                </a:ln>
                <a:solidFill>
                  <a:sysClr val="windowText" lastClr="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176657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35F8C5-8F2E-49E8-9825-D8195493308F}" type="slidenum">
              <a:rPr lang="en-US" smtClean="0"/>
              <a:pPr/>
              <a:t>7</a:t>
            </a:fld>
            <a:endParaRPr lang="en-US"/>
          </a:p>
        </p:txBody>
      </p:sp>
    </p:spTree>
    <p:extLst>
      <p:ext uri="{BB962C8B-B14F-4D97-AF65-F5344CB8AC3E}">
        <p14:creationId xmlns:p14="http://schemas.microsoft.com/office/powerpoint/2010/main" val="162783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normAutofit fontScale="70000" lnSpcReduction="20000"/>
          </a:bodyPr>
          <a:lstStyle/>
          <a:p>
            <a:pPr>
              <a:lnSpc>
                <a:spcPct val="100000"/>
              </a:lnSpc>
              <a:spcAft>
                <a:spcPts val="611"/>
              </a:spcAft>
            </a:pPr>
            <a:r>
              <a:rPr lang="en-US" sz="1000" b="0"/>
              <a:t>Read through the data on the slide. Underscore that experiences of IPV are common. (The data reflect that IPV and sexual violence is more commonly experienced by some queer and trans folks. Intersections of vulnerability and oppression will be addressed in the coming slides.)</a:t>
            </a:r>
          </a:p>
          <a:p>
            <a:pPr>
              <a:lnSpc>
                <a:spcPct val="100000"/>
              </a:lnSpc>
              <a:spcAft>
                <a:spcPts val="611"/>
              </a:spcAft>
            </a:pPr>
            <a:endParaRPr lang="en-US" sz="1000" b="0">
              <a:solidFill>
                <a:schemeClr val="tx1">
                  <a:lumMod val="65000"/>
                  <a:lumOff val="35000"/>
                </a:schemeClr>
              </a:solidFill>
            </a:endParaRPr>
          </a:p>
          <a:p>
            <a:pPr>
              <a:lnSpc>
                <a:spcPct val="100000"/>
              </a:lnSpc>
              <a:spcAft>
                <a:spcPts val="611"/>
              </a:spcAft>
            </a:pPr>
            <a:r>
              <a:rPr lang="en-US" sz="1000" b="0">
                <a:solidFill>
                  <a:schemeClr val="tx1">
                    <a:lumMod val="65000"/>
                    <a:lumOff val="35000"/>
                  </a:schemeClr>
                </a:solidFill>
              </a:rPr>
              <a:t>Description of data and additional data:</a:t>
            </a:r>
          </a:p>
          <a:p>
            <a:pPr>
              <a:lnSpc>
                <a:spcPct val="100000"/>
              </a:lnSpc>
              <a:spcAft>
                <a:spcPts val="611"/>
              </a:spcAft>
            </a:pPr>
            <a:r>
              <a:rPr lang="en-US" sz="1000" b="0">
                <a:solidFill>
                  <a:schemeClr val="tx1">
                    <a:lumMod val="65000"/>
                    <a:lumOff val="35000"/>
                  </a:schemeClr>
                </a:solidFill>
              </a:rPr>
              <a:t>According to data from the National Violence Against Women Survey approximately: </a:t>
            </a:r>
          </a:p>
          <a:p>
            <a:pPr>
              <a:lnSpc>
                <a:spcPct val="100000"/>
              </a:lnSpc>
              <a:buFont typeface="Arial" pitchFamily="34" charset="0"/>
              <a:buChar char="•"/>
            </a:pPr>
            <a:r>
              <a:rPr lang="en-US" sz="1000" b="0">
                <a:solidFill>
                  <a:schemeClr val="tx1">
                    <a:lumMod val="65000"/>
                    <a:lumOff val="35000"/>
                  </a:schemeClr>
                </a:solidFill>
              </a:rPr>
              <a:t>11% of women who lived with a woman as part of a couple reported being raped, physically assaulted, and/or stalked by a female cohabitant compared to 30.4% of the women who had married or lived with a man as part of a couple.</a:t>
            </a:r>
          </a:p>
          <a:p>
            <a:pPr>
              <a:lnSpc>
                <a:spcPct val="100000"/>
              </a:lnSpc>
              <a:buFont typeface="Arial" pitchFamily="34" charset="0"/>
              <a:buChar char="•"/>
            </a:pPr>
            <a:r>
              <a:rPr lang="en-US" sz="1000" b="0">
                <a:solidFill>
                  <a:schemeClr val="tx1">
                    <a:lumMod val="65000"/>
                    <a:lumOff val="35000"/>
                  </a:schemeClr>
                </a:solidFill>
              </a:rPr>
              <a:t>15% percent of men who lived with a man as a couple reported being raped, physically assaulted, and/or stalked by a male cohabitant compared to 7.7% of men who had married or lived with a woman as a couple. </a:t>
            </a:r>
          </a:p>
          <a:p>
            <a:pPr>
              <a:lnSpc>
                <a:spcPct val="100000"/>
              </a:lnSpc>
              <a:buFont typeface="Arial" pitchFamily="34" charset="0"/>
              <a:buChar char="•"/>
            </a:pPr>
            <a:r>
              <a:rPr lang="en-US" sz="1000" b="0">
                <a:solidFill>
                  <a:schemeClr val="tx1">
                    <a:lumMod val="65000"/>
                    <a:lumOff val="35000"/>
                  </a:schemeClr>
                </a:solidFill>
              </a:rPr>
              <a:t>Men and women who had lived with a same-sex partner as part of a couple disclosed significantly higher levels of IPV than opposite-sex cohabitants. </a:t>
            </a:r>
          </a:p>
          <a:p>
            <a:pPr>
              <a:lnSpc>
                <a:spcPct val="100000"/>
              </a:lnSpc>
              <a:spcAft>
                <a:spcPts val="1223"/>
              </a:spcAft>
            </a:pPr>
            <a:r>
              <a:rPr lang="en-US" sz="1000" b="0">
                <a:solidFill>
                  <a:schemeClr val="tx1">
                    <a:lumMod val="65000"/>
                    <a:lumOff val="35000"/>
                  </a:schemeClr>
                </a:solidFill>
              </a:rPr>
              <a:t>However, comparisons of these rates by the gender of the couple and gender of the perpetrator indicate that same-sex cohabiting women were three times more likely to report being victimized by a former male partner than by a female partner in their lifetime and same-sex cohabiting men were more likely to report being victimized by a male partner than a female partner in their lifetime. These findings suggest that IPV is perpetrated primarily by men, whether against male or female partners.</a:t>
            </a:r>
          </a:p>
          <a:p>
            <a:pPr defTabSz="465819">
              <a:lnSpc>
                <a:spcPct val="100000"/>
              </a:lnSpc>
              <a:spcAft>
                <a:spcPts val="611"/>
              </a:spcAft>
              <a:defRPr/>
            </a:pPr>
            <a:r>
              <a:rPr lang="en-US" sz="900" b="0" err="1">
                <a:solidFill>
                  <a:schemeClr val="tx1">
                    <a:lumMod val="65000"/>
                    <a:lumOff val="35000"/>
                  </a:schemeClr>
                </a:solidFill>
              </a:rPr>
              <a:t>Breiding</a:t>
            </a:r>
            <a:r>
              <a:rPr lang="en-US" sz="900" b="0">
                <a:solidFill>
                  <a:schemeClr val="tx1">
                    <a:lumMod val="65000"/>
                    <a:lumOff val="35000"/>
                  </a:schemeClr>
                </a:solidFill>
              </a:rPr>
              <a:t> MJ, Smith SG, Basile KC, Walters ML, Chen J, Merrick MT. Prevalence and Characteristics of Sexual Violence, Stalking, and Intimate Partner Violence Victimization—National Intimate Partner and Sexual Violence Survey, United States, 2011. MMWR 2014; 63(SS-8): 1-18.</a:t>
            </a:r>
          </a:p>
          <a:p>
            <a:pPr defTabSz="465819">
              <a:lnSpc>
                <a:spcPct val="100000"/>
              </a:lnSpc>
              <a:spcAft>
                <a:spcPts val="611"/>
              </a:spcAft>
              <a:defRPr/>
            </a:pPr>
            <a:r>
              <a:rPr lang="en-US" sz="900" b="0">
                <a:solidFill>
                  <a:schemeClr val="tx1">
                    <a:lumMod val="65000"/>
                    <a:lumOff val="35000"/>
                  </a:schemeClr>
                </a:solidFill>
              </a:rPr>
              <a:t>Landers S, </a:t>
            </a:r>
            <a:r>
              <a:rPr lang="en-US" sz="900" b="0" err="1">
                <a:solidFill>
                  <a:schemeClr val="tx1">
                    <a:lumMod val="65000"/>
                    <a:lumOff val="35000"/>
                  </a:schemeClr>
                </a:solidFill>
              </a:rPr>
              <a:t>Gilsanz</a:t>
            </a:r>
            <a:r>
              <a:rPr lang="en-US" sz="900" b="0">
                <a:solidFill>
                  <a:schemeClr val="tx1">
                    <a:lumMod val="65000"/>
                    <a:lumOff val="35000"/>
                  </a:schemeClr>
                </a:solidFill>
              </a:rPr>
              <a:t> P. The health of lesbian, gay, bisexual, and transgender (LGBT) persons in Massachusetts. Massachusetts Department of Public Health; 2009. </a:t>
            </a:r>
          </a:p>
          <a:p>
            <a:pPr>
              <a:lnSpc>
                <a:spcPct val="100000"/>
              </a:lnSpc>
              <a:spcAft>
                <a:spcPts val="611"/>
              </a:spcAft>
            </a:pPr>
            <a:r>
              <a:rPr lang="en-US" sz="900" b="0">
                <a:solidFill>
                  <a:schemeClr val="tx1">
                    <a:lumMod val="65000"/>
                    <a:lumOff val="35000"/>
                  </a:schemeClr>
                </a:solidFill>
                <a:cs typeface="Times New Roman" pitchFamily="18" charset="0"/>
              </a:rPr>
              <a:t>Braun V, Schmidt J, </a:t>
            </a:r>
            <a:r>
              <a:rPr lang="en-US" sz="900" b="0" err="1">
                <a:solidFill>
                  <a:schemeClr val="tx1">
                    <a:lumMod val="65000"/>
                    <a:lumOff val="35000"/>
                  </a:schemeClr>
                </a:solidFill>
                <a:cs typeface="Times New Roman" pitchFamily="18" charset="0"/>
              </a:rPr>
              <a:t>Gavey</a:t>
            </a:r>
            <a:r>
              <a:rPr lang="en-US" sz="900" b="0">
                <a:solidFill>
                  <a:schemeClr val="tx1">
                    <a:lumMod val="65000"/>
                    <a:lumOff val="35000"/>
                  </a:schemeClr>
                </a:solidFill>
                <a:cs typeface="Times New Roman" pitchFamily="18" charset="0"/>
              </a:rPr>
              <a:t> N, </a:t>
            </a:r>
            <a:r>
              <a:rPr lang="en-US" sz="900" b="0" err="1">
                <a:solidFill>
                  <a:schemeClr val="tx1">
                    <a:lumMod val="65000"/>
                    <a:lumOff val="35000"/>
                  </a:schemeClr>
                </a:solidFill>
                <a:cs typeface="Times New Roman" pitchFamily="18" charset="0"/>
              </a:rPr>
              <a:t>Fenaughty</a:t>
            </a:r>
            <a:r>
              <a:rPr lang="en-US" sz="900" b="0">
                <a:solidFill>
                  <a:schemeClr val="tx1">
                    <a:lumMod val="65000"/>
                    <a:lumOff val="35000"/>
                  </a:schemeClr>
                </a:solidFill>
                <a:cs typeface="Times New Roman" pitchFamily="18" charset="0"/>
              </a:rPr>
              <a:t> J. (2009). Sexual Coercion Among Gay and Bisexual Men in </a:t>
            </a:r>
            <a:r>
              <a:rPr lang="en-US" sz="900" b="0" err="1">
                <a:solidFill>
                  <a:schemeClr val="tx1">
                    <a:lumMod val="65000"/>
                    <a:lumOff val="35000"/>
                  </a:schemeClr>
                </a:solidFill>
                <a:cs typeface="Times New Roman" pitchFamily="18" charset="0"/>
              </a:rPr>
              <a:t>Aoteraroa</a:t>
            </a:r>
            <a:r>
              <a:rPr lang="en-US" sz="900" b="0">
                <a:solidFill>
                  <a:schemeClr val="tx1">
                    <a:lumMod val="65000"/>
                    <a:lumOff val="35000"/>
                  </a:schemeClr>
                </a:solidFill>
                <a:cs typeface="Times New Roman" pitchFamily="18" charset="0"/>
              </a:rPr>
              <a:t>/New Zealand. </a:t>
            </a:r>
            <a:r>
              <a:rPr lang="en-US" sz="900" b="0" i="1">
                <a:solidFill>
                  <a:schemeClr val="tx1">
                    <a:lumMod val="65000"/>
                    <a:lumOff val="35000"/>
                  </a:schemeClr>
                </a:solidFill>
                <a:cs typeface="Times New Roman" pitchFamily="18" charset="0"/>
              </a:rPr>
              <a:t>Journal of Homosexuality</a:t>
            </a:r>
            <a:r>
              <a:rPr lang="en-US" sz="900" b="0">
                <a:solidFill>
                  <a:schemeClr val="tx1">
                    <a:lumMod val="65000"/>
                    <a:lumOff val="35000"/>
                  </a:schemeClr>
                </a:solidFill>
                <a:cs typeface="Times New Roman" pitchFamily="18" charset="0"/>
              </a:rPr>
              <a:t>, 56:336-360. </a:t>
            </a:r>
          </a:p>
          <a:p>
            <a:pPr>
              <a:lnSpc>
                <a:spcPct val="100000"/>
              </a:lnSpc>
              <a:spcAft>
                <a:spcPts val="611"/>
              </a:spcAft>
            </a:pPr>
            <a:r>
              <a:rPr lang="en-US" sz="900" b="0">
                <a:solidFill>
                  <a:schemeClr val="tx1">
                    <a:lumMod val="65000"/>
                    <a:lumOff val="35000"/>
                  </a:schemeClr>
                </a:solidFill>
                <a:cs typeface="Times New Roman" pitchFamily="18" charset="0"/>
              </a:rPr>
              <a:t>Houston E, </a:t>
            </a:r>
            <a:r>
              <a:rPr lang="en-US" sz="900" b="0" err="1">
                <a:solidFill>
                  <a:schemeClr val="tx1">
                    <a:lumMod val="65000"/>
                    <a:lumOff val="35000"/>
                  </a:schemeClr>
                </a:solidFill>
                <a:cs typeface="Times New Roman" pitchFamily="18" charset="0"/>
              </a:rPr>
              <a:t>McKirnan</a:t>
            </a:r>
            <a:r>
              <a:rPr lang="en-US" sz="900" b="0">
                <a:solidFill>
                  <a:schemeClr val="tx1">
                    <a:lumMod val="65000"/>
                    <a:lumOff val="35000"/>
                  </a:schemeClr>
                </a:solidFill>
                <a:cs typeface="Times New Roman" pitchFamily="18" charset="0"/>
              </a:rPr>
              <a:t> DJ. (2007). Intimate Partner Abuse Among Gay and Bisexual Men: Risk Correlates and Health Outcomes. </a:t>
            </a:r>
            <a:r>
              <a:rPr lang="en-US" sz="900" b="0" i="1">
                <a:solidFill>
                  <a:schemeClr val="tx1">
                    <a:lumMod val="65000"/>
                    <a:lumOff val="35000"/>
                  </a:schemeClr>
                </a:solidFill>
                <a:cs typeface="Times New Roman" pitchFamily="18" charset="0"/>
              </a:rPr>
              <a:t>Journal of Urban Health, Bulletin of the New York</a:t>
            </a:r>
            <a:r>
              <a:rPr lang="en-US" sz="1000" b="0" i="1">
                <a:solidFill>
                  <a:schemeClr val="tx1">
                    <a:lumMod val="65000"/>
                    <a:lumOff val="35000"/>
                  </a:schemeClr>
                </a:solidFill>
                <a:cs typeface="Times New Roman" pitchFamily="18" charset="0"/>
              </a:rPr>
              <a:t> </a:t>
            </a:r>
            <a:r>
              <a:rPr lang="en-US" sz="900" b="0" i="1">
                <a:solidFill>
                  <a:schemeClr val="tx1">
                    <a:lumMod val="65000"/>
                    <a:lumOff val="35000"/>
                  </a:schemeClr>
                </a:solidFill>
                <a:cs typeface="Times New Roman" pitchFamily="18" charset="0"/>
              </a:rPr>
              <a:t>Academy of Medicine</a:t>
            </a:r>
            <a:r>
              <a:rPr lang="en-US" sz="900" b="0">
                <a:solidFill>
                  <a:schemeClr val="tx1">
                    <a:lumMod val="65000"/>
                    <a:lumOff val="35000"/>
                  </a:schemeClr>
                </a:solidFill>
                <a:cs typeface="Times New Roman" pitchFamily="18" charset="0"/>
              </a:rPr>
              <a:t>., 84(5):681-690.</a:t>
            </a:r>
          </a:p>
          <a:p>
            <a:pPr>
              <a:lnSpc>
                <a:spcPct val="100000"/>
              </a:lnSpc>
              <a:spcAft>
                <a:spcPts val="611"/>
              </a:spcAft>
            </a:pPr>
            <a:r>
              <a:rPr lang="en-US" sz="900" b="0" err="1">
                <a:solidFill>
                  <a:schemeClr val="tx1">
                    <a:lumMod val="65000"/>
                    <a:lumOff val="35000"/>
                  </a:schemeClr>
                </a:solidFill>
                <a:cs typeface="Times New Roman" pitchFamily="18" charset="0"/>
              </a:rPr>
              <a:t>Tjaden</a:t>
            </a:r>
            <a:r>
              <a:rPr lang="en-US" sz="900" b="0">
                <a:solidFill>
                  <a:schemeClr val="tx1">
                    <a:lumMod val="65000"/>
                    <a:lumOff val="35000"/>
                  </a:schemeClr>
                </a:solidFill>
                <a:cs typeface="Times New Roman" pitchFamily="18" charset="0"/>
              </a:rPr>
              <a:t> P and </a:t>
            </a:r>
            <a:r>
              <a:rPr lang="en-US" sz="900" b="0" err="1">
                <a:solidFill>
                  <a:schemeClr val="tx1">
                    <a:lumMod val="65000"/>
                    <a:lumOff val="35000"/>
                  </a:schemeClr>
                </a:solidFill>
                <a:cs typeface="Times New Roman" pitchFamily="18" charset="0"/>
              </a:rPr>
              <a:t>Thoennes</a:t>
            </a:r>
            <a:r>
              <a:rPr lang="en-US" sz="900" b="0">
                <a:solidFill>
                  <a:schemeClr val="tx1">
                    <a:lumMod val="65000"/>
                    <a:lumOff val="35000"/>
                  </a:schemeClr>
                </a:solidFill>
                <a:cs typeface="Times New Roman" pitchFamily="18" charset="0"/>
              </a:rPr>
              <a:t> N. (2000). Full report of the prevalence, incidence, and consequences of violence against women: finding from the national violence against women survey. U.S. Department of Justice, National Institute of Justice, and U.S. Department of Health and Human Services, Centers for Disease Control. NCJ 183781.</a:t>
            </a:r>
            <a:endParaRPr lang="en-US" sz="900" b="0">
              <a:solidFill>
                <a:schemeClr val="tx1">
                  <a:lumMod val="65000"/>
                  <a:lumOff val="35000"/>
                </a:schemeClr>
              </a:solidFill>
            </a:endParaRPr>
          </a:p>
          <a:p>
            <a:pPr defTabSz="465819">
              <a:defRPr/>
            </a:pPr>
            <a:r>
              <a:rPr lang="en-US" sz="900" b="0">
                <a:solidFill>
                  <a:schemeClr val="tx1">
                    <a:lumMod val="65000"/>
                    <a:lumOff val="35000"/>
                  </a:schemeClr>
                </a:solidFill>
              </a:rPr>
              <a:t>Grant JM, </a:t>
            </a:r>
            <a:r>
              <a:rPr lang="en-US" sz="900" b="0" err="1">
                <a:solidFill>
                  <a:schemeClr val="tx1">
                    <a:lumMod val="65000"/>
                    <a:lumOff val="35000"/>
                  </a:schemeClr>
                </a:solidFill>
              </a:rPr>
              <a:t>Mottet</a:t>
            </a:r>
            <a:r>
              <a:rPr lang="en-US" sz="900" b="0">
                <a:solidFill>
                  <a:schemeClr val="tx1">
                    <a:lumMod val="65000"/>
                    <a:lumOff val="35000"/>
                  </a:schemeClr>
                </a:solidFill>
              </a:rPr>
              <a:t> L, Tanis J, Harrison J, Herman J, </a:t>
            </a:r>
            <a:r>
              <a:rPr lang="en-US" sz="900" b="0" err="1">
                <a:solidFill>
                  <a:schemeClr val="tx1">
                    <a:lumMod val="65000"/>
                    <a:lumOff val="35000"/>
                  </a:schemeClr>
                </a:solidFill>
              </a:rPr>
              <a:t>Keisling</a:t>
            </a:r>
            <a:r>
              <a:rPr lang="en-US" sz="900" b="0">
                <a:solidFill>
                  <a:schemeClr val="tx1">
                    <a:lumMod val="65000"/>
                    <a:lumOff val="35000"/>
                  </a:schemeClr>
                </a:solidFill>
              </a:rPr>
              <a:t> M. (2011) Injustice at Every Turn: A Report of the National Transgender Discrimination Survey. Washington: National Center for Transgender Equality and National Gay and Lesbian Task </a:t>
            </a:r>
            <a:r>
              <a:rPr lang="en-US" sz="900" b="0" err="1">
                <a:solidFill>
                  <a:schemeClr val="tx1">
                    <a:lumMod val="65000"/>
                    <a:lumOff val="35000"/>
                  </a:schemeClr>
                </a:solidFill>
              </a:rPr>
              <a:t>Force.http</a:t>
            </a:r>
            <a:r>
              <a:rPr lang="en-US" sz="900" b="0">
                <a:solidFill>
                  <a:schemeClr val="tx1">
                    <a:lumMod val="65000"/>
                    <a:lumOff val="35000"/>
                  </a:schemeClr>
                </a:solidFill>
              </a:rPr>
              <a:t>://www.thetaskforce.org/static_html/downloads/reports/reports/ntds_full.pdf</a:t>
            </a:r>
          </a:p>
          <a:p>
            <a:pPr defTabSz="465819">
              <a:defRPr/>
            </a:pPr>
            <a:endParaRPr lang="en-US" sz="900" b="0">
              <a:solidFill>
                <a:schemeClr val="tx1">
                  <a:lumMod val="65000"/>
                  <a:lumOff val="35000"/>
                </a:schemeClr>
              </a:solidFill>
            </a:endParaRPr>
          </a:p>
          <a:p>
            <a:pPr defTabSz="465819">
              <a:defRPr/>
            </a:pPr>
            <a:r>
              <a:rPr lang="en-US" sz="900" b="0">
                <a:solidFill>
                  <a:schemeClr val="tx1">
                    <a:lumMod val="65000"/>
                    <a:lumOff val="35000"/>
                  </a:schemeClr>
                </a:solidFill>
              </a:rPr>
              <a:t>FORGE “Transgender Rates of Violence” October 2012 http://forge-forward.org/wp-content/docs/FAQ-10-2012-rates-of-violence.pdf</a:t>
            </a:r>
          </a:p>
          <a:p>
            <a:endParaRPr lang="en-US" sz="1000"/>
          </a:p>
        </p:txBody>
      </p:sp>
    </p:spTree>
    <p:extLst>
      <p:ext uri="{BB962C8B-B14F-4D97-AF65-F5344CB8AC3E}">
        <p14:creationId xmlns:p14="http://schemas.microsoft.com/office/powerpoint/2010/main" val="3582993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0"/>
            <a:ext cx="7435850" cy="4183063"/>
          </a:xfrm>
        </p:spPr>
      </p:sp>
      <p:sp>
        <p:nvSpPr>
          <p:cNvPr id="3" name="Notes Placeholder 2"/>
          <p:cNvSpPr>
            <a:spLocks noGrp="1"/>
          </p:cNvSpPr>
          <p:nvPr>
            <p:ph type="body" idx="1"/>
          </p:nvPr>
        </p:nvSpPr>
        <p:spPr/>
        <p:txBody>
          <a:bodyPr>
            <a:normAutofit/>
          </a:bodyPr>
          <a:lstStyle/>
          <a:p>
            <a:endParaRPr lang="en-US" sz="1000"/>
          </a:p>
        </p:txBody>
      </p:sp>
    </p:spTree>
    <p:extLst>
      <p:ext uri="{BB962C8B-B14F-4D97-AF65-F5344CB8AC3E}">
        <p14:creationId xmlns:p14="http://schemas.microsoft.com/office/powerpoint/2010/main" val="369266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0DC5-DA2F-B7EF-BD75-68F80ED4CA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E47D60-35E3-4D87-0F55-E3881461F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DFFD61-B2DE-32EE-6113-7CBD792EE88A}"/>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06A1D169-C960-CD97-D3F7-6790B31C7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E05E9-CC1E-85CE-3A1A-576FDAAD8D0F}"/>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842430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31F9E-7FD7-E481-52B3-37EDEB75C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1502C-6A9E-64FB-C07B-5A242D050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782C8-4833-1E38-4F9C-821209FAA33E}"/>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2A36DA6A-DA09-F4D8-38E5-F6F4E9958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4997-84E2-C9DA-83AA-88A6F1187BAA}"/>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385922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06D79-9969-0CD2-21F1-B850E7005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E742D8-9B66-07CE-0A67-E4C25F6693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AE634-A5EF-5329-53FA-38A4EBF5C0FA}"/>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1A802E60-31B4-6AB2-57C1-21682176C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C3B15-5D67-0347-99BC-025A8BAB32C7}"/>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2834346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6401" y="304801"/>
            <a:ext cx="508423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09600" y="2057400"/>
            <a:ext cx="10363200" cy="1524000"/>
          </a:xfrm>
        </p:spPr>
        <p:txBody>
          <a:bodyPr anchor="b">
            <a:normAutofit/>
          </a:bodyPr>
          <a:lstStyle>
            <a:lvl1pPr algn="l">
              <a:defRPr sz="3600" b="0" cap="all" baseline="0">
                <a:latin typeface="Arial Black"/>
                <a:cs typeface="Arial Black"/>
              </a:defRPr>
            </a:lvl1pPr>
          </a:lstStyle>
          <a:p>
            <a:r>
              <a:rPr lang="en-US"/>
              <a:t>Click to edit Master title style</a:t>
            </a:r>
          </a:p>
        </p:txBody>
      </p:sp>
    </p:spTree>
    <p:extLst>
      <p:ext uri="{BB962C8B-B14F-4D97-AF65-F5344CB8AC3E}">
        <p14:creationId xmlns:p14="http://schemas.microsoft.com/office/powerpoint/2010/main" val="326460495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381000"/>
            <a:ext cx="10871200" cy="990600"/>
          </a:xfrm>
        </p:spPr>
        <p:txBody>
          <a:bodyPr>
            <a:normAutofit/>
          </a:bodyPr>
          <a:lstStyle>
            <a:lvl1pPr>
              <a:defRPr sz="4000"/>
            </a:lvl1pPr>
          </a:lstStyle>
          <a:p>
            <a:r>
              <a:rPr lang="en-US"/>
              <a:t>Click to edit Master title style</a:t>
            </a:r>
          </a:p>
        </p:txBody>
      </p:sp>
      <p:sp>
        <p:nvSpPr>
          <p:cNvPr id="8" name="Content Placeholder 7"/>
          <p:cNvSpPr>
            <a:spLocks noGrp="1"/>
          </p:cNvSpPr>
          <p:nvPr>
            <p:ph sz="quarter" idx="13"/>
          </p:nvPr>
        </p:nvSpPr>
        <p:spPr>
          <a:xfrm>
            <a:off x="816864" y="1524000"/>
            <a:ext cx="10871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294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2551"/>
            <a:ext cx="10972800" cy="612775"/>
          </a:xfrm>
          <a:prstGeom prst="rect">
            <a:avLst/>
          </a:prstGeom>
        </p:spPr>
        <p:txBody>
          <a:bodyPr>
            <a:normAutofit/>
          </a:bodyPr>
          <a:lstStyle>
            <a:lvl1pPr>
              <a:defRPr sz="3200"/>
            </a:lvl1pPr>
          </a:lstStyle>
          <a:p>
            <a:r>
              <a:rPr lang="en-US"/>
              <a:t>Click to Edit Master Title Style</a:t>
            </a:r>
          </a:p>
        </p:txBody>
      </p:sp>
      <p:sp>
        <p:nvSpPr>
          <p:cNvPr id="4" name="Text Placeholder 3"/>
          <p:cNvSpPr>
            <a:spLocks noGrp="1"/>
          </p:cNvSpPr>
          <p:nvPr>
            <p:ph type="body" sz="quarter" idx="10"/>
          </p:nvPr>
        </p:nvSpPr>
        <p:spPr>
          <a:xfrm>
            <a:off x="812800" y="1600200"/>
            <a:ext cx="107696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73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160" y="1448119"/>
            <a:ext cx="10972800" cy="3456926"/>
          </a:xfrm>
        </p:spPr>
        <p:txBody>
          <a:bodyPr/>
          <a:lstStyle>
            <a:lvl1pPr>
              <a:lnSpc>
                <a:spcPct val="114000"/>
              </a:lnSpc>
              <a:spcBef>
                <a:spcPts val="0"/>
              </a:spcBef>
              <a:spcAft>
                <a:spcPts val="600"/>
              </a:spcAft>
              <a:buClr>
                <a:srgbClr val="C00000"/>
              </a:buClr>
              <a:defRPr/>
            </a:lvl1pPr>
            <a:lvl2pPr>
              <a:lnSpc>
                <a:spcPct val="114000"/>
              </a:lnSpc>
              <a:spcBef>
                <a:spcPts val="0"/>
              </a:spcBef>
              <a:spcAft>
                <a:spcPts val="600"/>
              </a:spcAft>
              <a:buClr>
                <a:srgbClr val="C00000"/>
              </a:buClr>
              <a:defRPr/>
            </a:lvl2pPr>
            <a:lvl3pPr>
              <a:lnSpc>
                <a:spcPct val="114000"/>
              </a:lnSpc>
              <a:spcBef>
                <a:spcPts val="0"/>
              </a:spcBef>
              <a:spcAft>
                <a:spcPts val="600"/>
              </a:spcAft>
              <a:buClr>
                <a:srgbClr val="C00000"/>
              </a:buClr>
              <a:defRPr/>
            </a:lvl3pPr>
            <a:lvl4pPr>
              <a:lnSpc>
                <a:spcPct val="114000"/>
              </a:lnSpc>
              <a:spcBef>
                <a:spcPts val="0"/>
              </a:spcBef>
              <a:spcAft>
                <a:spcPts val="600"/>
              </a:spcAft>
              <a:buClr>
                <a:srgbClr val="C00000"/>
              </a:buClr>
              <a:defRPr/>
            </a:lvl4pPr>
            <a:lvl5pPr>
              <a:lnSpc>
                <a:spcPct val="114000"/>
              </a:lnSpc>
              <a:spcBef>
                <a:spcPts val="0"/>
              </a:spcBef>
              <a:spcAft>
                <a:spcPts val="600"/>
              </a:spcAft>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766415" y="754067"/>
            <a:ext cx="11181747" cy="663572"/>
          </a:xfrm>
        </p:spPr>
        <p:txBody>
          <a:bodyPr>
            <a:normAutofit/>
          </a:bodyPr>
          <a:lstStyle>
            <a:lvl1pPr marL="0" indent="0">
              <a:buNone/>
              <a:defRPr sz="3000" b="1">
                <a:solidFill>
                  <a:srgbClr val="0070C0"/>
                </a:solidFill>
              </a:defRPr>
            </a:lvl1pPr>
          </a:lstStyle>
          <a:p>
            <a:pPr lvl="0"/>
            <a:r>
              <a:rPr lang="en-US" dirty="0"/>
              <a:t>Click to edit Master text styles</a:t>
            </a:r>
          </a:p>
        </p:txBody>
      </p:sp>
      <p:sp>
        <p:nvSpPr>
          <p:cNvPr id="8" name="Shape 2"/>
          <p:cNvSpPr/>
          <p:nvPr userDrawn="1"/>
        </p:nvSpPr>
        <p:spPr>
          <a:xfrm>
            <a:off x="743657" y="615739"/>
            <a:ext cx="11442596" cy="45719"/>
          </a:xfrm>
          <a:prstGeom prst="rect">
            <a:avLst/>
          </a:prstGeom>
          <a:gradFill>
            <a:gsLst>
              <a:gs pos="0">
                <a:schemeClr val="bg1">
                  <a:lumMod val="75000"/>
                </a:schemeClr>
              </a:gs>
              <a:gs pos="100000">
                <a:schemeClr val="accent1">
                  <a:lumMod val="60000"/>
                  <a:lumOff val="40000"/>
                  <a:alpha val="0"/>
                </a:schemeClr>
              </a:gs>
            </a:gsLst>
            <a:lin ang="0" scaled="1"/>
          </a:gradFill>
          <a:ln w="12700">
            <a:noFill/>
            <a:miter lim="400000"/>
          </a:ln>
        </p:spPr>
        <p:txBody>
          <a:bodyPr lIns="0" tIns="0" rIns="0" bIns="0" anchor="ctr"/>
          <a:lstStyle/>
          <a:p>
            <a:pPr lvl="0" algn="ctr">
              <a:defRPr>
                <a:solidFill>
                  <a:srgbClr val="F8F8F8"/>
                </a:solidFill>
              </a:defRPr>
            </a:pPr>
            <a:endParaRPr>
              <a:gradFill flip="none" rotWithShape="1">
                <a:gsLst>
                  <a:gs pos="0">
                    <a:srgbClr val="C00000"/>
                  </a:gs>
                  <a:gs pos="64999">
                    <a:srgbClr val="F0EBD5"/>
                  </a:gs>
                  <a:gs pos="100000">
                    <a:srgbClr val="D1C39F"/>
                  </a:gs>
                </a:gsLst>
                <a:lin ang="10800000" scaled="0"/>
                <a:tileRect/>
              </a:gradFill>
            </a:endParaRPr>
          </a:p>
        </p:txBody>
      </p:sp>
      <p:sp>
        <p:nvSpPr>
          <p:cNvPr id="10" name="Title 1"/>
          <p:cNvSpPr>
            <a:spLocks noGrp="1"/>
          </p:cNvSpPr>
          <p:nvPr>
            <p:ph type="title"/>
          </p:nvPr>
        </p:nvSpPr>
        <p:spPr>
          <a:xfrm>
            <a:off x="596053" y="121920"/>
            <a:ext cx="10972800" cy="483658"/>
          </a:xfrm>
        </p:spPr>
        <p:txBody>
          <a:bodyPr/>
          <a:lstStyle>
            <a:lvl1pPr algn="l">
              <a:defRPr>
                <a:solidFill>
                  <a:schemeClr val="tx1"/>
                </a:solidFill>
              </a:defRPr>
            </a:lvl1pPr>
          </a:lstStyle>
          <a:p>
            <a:r>
              <a:rPr lang="en-US" dirty="0"/>
              <a:t>Click to edit Master title style</a:t>
            </a:r>
          </a:p>
        </p:txBody>
      </p:sp>
      <p:sp>
        <p:nvSpPr>
          <p:cNvPr id="11" name="Slide Number Placeholder 5"/>
          <p:cNvSpPr>
            <a:spLocks noGrp="1"/>
          </p:cNvSpPr>
          <p:nvPr>
            <p:ph type="sldNum" sz="quarter" idx="12"/>
          </p:nvPr>
        </p:nvSpPr>
        <p:spPr>
          <a:xfrm>
            <a:off x="0" y="6492876"/>
            <a:ext cx="609600" cy="365125"/>
          </a:xfrm>
        </p:spPr>
        <p:txBody>
          <a:bodyPr/>
          <a:lstStyle>
            <a:lvl1pPr>
              <a:defRPr sz="1200">
                <a:solidFill>
                  <a:schemeClr val="bg1"/>
                </a:solidFill>
                <a:latin typeface="Calibri" pitchFamily="34" charset="0"/>
              </a:defRPr>
            </a:lvl1pPr>
          </a:lstStyle>
          <a:p>
            <a:fld id="{4BC4D445-5127-444A-9B8A-B3D1ADCCB85C}" type="slidenum">
              <a:rPr lang="en-US" smtClean="0"/>
              <a:pPr/>
              <a:t>‹#›</a:t>
            </a:fld>
            <a:endParaRPr lang="en-US"/>
          </a:p>
        </p:txBody>
      </p:sp>
    </p:spTree>
    <p:extLst>
      <p:ext uri="{BB962C8B-B14F-4D97-AF65-F5344CB8AC3E}">
        <p14:creationId xmlns:p14="http://schemas.microsoft.com/office/powerpoint/2010/main" val="1155122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609600" y="82555"/>
            <a:ext cx="10972800" cy="612775"/>
          </a:xfrm>
          <a:prstGeom prst="rect">
            <a:avLst/>
          </a:prstGeom>
          <a:noFill/>
          <a:ln>
            <a:noFill/>
          </a:ln>
        </p:spPr>
        <p:txBody>
          <a:bodyPr spcFirstLastPara="1" wrap="square" lIns="0" tIns="45700" rIns="0" bIns="45700" anchor="b" anchorCtr="0">
            <a:normAutofit/>
          </a:bodyPr>
          <a:lstStyle>
            <a:lvl1pPr lvl="0" algn="l">
              <a:lnSpc>
                <a:spcPct val="109375"/>
              </a:lnSpc>
              <a:spcBef>
                <a:spcPts val="0"/>
              </a:spcBef>
              <a:spcAft>
                <a:spcPts val="0"/>
              </a:spcAft>
              <a:buSzPts val="1400"/>
              <a:buNone/>
              <a:defRPr sz="3200"/>
            </a:lvl1pPr>
            <a:lvl2pPr lvl="1" algn="l">
              <a:lnSpc>
                <a:spcPct val="194444"/>
              </a:lnSpc>
              <a:spcBef>
                <a:spcPts val="600"/>
              </a:spcBef>
              <a:spcAft>
                <a:spcPts val="0"/>
              </a:spcAft>
              <a:buSzPts val="1400"/>
              <a:buNone/>
              <a:defRPr/>
            </a:lvl2pPr>
            <a:lvl3pPr lvl="2" algn="l">
              <a:lnSpc>
                <a:spcPct val="194444"/>
              </a:lnSpc>
              <a:spcBef>
                <a:spcPts val="600"/>
              </a:spcBef>
              <a:spcAft>
                <a:spcPts val="0"/>
              </a:spcAft>
              <a:buSzPts val="1400"/>
              <a:buNone/>
              <a:defRPr/>
            </a:lvl3pPr>
            <a:lvl4pPr lvl="3" algn="l">
              <a:lnSpc>
                <a:spcPct val="194444"/>
              </a:lnSpc>
              <a:spcBef>
                <a:spcPts val="600"/>
              </a:spcBef>
              <a:spcAft>
                <a:spcPts val="0"/>
              </a:spcAft>
              <a:buSzPts val="1400"/>
              <a:buNone/>
              <a:defRPr/>
            </a:lvl4pPr>
            <a:lvl5pPr lvl="4" algn="l">
              <a:lnSpc>
                <a:spcPct val="194444"/>
              </a:lnSpc>
              <a:spcBef>
                <a:spcPts val="600"/>
              </a:spcBef>
              <a:spcAft>
                <a:spcPts val="0"/>
              </a:spcAft>
              <a:buSzPts val="1400"/>
              <a:buNone/>
              <a:defRPr/>
            </a:lvl5pPr>
            <a:lvl6pPr lvl="5" algn="l">
              <a:lnSpc>
                <a:spcPct val="194444"/>
              </a:lnSpc>
              <a:spcBef>
                <a:spcPts val="600"/>
              </a:spcBef>
              <a:spcAft>
                <a:spcPts val="0"/>
              </a:spcAft>
              <a:buSzPts val="1400"/>
              <a:buNone/>
              <a:defRPr/>
            </a:lvl6pPr>
            <a:lvl7pPr lvl="6" algn="l">
              <a:lnSpc>
                <a:spcPct val="194444"/>
              </a:lnSpc>
              <a:spcBef>
                <a:spcPts val="600"/>
              </a:spcBef>
              <a:spcAft>
                <a:spcPts val="0"/>
              </a:spcAft>
              <a:buSzPts val="1400"/>
              <a:buNone/>
              <a:defRPr/>
            </a:lvl7pPr>
            <a:lvl8pPr lvl="7" algn="l">
              <a:lnSpc>
                <a:spcPct val="194444"/>
              </a:lnSpc>
              <a:spcBef>
                <a:spcPts val="600"/>
              </a:spcBef>
              <a:spcAft>
                <a:spcPts val="0"/>
              </a:spcAft>
              <a:buSzPts val="1400"/>
              <a:buNone/>
              <a:defRPr/>
            </a:lvl8pPr>
            <a:lvl9pPr lvl="8" algn="l">
              <a:lnSpc>
                <a:spcPct val="194444"/>
              </a:lnSpc>
              <a:spcBef>
                <a:spcPts val="600"/>
              </a:spcBef>
              <a:spcAft>
                <a:spcPts val="600"/>
              </a:spcAft>
              <a:buSzPts val="1400"/>
              <a:buNone/>
              <a:defRPr/>
            </a:lvl9pPr>
          </a:lstStyle>
          <a:p>
            <a:endParaRPr/>
          </a:p>
        </p:txBody>
      </p:sp>
      <p:sp>
        <p:nvSpPr>
          <p:cNvPr id="42" name="Google Shape;42;p38"/>
          <p:cNvSpPr txBox="1">
            <a:spLocks noGrp="1"/>
          </p:cNvSpPr>
          <p:nvPr>
            <p:ph type="body" idx="1"/>
          </p:nvPr>
        </p:nvSpPr>
        <p:spPr>
          <a:xfrm>
            <a:off x="812800" y="1600200"/>
            <a:ext cx="10769600" cy="4267200"/>
          </a:xfrm>
          <a:prstGeom prst="rect">
            <a:avLst/>
          </a:prstGeom>
          <a:noFill/>
          <a:ln>
            <a:noFill/>
          </a:ln>
        </p:spPr>
        <p:txBody>
          <a:bodyPr spcFirstLastPara="1" wrap="square" lIns="0" tIns="137150" rIns="0" bIns="45700" anchor="t" anchorCtr="0">
            <a:noAutofit/>
          </a:bodyPr>
          <a:lstStyle>
            <a:lvl1pPr marL="457200" lvl="0" indent="-411480" algn="l">
              <a:spcBef>
                <a:spcPts val="640"/>
              </a:spcBef>
              <a:spcAft>
                <a:spcPts val="0"/>
              </a:spcAft>
              <a:buSzPts val="2880"/>
              <a:buChar char="▪"/>
              <a:defRPr sz="3200">
                <a:latin typeface="Montserrat"/>
                <a:ea typeface="Montserrat"/>
                <a:cs typeface="Montserrat"/>
                <a:sym typeface="Montserrat"/>
              </a:defRPr>
            </a:lvl1pPr>
            <a:lvl2pPr marL="914400" lvl="1" indent="-406400" algn="l">
              <a:spcBef>
                <a:spcPts val="560"/>
              </a:spcBef>
              <a:spcAft>
                <a:spcPts val="0"/>
              </a:spcAft>
              <a:buSzPts val="2800"/>
              <a:buChar char="▪"/>
              <a:defRPr sz="2800">
                <a:latin typeface="Montserrat"/>
                <a:ea typeface="Montserrat"/>
                <a:cs typeface="Montserrat"/>
                <a:sym typeface="Montserrat"/>
              </a:defRPr>
            </a:lvl2pPr>
            <a:lvl3pPr marL="1371600" lvl="2" indent="-381000" algn="l">
              <a:spcBef>
                <a:spcPts val="480"/>
              </a:spcBef>
              <a:spcAft>
                <a:spcPts val="0"/>
              </a:spcAft>
              <a:buSzPts val="2400"/>
              <a:buChar char="▪"/>
              <a:defRPr sz="2400">
                <a:latin typeface="Montserrat"/>
                <a:ea typeface="Montserrat"/>
                <a:cs typeface="Montserrat"/>
                <a:sym typeface="Montserrat"/>
              </a:defRPr>
            </a:lvl3pPr>
            <a:lvl4pPr marL="1828800" lvl="3" indent="-342900" algn="l">
              <a:spcBef>
                <a:spcPts val="360"/>
              </a:spcBef>
              <a:spcAft>
                <a:spcPts val="0"/>
              </a:spcAft>
              <a:buSzPts val="1800"/>
              <a:buChar char="▪"/>
              <a:defRPr>
                <a:latin typeface="Montserrat"/>
                <a:ea typeface="Montserrat"/>
                <a:cs typeface="Montserrat"/>
                <a:sym typeface="Montserrat"/>
              </a:defRPr>
            </a:lvl4pPr>
            <a:lvl5pPr marL="2286000" lvl="4" indent="-342900" algn="l">
              <a:spcBef>
                <a:spcPts val="360"/>
              </a:spcBef>
              <a:spcAft>
                <a:spcPts val="0"/>
              </a:spcAft>
              <a:buSzPts val="1800"/>
              <a:buChar char="▪"/>
              <a:defRPr>
                <a:latin typeface="Montserrat"/>
                <a:ea typeface="Montserrat"/>
                <a:cs typeface="Montserrat"/>
                <a:sym typeface="Montserra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462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01497-EBF6-1B56-F87F-F1F3D5FBF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DD8AF-3990-93B2-0922-9366C03BD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0F58E-7953-5D8B-992C-BE71F0E1BB7E}"/>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8CB89057-D3C3-6FC2-6B7C-FEF7F58D4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2F3BD-A011-33DE-2FEA-689FDD1DE57C}"/>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50976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ED16-E5D7-24AE-DDB9-0261329A2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F1B855-20CA-F59D-D5EE-3156B21B0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F205F-9D61-8041-9D39-6954CA742243}"/>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D12E7436-D50A-BB79-1108-FE5AD5198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5AC31-036F-205F-2494-8427447C9FF6}"/>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273632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BA46-B9F9-9682-C382-A0B15CB7F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6D37D-7ABD-2DF0-138B-FDC265C9CB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E19AC-75B3-52C8-3A3C-398991D1F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FB488-E726-0336-73A3-5D2760E24F67}"/>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6" name="Footer Placeholder 5">
            <a:extLst>
              <a:ext uri="{FF2B5EF4-FFF2-40B4-BE49-F238E27FC236}">
                <a16:creationId xmlns:a16="http://schemas.microsoft.com/office/drawing/2014/main" id="{9C4E29F3-1FC7-880D-EFE1-16342BBAE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9B459-879A-E94F-5FDB-F83FB0D25AB7}"/>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106483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13C-9D4C-A155-232E-49EC9AA3A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D551D4-A4CB-97C7-30C3-920500589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BFD77-2006-07FE-D3B8-8B0FDEFB0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E8579-B488-26C9-46FB-3F683746EB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5D7E3-54FE-C7CE-288C-DE31FFCFEA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FB2FBF-7E28-24B2-A9F5-8568CCC39F95}"/>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8" name="Footer Placeholder 7">
            <a:extLst>
              <a:ext uri="{FF2B5EF4-FFF2-40B4-BE49-F238E27FC236}">
                <a16:creationId xmlns:a16="http://schemas.microsoft.com/office/drawing/2014/main" id="{DF35329B-C52D-EDA0-916F-B4F6A1F76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51F8F4-A619-A08B-279D-C798A91583AE}"/>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31939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D830-AB93-8BC0-6501-9C88D9BC6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4EBE6C-153F-D22C-1309-3300AF0969B1}"/>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4" name="Footer Placeholder 3">
            <a:extLst>
              <a:ext uri="{FF2B5EF4-FFF2-40B4-BE49-F238E27FC236}">
                <a16:creationId xmlns:a16="http://schemas.microsoft.com/office/drawing/2014/main" id="{4A9DB99A-69FF-4606-72A0-CA5DB76478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3242C7-F518-6697-07EB-476FD7045C07}"/>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15499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08434-59A5-72D5-5FA4-EED1F669B084}"/>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3" name="Footer Placeholder 2">
            <a:extLst>
              <a:ext uri="{FF2B5EF4-FFF2-40B4-BE49-F238E27FC236}">
                <a16:creationId xmlns:a16="http://schemas.microsoft.com/office/drawing/2014/main" id="{E83FEFD7-8ABA-B82C-C8F9-CDB933F0A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467C88-B088-2CD9-E947-E4A50C90F74E}"/>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237482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8741-B73C-B9E1-6CD0-8D3CB288C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B659FE-18CD-0A5C-C952-DD881DD8E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51A4E4-B41C-269D-C704-3AD6118FB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A7A5C-66FA-CF78-A538-D1D1C794E6CF}"/>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6" name="Footer Placeholder 5">
            <a:extLst>
              <a:ext uri="{FF2B5EF4-FFF2-40B4-BE49-F238E27FC236}">
                <a16:creationId xmlns:a16="http://schemas.microsoft.com/office/drawing/2014/main" id="{D585AAE0-272B-A2FC-8F29-4A7A782F9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D5FAB-3500-F34F-0D9A-391DD9B1163E}"/>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238954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0B51-CA9B-4560-3727-88397B411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82C2F-2A51-8683-0B74-A849711E51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464C9-02CF-CC7A-A9AF-A11799AA1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3902F-CE4D-C651-89BA-CB507C6F04B9}"/>
              </a:ext>
            </a:extLst>
          </p:cNvPr>
          <p:cNvSpPr>
            <a:spLocks noGrp="1"/>
          </p:cNvSpPr>
          <p:nvPr>
            <p:ph type="dt" sz="half" idx="10"/>
          </p:nvPr>
        </p:nvSpPr>
        <p:spPr/>
        <p:txBody>
          <a:bodyPr/>
          <a:lstStyle/>
          <a:p>
            <a:fld id="{545B515E-E06B-3741-A675-CFBBA59655DC}" type="datetimeFigureOut">
              <a:rPr lang="en-US" smtClean="0"/>
              <a:t>9/12/2022</a:t>
            </a:fld>
            <a:endParaRPr lang="en-US"/>
          </a:p>
        </p:txBody>
      </p:sp>
      <p:sp>
        <p:nvSpPr>
          <p:cNvPr id="6" name="Footer Placeholder 5">
            <a:extLst>
              <a:ext uri="{FF2B5EF4-FFF2-40B4-BE49-F238E27FC236}">
                <a16:creationId xmlns:a16="http://schemas.microsoft.com/office/drawing/2014/main" id="{9397A8F6-D4CD-5D24-5F2D-E47A28C41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1CCAE-EC9A-FB88-1E81-53CDFEDCC4CE}"/>
              </a:ext>
            </a:extLst>
          </p:cNvPr>
          <p:cNvSpPr>
            <a:spLocks noGrp="1"/>
          </p:cNvSpPr>
          <p:nvPr>
            <p:ph type="sldNum" sz="quarter" idx="12"/>
          </p:nvPr>
        </p:nvSpPr>
        <p:spPr/>
        <p:txBody>
          <a:bodyPr/>
          <a:lstStyle/>
          <a:p>
            <a:fld id="{8634F82D-DEEE-7E44-84A3-0A330738D0EE}" type="slidenum">
              <a:rPr lang="en-US" smtClean="0"/>
              <a:t>‹#›</a:t>
            </a:fld>
            <a:endParaRPr lang="en-US"/>
          </a:p>
        </p:txBody>
      </p:sp>
    </p:spTree>
    <p:extLst>
      <p:ext uri="{BB962C8B-B14F-4D97-AF65-F5344CB8AC3E}">
        <p14:creationId xmlns:p14="http://schemas.microsoft.com/office/powerpoint/2010/main" val="296208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7C007-8414-3461-BB9F-A1DA0167C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7DF24-5A15-8B0C-F65B-252310C5B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88AB4-93C5-064E-0A43-91DD28AD54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B515E-E06B-3741-A675-CFBBA59655DC}" type="datetimeFigureOut">
              <a:rPr lang="en-US" smtClean="0"/>
              <a:t>9/12/2022</a:t>
            </a:fld>
            <a:endParaRPr lang="en-US"/>
          </a:p>
        </p:txBody>
      </p:sp>
      <p:sp>
        <p:nvSpPr>
          <p:cNvPr id="5" name="Footer Placeholder 4">
            <a:extLst>
              <a:ext uri="{FF2B5EF4-FFF2-40B4-BE49-F238E27FC236}">
                <a16:creationId xmlns:a16="http://schemas.microsoft.com/office/drawing/2014/main" id="{1FC6195D-3AC8-7A47-2367-FF1C051ED5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8D7BC-7DE6-818C-0B9C-534D17CE8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4F82D-DEEE-7E44-84A3-0A330738D0EE}" type="slidenum">
              <a:rPr lang="en-US" smtClean="0"/>
              <a:t>‹#›</a:t>
            </a:fld>
            <a:endParaRPr lang="en-US"/>
          </a:p>
        </p:txBody>
      </p:sp>
    </p:spTree>
    <p:extLst>
      <p:ext uri="{BB962C8B-B14F-4D97-AF65-F5344CB8AC3E}">
        <p14:creationId xmlns:p14="http://schemas.microsoft.com/office/powerpoint/2010/main" val="3066651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7" r:id="rId16"/>
    <p:sldLayoutId id="21474836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api-gbv.org/about-gbv/our-analysis/lifetime-spira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futureswithoutviolence.org/health/racism/"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hyperlink" Target="http://www.thehotline.org/"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workplacesrespond.or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bphc.hrsa.gov/about/healthcenterprogram/index.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ipvhealthpartners.org/"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7147" y="3645251"/>
            <a:ext cx="10285780" cy="563891"/>
          </a:xfrm>
        </p:spPr>
        <p:txBody>
          <a:bodyPr>
            <a:noAutofit/>
          </a:bodyPr>
          <a:lstStyle/>
          <a:p>
            <a:pPr algn="ctr"/>
            <a:br>
              <a:rPr lang="en-US" dirty="0"/>
            </a:br>
            <a:r>
              <a:rPr lang="en-US" sz="2400" b="1" cap="none" dirty="0"/>
              <a:t>Addressing IPV in CHCs That Serve People Living with HIV: </a:t>
            </a:r>
            <a:r>
              <a:rPr lang="en-US" sz="2400" dirty="0"/>
              <a:t>Universal Education on IPV to Promote Connection and Safety </a:t>
            </a:r>
            <a:br>
              <a:rPr lang="en-US" sz="2400" dirty="0"/>
            </a:br>
            <a:br>
              <a:rPr lang="en-US" sz="2400" b="1" cap="none" dirty="0"/>
            </a:br>
            <a:endParaRPr lang="en-US" sz="2400" b="1" cap="none"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080" y="5602982"/>
            <a:ext cx="2969301" cy="1048293"/>
          </a:xfrm>
          <a:prstGeom prst="rect">
            <a:avLst/>
          </a:prstGeom>
        </p:spPr>
      </p:pic>
      <p:pic>
        <p:nvPicPr>
          <p:cNvPr id="4" name="Picture 3">
            <a:extLst>
              <a:ext uri="{FF2B5EF4-FFF2-40B4-BE49-F238E27FC236}">
                <a16:creationId xmlns:a16="http://schemas.microsoft.com/office/drawing/2014/main" id="{D8DABD52-C42E-9A44-A521-D192538FB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037" y="5594044"/>
            <a:ext cx="3848100" cy="825500"/>
          </a:xfrm>
          <a:prstGeom prst="rect">
            <a:avLst/>
          </a:prstGeom>
        </p:spPr>
      </p:pic>
    </p:spTree>
    <p:extLst>
      <p:ext uri="{BB962C8B-B14F-4D97-AF65-F5344CB8AC3E}">
        <p14:creationId xmlns:p14="http://schemas.microsoft.com/office/powerpoint/2010/main" val="305701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8826" y="0"/>
            <a:ext cx="9501188" cy="1069162"/>
          </a:xfrm>
        </p:spPr>
        <p:txBody>
          <a:bodyPr>
            <a:normAutofit/>
          </a:bodyPr>
          <a:lstStyle/>
          <a:p>
            <a:r>
              <a:rPr lang="en-US" sz="2800" b="1">
                <a:solidFill>
                  <a:schemeClr val="accent2">
                    <a:lumMod val="75000"/>
                  </a:schemeClr>
                </a:solidFill>
              </a:rPr>
              <a:t>Interpersonal/Intimate Gendered Violence Across the Lifespan</a:t>
            </a:r>
            <a:endParaRPr lang="en-US" sz="2800"/>
          </a:p>
        </p:txBody>
      </p:sp>
      <p:grpSp>
        <p:nvGrpSpPr>
          <p:cNvPr id="19" name="Group 18">
            <a:extLst>
              <a:ext uri="{FF2B5EF4-FFF2-40B4-BE49-F238E27FC236}">
                <a16:creationId xmlns:a16="http://schemas.microsoft.com/office/drawing/2014/main" id="{07DA51A8-5934-7D43-A5B3-61F67558628B}"/>
              </a:ext>
            </a:extLst>
          </p:cNvPr>
          <p:cNvGrpSpPr/>
          <p:nvPr/>
        </p:nvGrpSpPr>
        <p:grpSpPr>
          <a:xfrm>
            <a:off x="-2193665" y="1750078"/>
            <a:ext cx="5733129" cy="5733129"/>
            <a:chOff x="-2730198" y="2362199"/>
            <a:chExt cx="5733129" cy="5733129"/>
          </a:xfrm>
        </p:grpSpPr>
        <p:sp>
          <p:nvSpPr>
            <p:cNvPr id="13" name="Oval 12">
              <a:extLst>
                <a:ext uri="{FF2B5EF4-FFF2-40B4-BE49-F238E27FC236}">
                  <a16:creationId xmlns:a16="http://schemas.microsoft.com/office/drawing/2014/main" id="{49F90EB5-BA05-2E4A-B9B3-BF238C11DC69}"/>
                </a:ext>
              </a:extLst>
            </p:cNvPr>
            <p:cNvSpPr/>
            <p:nvPr/>
          </p:nvSpPr>
          <p:spPr>
            <a:xfrm>
              <a:off x="-2730198" y="2362199"/>
              <a:ext cx="5733129" cy="57331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DFFCDB5-9F23-7643-A041-2EC78DC1B974}"/>
                </a:ext>
              </a:extLst>
            </p:cNvPr>
            <p:cNvSpPr/>
            <p:nvPr/>
          </p:nvSpPr>
          <p:spPr>
            <a:xfrm>
              <a:off x="-1868330" y="3713917"/>
              <a:ext cx="4009393" cy="4009393"/>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Rounded Rectangle 19">
            <a:extLst>
              <a:ext uri="{FF2B5EF4-FFF2-40B4-BE49-F238E27FC236}">
                <a16:creationId xmlns:a16="http://schemas.microsoft.com/office/drawing/2014/main" id="{A7ED3756-5183-854B-9B11-5027D449776F}"/>
              </a:ext>
            </a:extLst>
          </p:cNvPr>
          <p:cNvSpPr/>
          <p:nvPr/>
        </p:nvSpPr>
        <p:spPr>
          <a:xfrm>
            <a:off x="313749" y="4117241"/>
            <a:ext cx="2911344" cy="865229"/>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Interpersonal/Intimate Violence</a:t>
            </a:r>
          </a:p>
        </p:txBody>
      </p:sp>
      <p:sp>
        <p:nvSpPr>
          <p:cNvPr id="21" name="Rounded Rectangle 20">
            <a:extLst>
              <a:ext uri="{FF2B5EF4-FFF2-40B4-BE49-F238E27FC236}">
                <a16:creationId xmlns:a16="http://schemas.microsoft.com/office/drawing/2014/main" id="{F3219F3C-2760-6F4D-8308-E14266D8C875}"/>
              </a:ext>
            </a:extLst>
          </p:cNvPr>
          <p:cNvSpPr/>
          <p:nvPr/>
        </p:nvSpPr>
        <p:spPr>
          <a:xfrm>
            <a:off x="928055" y="2714287"/>
            <a:ext cx="2611409" cy="86523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Community(-Level) Violence</a:t>
            </a:r>
          </a:p>
        </p:txBody>
      </p:sp>
      <p:sp>
        <p:nvSpPr>
          <p:cNvPr id="4" name="Rectangle 3">
            <a:extLst>
              <a:ext uri="{FF2B5EF4-FFF2-40B4-BE49-F238E27FC236}">
                <a16:creationId xmlns:a16="http://schemas.microsoft.com/office/drawing/2014/main" id="{9E5FF507-5161-1E4E-971D-987B56A6EC8A}"/>
              </a:ext>
            </a:extLst>
          </p:cNvPr>
          <p:cNvSpPr/>
          <p:nvPr/>
        </p:nvSpPr>
        <p:spPr>
          <a:xfrm>
            <a:off x="4071938" y="1069162"/>
            <a:ext cx="7768624" cy="5262979"/>
          </a:xfrm>
          <a:prstGeom prst="rect">
            <a:avLst/>
          </a:prstGeom>
        </p:spPr>
        <p:txBody>
          <a:bodyPr wrap="square">
            <a:spAutoFit/>
          </a:bodyPr>
          <a:lstStyle/>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Intimate partner violence/relationship abuse</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child sexual abuse</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sexual harassment</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rape and sexual violence </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elder abuse</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prstClr val="black"/>
                </a:solidFill>
                <a:latin typeface="Calibri" panose="020F0502020204030204"/>
              </a:rPr>
              <a:t>human trafficking + labor exploitation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community violence</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white supremacist extremist violence </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gender policing/enforcement</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homo-, bi-, and transphobia</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sexism and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Misogynoir</a:t>
            </a:r>
          </a:p>
          <a:p>
            <a:pPr marL="638424"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HIV stigma</a:t>
            </a:r>
          </a:p>
        </p:txBody>
      </p:sp>
      <p:sp>
        <p:nvSpPr>
          <p:cNvPr id="24" name="Rectangle 23">
            <a:extLst>
              <a:ext uri="{FF2B5EF4-FFF2-40B4-BE49-F238E27FC236}">
                <a16:creationId xmlns:a16="http://schemas.microsoft.com/office/drawing/2014/main" id="{56ED8481-94CC-6048-BFBE-432960F9E001}"/>
              </a:ext>
            </a:extLst>
          </p:cNvPr>
          <p:cNvSpPr/>
          <p:nvPr/>
        </p:nvSpPr>
        <p:spPr>
          <a:xfrm>
            <a:off x="4171951" y="6464858"/>
            <a:ext cx="82153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API GBV Lifetime Spiral of Gender Violence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(Galtung, 1969) (Lee, 2019)(Bailey,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56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7DA51A8-5934-7D43-A5B3-61F67558628B}"/>
              </a:ext>
            </a:extLst>
          </p:cNvPr>
          <p:cNvGrpSpPr/>
          <p:nvPr/>
        </p:nvGrpSpPr>
        <p:grpSpPr>
          <a:xfrm>
            <a:off x="-4243138" y="-328866"/>
            <a:ext cx="8582528" cy="8582528"/>
            <a:chOff x="-4154898" y="98530"/>
            <a:chExt cx="8582528" cy="8582528"/>
          </a:xfrm>
        </p:grpSpPr>
        <p:sp>
          <p:nvSpPr>
            <p:cNvPr id="11" name="Oval 10">
              <a:extLst>
                <a:ext uri="{FF2B5EF4-FFF2-40B4-BE49-F238E27FC236}">
                  <a16:creationId xmlns:a16="http://schemas.microsoft.com/office/drawing/2014/main" id="{BC4B4955-6FAF-904A-9315-25E722006EEB}"/>
                </a:ext>
              </a:extLst>
            </p:cNvPr>
            <p:cNvSpPr/>
            <p:nvPr/>
          </p:nvSpPr>
          <p:spPr>
            <a:xfrm>
              <a:off x="-4154898" y="98530"/>
              <a:ext cx="8582528" cy="85825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2AEA974-10EF-F84C-887F-75E0610D3B27}"/>
                </a:ext>
              </a:extLst>
            </p:cNvPr>
            <p:cNvSpPr/>
            <p:nvPr/>
          </p:nvSpPr>
          <p:spPr>
            <a:xfrm>
              <a:off x="-3536106" y="1074820"/>
              <a:ext cx="7344944" cy="73449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F90EB5-BA05-2E4A-B9B3-BF238C11DC69}"/>
                </a:ext>
              </a:extLst>
            </p:cNvPr>
            <p:cNvSpPr/>
            <p:nvPr/>
          </p:nvSpPr>
          <p:spPr>
            <a:xfrm>
              <a:off x="-2730198" y="2362199"/>
              <a:ext cx="5733129" cy="57331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DFFCDB5-9F23-7643-A041-2EC78DC1B974}"/>
                </a:ext>
              </a:extLst>
            </p:cNvPr>
            <p:cNvSpPr/>
            <p:nvPr/>
          </p:nvSpPr>
          <p:spPr>
            <a:xfrm>
              <a:off x="-1868330" y="3713917"/>
              <a:ext cx="4009393" cy="4009393"/>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Rounded Rectangle 19">
            <a:extLst>
              <a:ext uri="{FF2B5EF4-FFF2-40B4-BE49-F238E27FC236}">
                <a16:creationId xmlns:a16="http://schemas.microsoft.com/office/drawing/2014/main" id="{A7ED3756-5183-854B-9B11-5027D449776F}"/>
              </a:ext>
            </a:extLst>
          </p:cNvPr>
          <p:cNvSpPr/>
          <p:nvPr/>
        </p:nvSpPr>
        <p:spPr>
          <a:xfrm>
            <a:off x="-27099" y="5352569"/>
            <a:ext cx="2885830" cy="865229"/>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Interpersonal/Intimate Violence</a:t>
            </a:r>
          </a:p>
        </p:txBody>
      </p:sp>
      <p:sp>
        <p:nvSpPr>
          <p:cNvPr id="21" name="Rounded Rectangle 20">
            <a:extLst>
              <a:ext uri="{FF2B5EF4-FFF2-40B4-BE49-F238E27FC236}">
                <a16:creationId xmlns:a16="http://schemas.microsoft.com/office/drawing/2014/main" id="{F3219F3C-2760-6F4D-8308-E14266D8C875}"/>
              </a:ext>
            </a:extLst>
          </p:cNvPr>
          <p:cNvSpPr/>
          <p:nvPr/>
        </p:nvSpPr>
        <p:spPr>
          <a:xfrm>
            <a:off x="719320" y="3718321"/>
            <a:ext cx="2611409" cy="86523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Community(-Level) Violence</a:t>
            </a:r>
          </a:p>
        </p:txBody>
      </p:sp>
      <p:sp>
        <p:nvSpPr>
          <p:cNvPr id="22" name="Rounded Rectangle 21">
            <a:extLst>
              <a:ext uri="{FF2B5EF4-FFF2-40B4-BE49-F238E27FC236}">
                <a16:creationId xmlns:a16="http://schemas.microsoft.com/office/drawing/2014/main" id="{8BB047AE-D2CA-5647-9F50-D9AABF0F9251}"/>
              </a:ext>
            </a:extLst>
          </p:cNvPr>
          <p:cNvSpPr/>
          <p:nvPr/>
        </p:nvSpPr>
        <p:spPr>
          <a:xfrm>
            <a:off x="1356187" y="2118906"/>
            <a:ext cx="2611408" cy="865230"/>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alibri" panose="020F0502020204030204"/>
                <a:ea typeface="+mn-ea"/>
                <a:cs typeface="+mn-cs"/>
              </a:rPr>
              <a:t>Institutional Violence</a:t>
            </a:r>
          </a:p>
        </p:txBody>
      </p:sp>
      <p:sp>
        <p:nvSpPr>
          <p:cNvPr id="23" name="Rounded Rectangle 22">
            <a:extLst>
              <a:ext uri="{FF2B5EF4-FFF2-40B4-BE49-F238E27FC236}">
                <a16:creationId xmlns:a16="http://schemas.microsoft.com/office/drawing/2014/main" id="{C66A16EA-20BB-5748-8171-82114D7BF5CD}"/>
              </a:ext>
            </a:extLst>
          </p:cNvPr>
          <p:cNvSpPr/>
          <p:nvPr/>
        </p:nvSpPr>
        <p:spPr>
          <a:xfrm>
            <a:off x="1603183" y="519492"/>
            <a:ext cx="2611408" cy="86523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Structural Violence</a:t>
            </a:r>
          </a:p>
        </p:txBody>
      </p:sp>
      <p:sp>
        <p:nvSpPr>
          <p:cNvPr id="2" name="TextBox 1">
            <a:extLst>
              <a:ext uri="{FF2B5EF4-FFF2-40B4-BE49-F238E27FC236}">
                <a16:creationId xmlns:a16="http://schemas.microsoft.com/office/drawing/2014/main" id="{E392823B-A18A-E84D-8A52-600A28730A71}"/>
              </a:ext>
            </a:extLst>
          </p:cNvPr>
          <p:cNvSpPr txBox="1"/>
          <p:nvPr/>
        </p:nvSpPr>
        <p:spPr>
          <a:xfrm>
            <a:off x="4057423" y="6448314"/>
            <a:ext cx="8183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http://www.futureswithoutviolence.org/health/racism/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(Galtung, 1969) (Lee, 2019)</a:t>
            </a:r>
          </a:p>
        </p:txBody>
      </p:sp>
      <p:sp>
        <p:nvSpPr>
          <p:cNvPr id="24" name="Content Placeholder 2">
            <a:extLst>
              <a:ext uri="{FF2B5EF4-FFF2-40B4-BE49-F238E27FC236}">
                <a16:creationId xmlns:a16="http://schemas.microsoft.com/office/drawing/2014/main" id="{7A39AB27-FF77-0144-995F-D56A7B795151}"/>
              </a:ext>
            </a:extLst>
          </p:cNvPr>
          <p:cNvSpPr>
            <a:spLocks noGrp="1"/>
          </p:cNvSpPr>
          <p:nvPr>
            <p:ph sz="quarter" idx="13"/>
          </p:nvPr>
        </p:nvSpPr>
        <p:spPr>
          <a:xfrm>
            <a:off x="4686300" y="1170402"/>
            <a:ext cx="7377341" cy="4749981"/>
          </a:xfrm>
        </p:spPr>
        <p:txBody>
          <a:bodyPr vert="horz" lIns="91440" tIns="45720" rIns="91440" bIns="45720" rtlCol="0" anchor="t">
            <a:noAutofit/>
          </a:bodyPr>
          <a:lstStyle/>
          <a:p>
            <a:pPr marL="295275" indent="-282575"/>
            <a:r>
              <a:rPr lang="en-US" sz="2200"/>
              <a:t>criminalization of sex work, drug use, HIV, houselessness</a:t>
            </a:r>
          </a:p>
          <a:p>
            <a:pPr marL="295275" indent="-282575"/>
            <a:r>
              <a:rPr lang="en-US" sz="2200"/>
              <a:t>forced sterilization/controlled reproduction</a:t>
            </a:r>
          </a:p>
          <a:p>
            <a:pPr marL="295275" indent="-282575"/>
            <a:r>
              <a:rPr lang="en-US" sz="2200"/>
              <a:t>police/prison-perpetrated sexual violence and brutality </a:t>
            </a:r>
          </a:p>
          <a:p>
            <a:pPr marL="295275" indent="-282575"/>
            <a:r>
              <a:rPr lang="en-US" sz="2200"/>
              <a:t>gentrification and racist housing policy</a:t>
            </a:r>
          </a:p>
          <a:p>
            <a:pPr marL="295275" indent="-282575"/>
            <a:r>
              <a:rPr lang="en-US" sz="2200"/>
              <a:t>immigrant detention + family separation</a:t>
            </a:r>
          </a:p>
          <a:p>
            <a:pPr marL="295275" indent="-282575"/>
            <a:r>
              <a:rPr lang="en-US" sz="2200"/>
              <a:t>labor exploitation, wage theft, poverty wages</a:t>
            </a:r>
          </a:p>
          <a:p>
            <a:pPr marL="295275" indent="-282575"/>
            <a:r>
              <a:rPr lang="en-US" sz="2200"/>
              <a:t>punitive family control systems</a:t>
            </a:r>
          </a:p>
          <a:p>
            <a:pPr marL="295275" indent="-282575"/>
            <a:r>
              <a:rPr lang="en-US" sz="2200"/>
              <a:t>lack of free universal childcare</a:t>
            </a:r>
          </a:p>
          <a:p>
            <a:pPr marL="295275" indent="-282575"/>
            <a:r>
              <a:rPr lang="en-US" sz="2200"/>
              <a:t>investment in policing, prisons, and surveillance as a solution to social problems</a:t>
            </a:r>
          </a:p>
          <a:p>
            <a:pPr marL="295275" indent="-282575"/>
            <a:r>
              <a:rPr lang="en-US" sz="2200"/>
              <a:t>employer-based healthcare</a:t>
            </a:r>
          </a:p>
          <a:p>
            <a:pPr marL="295275" indent="-282575"/>
            <a:r>
              <a:rPr lang="en-US" sz="2200"/>
              <a:t>disinvestment in public health, public education</a:t>
            </a:r>
          </a:p>
        </p:txBody>
      </p:sp>
      <p:sp>
        <p:nvSpPr>
          <p:cNvPr id="25" name="Title 2">
            <a:extLst>
              <a:ext uri="{FF2B5EF4-FFF2-40B4-BE49-F238E27FC236}">
                <a16:creationId xmlns:a16="http://schemas.microsoft.com/office/drawing/2014/main" id="{8360D47C-7B70-2B44-AAC8-F30F4A526B5D}"/>
              </a:ext>
            </a:extLst>
          </p:cNvPr>
          <p:cNvSpPr>
            <a:spLocks noGrp="1"/>
          </p:cNvSpPr>
          <p:nvPr>
            <p:ph type="title"/>
          </p:nvPr>
        </p:nvSpPr>
        <p:spPr>
          <a:xfrm>
            <a:off x="4333875" y="-116814"/>
            <a:ext cx="7858125" cy="990600"/>
          </a:xfrm>
        </p:spPr>
        <p:txBody>
          <a:bodyPr>
            <a:normAutofit/>
          </a:bodyPr>
          <a:lstStyle/>
          <a:p>
            <a:br>
              <a:rPr lang="en-US" sz="2800"/>
            </a:br>
            <a:r>
              <a:rPr lang="en-US" sz="2800" b="1">
                <a:solidFill>
                  <a:schemeClr val="accent2">
                    <a:lumMod val="75000"/>
                  </a:schemeClr>
                </a:solidFill>
              </a:rPr>
              <a:t>Institutional and Structural Gendered Violence</a:t>
            </a:r>
            <a:endParaRPr lang="en-US" sz="2800"/>
          </a:p>
        </p:txBody>
      </p:sp>
    </p:spTree>
    <p:extLst>
      <p:ext uri="{BB962C8B-B14F-4D97-AF65-F5344CB8AC3E}">
        <p14:creationId xmlns:p14="http://schemas.microsoft.com/office/powerpoint/2010/main" val="325309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545C6-43DD-BB49-B474-9500D06C6DC1}"/>
              </a:ext>
            </a:extLst>
          </p:cNvPr>
          <p:cNvSpPr>
            <a:spLocks noGrp="1"/>
          </p:cNvSpPr>
          <p:nvPr>
            <p:ph type="title"/>
          </p:nvPr>
        </p:nvSpPr>
        <p:spPr/>
        <p:txBody>
          <a:bodyPr>
            <a:normAutofit/>
          </a:bodyPr>
          <a:lstStyle/>
          <a:p>
            <a:r>
              <a:rPr lang="en-US"/>
              <a:t>HIV Stigma Increases Vulnerability to IPV</a:t>
            </a:r>
          </a:p>
        </p:txBody>
      </p:sp>
      <p:sp>
        <p:nvSpPr>
          <p:cNvPr id="5" name="Content Placeholder 4">
            <a:extLst>
              <a:ext uri="{FF2B5EF4-FFF2-40B4-BE49-F238E27FC236}">
                <a16:creationId xmlns:a16="http://schemas.microsoft.com/office/drawing/2014/main" id="{996D2FD1-0807-CF43-8E4C-C2F91472A344}"/>
              </a:ext>
            </a:extLst>
          </p:cNvPr>
          <p:cNvSpPr>
            <a:spLocks noGrp="1"/>
          </p:cNvSpPr>
          <p:nvPr>
            <p:ph idx="1"/>
          </p:nvPr>
        </p:nvSpPr>
        <p:spPr/>
        <p:txBody>
          <a:bodyPr>
            <a:normAutofit/>
          </a:bodyPr>
          <a:lstStyle/>
          <a:p>
            <a:pPr marL="0" indent="0">
              <a:buNone/>
            </a:pPr>
            <a:r>
              <a:rPr lang="en-US"/>
              <a:t>A study done in a HIV primary care clinic found that:</a:t>
            </a:r>
          </a:p>
          <a:p>
            <a:r>
              <a:rPr lang="en-US" b="1"/>
              <a:t>(73%) of the sample reported lifetime IPV </a:t>
            </a:r>
            <a:r>
              <a:rPr lang="en-US"/>
              <a:t>and 20% reported current abuse.</a:t>
            </a:r>
          </a:p>
          <a:p>
            <a:r>
              <a:rPr lang="en-US"/>
              <a:t>More than one fourth (29%) of those abused felt the </a:t>
            </a:r>
            <a:r>
              <a:rPr lang="en-US" b="1"/>
              <a:t>abuse was related to their HIV status</a:t>
            </a:r>
            <a:r>
              <a:rPr lang="en-US"/>
              <a:t>.</a:t>
            </a:r>
          </a:p>
        </p:txBody>
      </p:sp>
      <p:sp>
        <p:nvSpPr>
          <p:cNvPr id="2" name="Slide Number Placeholder 1">
            <a:extLst>
              <a:ext uri="{FF2B5EF4-FFF2-40B4-BE49-F238E27FC236}">
                <a16:creationId xmlns:a16="http://schemas.microsoft.com/office/drawing/2014/main" id="{2F706522-E21D-254F-9598-0D01EA0AA7A7}"/>
              </a:ext>
            </a:extLst>
          </p:cNvPr>
          <p:cNvSpPr>
            <a:spLocks noGrp="1"/>
          </p:cNvSpPr>
          <p:nvPr>
            <p:ph type="sldNum" sz="quarter" idx="12"/>
          </p:nvPr>
        </p:nvSpPr>
        <p:spPr/>
        <p:txBody>
          <a:bodyPr/>
          <a:lstStyle/>
          <a:p>
            <a:fld id="{4BC4D445-5127-444A-9B8A-B3D1ADCCB85C}" type="slidenum">
              <a:rPr lang="en-US" smtClean="0"/>
              <a:pPr/>
              <a:t>12</a:t>
            </a:fld>
            <a:endParaRPr lang="en-US"/>
          </a:p>
        </p:txBody>
      </p:sp>
      <p:sp>
        <p:nvSpPr>
          <p:cNvPr id="6" name="Rectangle 5">
            <a:extLst>
              <a:ext uri="{FF2B5EF4-FFF2-40B4-BE49-F238E27FC236}">
                <a16:creationId xmlns:a16="http://schemas.microsoft.com/office/drawing/2014/main" id="{43B5CC63-C3DD-184B-86D2-C73CF39F9D7E}"/>
              </a:ext>
            </a:extLst>
          </p:cNvPr>
          <p:cNvSpPr/>
          <p:nvPr/>
        </p:nvSpPr>
        <p:spPr>
          <a:xfrm>
            <a:off x="9634890" y="5941498"/>
            <a:ext cx="2557110" cy="369332"/>
          </a:xfrm>
          <a:prstGeom prst="rect">
            <a:avLst/>
          </a:prstGeom>
        </p:spPr>
        <p:txBody>
          <a:bodyPr wrap="none">
            <a:spAutoFit/>
          </a:bodyPr>
          <a:lstStyle/>
          <a:p>
            <a:r>
              <a:rPr lang="en-US">
                <a:solidFill>
                  <a:srgbClr val="C00000"/>
                </a:solidFill>
                <a:latin typeface="Arial" pitchFamily="34" charset="0"/>
                <a:cs typeface="Arial" pitchFamily="34" charset="0"/>
                <a:sym typeface="Avenir Roman"/>
              </a:rPr>
              <a:t>(Ramachandran, 2010)</a:t>
            </a:r>
            <a:endParaRPr lang="en-US"/>
          </a:p>
        </p:txBody>
      </p:sp>
    </p:spTree>
    <p:extLst>
      <p:ext uri="{BB962C8B-B14F-4D97-AF65-F5344CB8AC3E}">
        <p14:creationId xmlns:p14="http://schemas.microsoft.com/office/powerpoint/2010/main" val="1128421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822B1A-C817-8F42-9F22-31C199BADFD1}"/>
              </a:ext>
            </a:extLst>
          </p:cNvPr>
          <p:cNvSpPr/>
          <p:nvPr/>
        </p:nvSpPr>
        <p:spPr>
          <a:xfrm>
            <a:off x="916940" y="1255713"/>
            <a:ext cx="10614660" cy="471074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C0310-EEC8-F549-8676-FB8301C3B520}"/>
              </a:ext>
            </a:extLst>
          </p:cNvPr>
          <p:cNvSpPr>
            <a:spLocks noGrp="1"/>
          </p:cNvSpPr>
          <p:nvPr>
            <p:ph type="title"/>
          </p:nvPr>
        </p:nvSpPr>
        <p:spPr>
          <a:xfrm>
            <a:off x="838200" y="247895"/>
            <a:ext cx="10515600" cy="1325563"/>
          </a:xfrm>
        </p:spPr>
        <p:txBody>
          <a:bodyPr>
            <a:normAutofit/>
          </a:bodyPr>
          <a:lstStyle/>
          <a:p>
            <a:r>
              <a:rPr lang="en-US"/>
              <a:t>IPV keep survivors from healthcare</a:t>
            </a:r>
          </a:p>
        </p:txBody>
      </p:sp>
      <p:sp>
        <p:nvSpPr>
          <p:cNvPr id="3" name="Content Placeholder 2">
            <a:extLst>
              <a:ext uri="{FF2B5EF4-FFF2-40B4-BE49-F238E27FC236}">
                <a16:creationId xmlns:a16="http://schemas.microsoft.com/office/drawing/2014/main" id="{73C8FA4E-1DD7-7B4D-82FA-4CD2478E826A}"/>
              </a:ext>
            </a:extLst>
          </p:cNvPr>
          <p:cNvSpPr>
            <a:spLocks noGrp="1"/>
          </p:cNvSpPr>
          <p:nvPr>
            <p:ph idx="1"/>
          </p:nvPr>
        </p:nvSpPr>
        <p:spPr>
          <a:xfrm>
            <a:off x="1353549" y="1793478"/>
            <a:ext cx="9990091" cy="4525963"/>
          </a:xfrm>
        </p:spPr>
        <p:txBody>
          <a:bodyPr>
            <a:normAutofit/>
          </a:bodyPr>
          <a:lstStyle/>
          <a:p>
            <a:pPr marL="0" indent="0">
              <a:buNone/>
            </a:pPr>
            <a:r>
              <a:rPr lang="en-US">
                <a:solidFill>
                  <a:schemeClr val="bg1"/>
                </a:solidFill>
              </a:rPr>
              <a:t>A systematic review found that IPV survivors were significantly less likely to be able to:</a:t>
            </a:r>
          </a:p>
          <a:p>
            <a:pPr marL="1382713" indent="-566738"/>
            <a:r>
              <a:rPr lang="en-US">
                <a:solidFill>
                  <a:schemeClr val="bg1"/>
                </a:solidFill>
              </a:rPr>
              <a:t>Seek testing</a:t>
            </a:r>
          </a:p>
          <a:p>
            <a:pPr marL="1382713" indent="-566738"/>
            <a:r>
              <a:rPr lang="en-US">
                <a:solidFill>
                  <a:schemeClr val="bg1"/>
                </a:solidFill>
              </a:rPr>
              <a:t>Act on linkage to care</a:t>
            </a:r>
          </a:p>
          <a:p>
            <a:pPr marL="1382713" indent="-566738"/>
            <a:r>
              <a:rPr lang="en-US">
                <a:solidFill>
                  <a:schemeClr val="bg1"/>
                </a:solidFill>
              </a:rPr>
              <a:t>Stay engaged with care</a:t>
            </a:r>
          </a:p>
          <a:p>
            <a:pPr marL="1382713" indent="-566738"/>
            <a:r>
              <a:rPr lang="en-US">
                <a:solidFill>
                  <a:schemeClr val="bg1"/>
                </a:solidFill>
              </a:rPr>
              <a:t>Initiate and be able to adhere to ART</a:t>
            </a:r>
          </a:p>
          <a:p>
            <a:pPr marL="1382713" indent="-566738"/>
            <a:r>
              <a:rPr lang="en-US">
                <a:solidFill>
                  <a:schemeClr val="bg1"/>
                </a:solidFill>
              </a:rPr>
              <a:t>Achieve undetectable viral load</a:t>
            </a:r>
          </a:p>
        </p:txBody>
      </p:sp>
      <p:sp>
        <p:nvSpPr>
          <p:cNvPr id="4" name="Slide Number Placeholder 3">
            <a:extLst>
              <a:ext uri="{FF2B5EF4-FFF2-40B4-BE49-F238E27FC236}">
                <a16:creationId xmlns:a16="http://schemas.microsoft.com/office/drawing/2014/main" id="{1380F4D1-6553-B646-B4EE-9B844E4F79DF}"/>
              </a:ext>
            </a:extLst>
          </p:cNvPr>
          <p:cNvSpPr>
            <a:spLocks noGrp="1"/>
          </p:cNvSpPr>
          <p:nvPr>
            <p:ph type="sldNum" sz="quarter" idx="12"/>
          </p:nvPr>
        </p:nvSpPr>
        <p:spPr/>
        <p:txBody>
          <a:bodyPr/>
          <a:lstStyle/>
          <a:p>
            <a:fld id="{4BC4D445-5127-444A-9B8A-B3D1ADCCB85C}" type="slidenum">
              <a:rPr lang="en-US" smtClean="0"/>
              <a:pPr/>
              <a:t>13</a:t>
            </a:fld>
            <a:endParaRPr lang="en-US"/>
          </a:p>
        </p:txBody>
      </p:sp>
      <p:sp>
        <p:nvSpPr>
          <p:cNvPr id="5" name="Rectangle 4">
            <a:extLst>
              <a:ext uri="{FF2B5EF4-FFF2-40B4-BE49-F238E27FC236}">
                <a16:creationId xmlns:a16="http://schemas.microsoft.com/office/drawing/2014/main" id="{0DBD4786-870D-B449-A4BE-3EE07E506E8A}"/>
              </a:ext>
            </a:extLst>
          </p:cNvPr>
          <p:cNvSpPr/>
          <p:nvPr/>
        </p:nvSpPr>
        <p:spPr>
          <a:xfrm>
            <a:off x="5621472" y="6352143"/>
            <a:ext cx="1454244" cy="369332"/>
          </a:xfrm>
          <a:prstGeom prst="rect">
            <a:avLst/>
          </a:prstGeom>
        </p:spPr>
        <p:txBody>
          <a:bodyPr wrap="none">
            <a:spAutoFit/>
          </a:bodyPr>
          <a:lstStyle/>
          <a:p>
            <a:r>
              <a:rPr lang="en-US">
                <a:solidFill>
                  <a:schemeClr val="tx1"/>
                </a:solidFill>
                <a:latin typeface="Arial" pitchFamily="34" charset="0"/>
                <a:cs typeface="Arial" pitchFamily="34" charset="0"/>
                <a:sym typeface="Avenir Roman"/>
              </a:rPr>
              <a:t>Leddy, 2019</a:t>
            </a:r>
            <a:endParaRPr lang="en-US">
              <a:solidFill>
                <a:schemeClr val="tx1"/>
              </a:solidFill>
            </a:endParaRPr>
          </a:p>
        </p:txBody>
      </p:sp>
    </p:spTree>
    <p:extLst>
      <p:ext uri="{BB962C8B-B14F-4D97-AF65-F5344CB8AC3E}">
        <p14:creationId xmlns:p14="http://schemas.microsoft.com/office/powerpoint/2010/main" val="157237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C5320C-20E3-4EDF-8C69-277C03395FC5}"/>
              </a:ext>
            </a:extLst>
          </p:cNvPr>
          <p:cNvSpPr>
            <a:spLocks noGrp="1"/>
          </p:cNvSpPr>
          <p:nvPr>
            <p:ph type="title"/>
          </p:nvPr>
        </p:nvSpPr>
        <p:spPr>
          <a:xfrm>
            <a:off x="635000" y="640823"/>
            <a:ext cx="3418659" cy="5583148"/>
          </a:xfrm>
        </p:spPr>
        <p:txBody>
          <a:bodyPr anchor="ctr">
            <a:normAutofit/>
          </a:bodyPr>
          <a:lstStyle/>
          <a:p>
            <a:r>
              <a:rPr lang="en-US" sz="5400">
                <a:cs typeface="Calibri Light"/>
              </a:rPr>
              <a:t>What your settings are already doing to address IPV</a:t>
            </a:r>
            <a:endParaRPr lang="en-US" sz="5400"/>
          </a:p>
        </p:txBody>
      </p:sp>
      <p:graphicFrame>
        <p:nvGraphicFramePr>
          <p:cNvPr id="10" name="Content Placeholder 2">
            <a:extLst>
              <a:ext uri="{FF2B5EF4-FFF2-40B4-BE49-F238E27FC236}">
                <a16:creationId xmlns:a16="http://schemas.microsoft.com/office/drawing/2014/main" id="{AB42F23D-8DAB-4A00-BDE2-94796316E707}"/>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2067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5E75-EE0B-4863-B274-479D137BC08E}"/>
              </a:ext>
            </a:extLst>
          </p:cNvPr>
          <p:cNvSpPr>
            <a:spLocks noGrp="1"/>
          </p:cNvSpPr>
          <p:nvPr>
            <p:ph type="title"/>
          </p:nvPr>
        </p:nvSpPr>
        <p:spPr>
          <a:xfrm>
            <a:off x="838200" y="556995"/>
            <a:ext cx="10515600" cy="1133693"/>
          </a:xfrm>
        </p:spPr>
        <p:txBody>
          <a:bodyPr>
            <a:normAutofit/>
          </a:bodyPr>
          <a:lstStyle/>
          <a:p>
            <a:pPr algn="ctr"/>
            <a:r>
              <a:rPr lang="en-US" sz="5200" dirty="0">
                <a:cs typeface="Calibri Light"/>
              </a:rPr>
              <a:t>Share in chat</a:t>
            </a:r>
          </a:p>
        </p:txBody>
      </p:sp>
      <p:graphicFrame>
        <p:nvGraphicFramePr>
          <p:cNvPr id="5" name="Content Placeholder 2">
            <a:extLst>
              <a:ext uri="{FF2B5EF4-FFF2-40B4-BE49-F238E27FC236}">
                <a16:creationId xmlns:a16="http://schemas.microsoft.com/office/drawing/2014/main" id="{504F7BAD-77EC-435E-A876-D635DE3EF35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523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0FC5-FFE5-4A86-A3A9-17B93B6FB1D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What is the end goal of screening tools for violence and trauma? </a:t>
            </a:r>
          </a:p>
        </p:txBody>
      </p:sp>
      <p:graphicFrame>
        <p:nvGraphicFramePr>
          <p:cNvPr id="5" name="Content Placeholder 2">
            <a:extLst>
              <a:ext uri="{FF2B5EF4-FFF2-40B4-BE49-F238E27FC236}">
                <a16:creationId xmlns:a16="http://schemas.microsoft.com/office/drawing/2014/main" id="{AF2B993A-4168-415B-A8DF-E3D362DAD36B}"/>
              </a:ext>
            </a:extLst>
          </p:cNvPr>
          <p:cNvGraphicFramePr>
            <a:graphicFrameLocks noGrp="1"/>
          </p:cNvGraphicFramePr>
          <p:nvPr>
            <p:ph sz="quarter" idx="13"/>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53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BC22-EE83-4C30-AC9E-B54B5C612A7D}"/>
              </a:ext>
            </a:extLst>
          </p:cNvPr>
          <p:cNvSpPr>
            <a:spLocks noGrp="1"/>
          </p:cNvSpPr>
          <p:nvPr>
            <p:ph type="title"/>
          </p:nvPr>
        </p:nvSpPr>
        <p:spPr/>
        <p:txBody>
          <a:bodyPr/>
          <a:lstStyle/>
          <a:p>
            <a:r>
              <a:rPr lang="en-US" b="1" dirty="0">
                <a:ea typeface="+mj-lt"/>
                <a:cs typeface="+mj-lt"/>
              </a:rPr>
              <a:t>The Heart of Being Healing-Centered</a:t>
            </a:r>
            <a:endParaRPr lang="en-US" dirty="0"/>
          </a:p>
        </p:txBody>
      </p:sp>
      <p:sp>
        <p:nvSpPr>
          <p:cNvPr id="3" name="Content Placeholder 2">
            <a:extLst>
              <a:ext uri="{FF2B5EF4-FFF2-40B4-BE49-F238E27FC236}">
                <a16:creationId xmlns:a16="http://schemas.microsoft.com/office/drawing/2014/main" id="{7EEBC045-B72C-4A02-8434-78AC1664476E}"/>
              </a:ext>
            </a:extLst>
          </p:cNvPr>
          <p:cNvSpPr>
            <a:spLocks noGrp="1"/>
          </p:cNvSpPr>
          <p:nvPr>
            <p:ph sz="half" idx="1"/>
          </p:nvPr>
        </p:nvSpPr>
        <p:spPr>
          <a:xfrm>
            <a:off x="913327" y="1364132"/>
            <a:ext cx="8412050" cy="4351338"/>
          </a:xfrm>
        </p:spPr>
        <p:txBody>
          <a:bodyPr vert="horz" lIns="91440" tIns="45720" rIns="91440" bIns="45720" rtlCol="0" anchor="t">
            <a:normAutofit/>
          </a:bodyPr>
          <a:lstStyle/>
          <a:p>
            <a:pPr marL="0" indent="0">
              <a:buNone/>
            </a:pPr>
            <a:r>
              <a:rPr lang="en-US" dirty="0">
                <a:ea typeface="+mn-lt"/>
                <a:cs typeface="+mn-lt"/>
              </a:rPr>
              <a:t>Challenging the limits of disclosure-driven practice</a:t>
            </a:r>
            <a:endParaRPr lang="en-US" dirty="0">
              <a:cs typeface="Calibri"/>
            </a:endParaRPr>
          </a:p>
          <a:p>
            <a:endParaRPr lang="en-US" dirty="0">
              <a:cs typeface="Calibri"/>
            </a:endParaRPr>
          </a:p>
        </p:txBody>
      </p:sp>
      <p:sp>
        <p:nvSpPr>
          <p:cNvPr id="4" name="Content Placeholder 3">
            <a:extLst>
              <a:ext uri="{FF2B5EF4-FFF2-40B4-BE49-F238E27FC236}">
                <a16:creationId xmlns:a16="http://schemas.microsoft.com/office/drawing/2014/main" id="{20C3110F-8EDE-4591-AED7-74DB8019794A}"/>
              </a:ext>
            </a:extLst>
          </p:cNvPr>
          <p:cNvSpPr>
            <a:spLocks noGrp="1"/>
          </p:cNvSpPr>
          <p:nvPr>
            <p:ph sz="half" idx="2"/>
          </p:nvPr>
        </p:nvSpPr>
        <p:spPr>
          <a:xfrm>
            <a:off x="6097073" y="1997343"/>
            <a:ext cx="5181600" cy="4351338"/>
          </a:xfrm>
        </p:spPr>
        <p:txBody>
          <a:bodyPr vert="horz" lIns="91440" tIns="45720" rIns="91440" bIns="45720" rtlCol="0" anchor="t">
            <a:normAutofit/>
          </a:bodyPr>
          <a:lstStyle/>
          <a:p>
            <a:r>
              <a:rPr lang="en-US" dirty="0">
                <a:ea typeface="+mn-lt"/>
                <a:cs typeface="+mn-lt"/>
              </a:rPr>
              <a:t>Do we need to know what has happened to our clients/patients?</a:t>
            </a:r>
          </a:p>
          <a:p>
            <a:r>
              <a:rPr lang="en-US" dirty="0">
                <a:ea typeface="+mn-lt"/>
                <a:cs typeface="+mn-lt"/>
              </a:rPr>
              <a:t>How are we making sure that people who will not disclose still get access to services?</a:t>
            </a:r>
            <a:endParaRPr lang="en-US" dirty="0"/>
          </a:p>
          <a:p>
            <a:r>
              <a:rPr lang="en-US" dirty="0">
                <a:ea typeface="+mn-lt"/>
                <a:cs typeface="+mn-lt"/>
              </a:rPr>
              <a:t>If we are using “red-flags” to signal inquiry, how do we make sure the people with no red flags are getting access to services?</a:t>
            </a:r>
            <a:endParaRPr lang="en-US" dirty="0">
              <a:cs typeface="Calibri"/>
            </a:endParaRPr>
          </a:p>
        </p:txBody>
      </p:sp>
      <p:pic>
        <p:nvPicPr>
          <p:cNvPr id="5" name="Picture 5" descr="A picture containing silhouette, light&#10;&#10;Description automatically generated">
            <a:extLst>
              <a:ext uri="{FF2B5EF4-FFF2-40B4-BE49-F238E27FC236}">
                <a16:creationId xmlns:a16="http://schemas.microsoft.com/office/drawing/2014/main" id="{1440AD87-4B7D-4779-BE2A-E65C94470835}"/>
              </a:ext>
            </a:extLst>
          </p:cNvPr>
          <p:cNvPicPr>
            <a:picLocks noChangeAspect="1"/>
          </p:cNvPicPr>
          <p:nvPr/>
        </p:nvPicPr>
        <p:blipFill>
          <a:blip r:embed="rId3"/>
          <a:stretch>
            <a:fillRect/>
          </a:stretch>
        </p:blipFill>
        <p:spPr>
          <a:xfrm>
            <a:off x="1844094" y="2353883"/>
            <a:ext cx="3126883" cy="3126883"/>
          </a:xfrm>
          <a:prstGeom prst="rect">
            <a:avLst/>
          </a:prstGeom>
        </p:spPr>
      </p:pic>
    </p:spTree>
    <p:extLst>
      <p:ext uri="{BB962C8B-B14F-4D97-AF65-F5344CB8AC3E}">
        <p14:creationId xmlns:p14="http://schemas.microsoft.com/office/powerpoint/2010/main" val="16069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2133600" y="533400"/>
            <a:ext cx="8763000" cy="763588"/>
          </a:xfrm>
          <a:prstGeom prst="rect">
            <a:avLst/>
          </a:prstGeom>
          <a:noFill/>
          <a:ln>
            <a:noFill/>
          </a:ln>
        </p:spPr>
        <p:txBody>
          <a:bodyPr spcFirstLastPara="1" vert="horz" wrap="square" lIns="0" tIns="45700" rIns="0" bIns="45700" numCol="1" anchor="b" anchorCtr="0" compatLnSpc="1">
            <a:prstTxWarp prst="textNoShape">
              <a:avLst/>
            </a:prstTxWarp>
            <a:noAutofit/>
          </a:bodyPr>
          <a:lstStyle/>
          <a:p>
            <a:pPr>
              <a:lnSpc>
                <a:spcPct val="100000"/>
              </a:lnSpc>
            </a:pPr>
            <a:r>
              <a:rPr lang="en-US" sz="3400"/>
              <a:t>Rethinking Screening</a:t>
            </a:r>
            <a:endParaRPr sz="3400"/>
          </a:p>
        </p:txBody>
      </p:sp>
      <p:sp>
        <p:nvSpPr>
          <p:cNvPr id="174" name="Google Shape;174;p14"/>
          <p:cNvSpPr txBox="1">
            <a:spLocks noGrp="1"/>
          </p:cNvSpPr>
          <p:nvPr>
            <p:ph type="body" idx="1"/>
          </p:nvPr>
        </p:nvSpPr>
        <p:spPr>
          <a:xfrm>
            <a:off x="2133600" y="1600200"/>
            <a:ext cx="7473462" cy="3657600"/>
          </a:xfrm>
          <a:prstGeom prst="rect">
            <a:avLst/>
          </a:prstGeom>
          <a:noFill/>
          <a:ln>
            <a:noFill/>
          </a:ln>
        </p:spPr>
        <p:txBody>
          <a:bodyPr spcFirstLastPara="1" vert="horz" wrap="square" lIns="0" tIns="137150" rIns="0" bIns="45700" numCol="1" anchor="t" anchorCtr="0" compatLnSpc="1">
            <a:prstTxWarp prst="textNoShape">
              <a:avLst/>
            </a:prstTxWarp>
            <a:noAutofit/>
          </a:bodyPr>
          <a:lstStyle/>
          <a:p>
            <a:pPr marL="466712" lvl="1" indent="0">
              <a:spcBef>
                <a:spcPts val="600"/>
              </a:spcBef>
              <a:spcAft>
                <a:spcPts val="600"/>
              </a:spcAft>
              <a:buSzPts val="2400"/>
              <a:buNone/>
            </a:pPr>
            <a:r>
              <a:rPr lang="en-US">
                <a:latin typeface="+mn-lt"/>
              </a:rPr>
              <a:t>How does a screening-based approach contribute to health inequities?</a:t>
            </a:r>
          </a:p>
          <a:p>
            <a:pPr marL="739756" lvl="1" indent="-273044">
              <a:spcBef>
                <a:spcPts val="600"/>
              </a:spcBef>
              <a:spcAft>
                <a:spcPts val="600"/>
              </a:spcAft>
              <a:buSzPts val="2400"/>
              <a:buFont typeface="Arial"/>
              <a:buChar char="•"/>
            </a:pPr>
            <a:r>
              <a:rPr lang="en-US">
                <a:latin typeface="+mn-lt"/>
              </a:rPr>
              <a:t>Low disclosure rates</a:t>
            </a:r>
            <a:endParaRPr>
              <a:latin typeface="+mn-lt"/>
            </a:endParaRPr>
          </a:p>
          <a:p>
            <a:pPr marL="739756" lvl="1" indent="-273044">
              <a:spcBef>
                <a:spcPts val="600"/>
              </a:spcBef>
              <a:spcAft>
                <a:spcPts val="600"/>
              </a:spcAft>
              <a:buSzPts val="2400"/>
              <a:buFont typeface="Arial"/>
              <a:buChar char="•"/>
            </a:pPr>
            <a:r>
              <a:rPr lang="en-US">
                <a:latin typeface="+mn-lt"/>
              </a:rPr>
              <a:t>Not survivor centered</a:t>
            </a:r>
            <a:endParaRPr>
              <a:latin typeface="+mn-lt"/>
            </a:endParaRPr>
          </a:p>
          <a:p>
            <a:pPr marL="739756" lvl="1" indent="-273044">
              <a:spcBef>
                <a:spcPts val="600"/>
              </a:spcBef>
              <a:spcAft>
                <a:spcPts val="600"/>
              </a:spcAft>
              <a:buSzPts val="2400"/>
              <a:buFont typeface="Arial"/>
              <a:buChar char="•"/>
            </a:pPr>
            <a:r>
              <a:rPr lang="en-US">
                <a:latin typeface="+mn-lt"/>
              </a:rPr>
              <a:t>Resources offered only based on a patient’s disclosure</a:t>
            </a:r>
            <a:endParaRPr>
              <a:latin typeface="+mn-lt"/>
            </a:endParaRPr>
          </a:p>
          <a:p>
            <a:pPr marL="739756" lvl="1" indent="-273044">
              <a:spcBef>
                <a:spcPts val="600"/>
              </a:spcBef>
              <a:spcAft>
                <a:spcPts val="600"/>
              </a:spcAft>
              <a:buSzPts val="2400"/>
              <a:buFont typeface="Arial"/>
              <a:buChar char="•"/>
            </a:pPr>
            <a:r>
              <a:rPr lang="en-US">
                <a:latin typeface="+mn-lt"/>
              </a:rPr>
              <a:t>Missed opportunity for prevention education</a:t>
            </a:r>
          </a:p>
          <a:p>
            <a:pPr marL="466712" lvl="1" indent="0">
              <a:spcBef>
                <a:spcPts val="600"/>
              </a:spcBef>
              <a:spcAft>
                <a:spcPts val="600"/>
              </a:spcAft>
              <a:buSzPts val="2400"/>
              <a:buNone/>
            </a:pPr>
            <a:endParaRPr lang="en-US">
              <a:solidFill>
                <a:schemeClr val="tx1">
                  <a:lumMod val="65000"/>
                  <a:lumOff val="35000"/>
                </a:schemeClr>
              </a:solidFill>
              <a:latin typeface="+mn-lt"/>
            </a:endParaRPr>
          </a:p>
          <a:p>
            <a:pPr marL="466712" lvl="1" indent="0" algn="ctr">
              <a:spcBef>
                <a:spcPts val="600"/>
              </a:spcBef>
              <a:spcAft>
                <a:spcPts val="600"/>
              </a:spcAft>
              <a:buSzPts val="2400"/>
              <a:buNone/>
            </a:pPr>
            <a:r>
              <a:rPr lang="en-US" sz="2400" b="1">
                <a:solidFill>
                  <a:srgbClr val="F5841E"/>
                </a:solidFill>
              </a:rPr>
              <a:t>What if disclosure/identification is no longer the goal? </a:t>
            </a:r>
            <a:endParaRPr sz="2400" b="1">
              <a:solidFill>
                <a:srgbClr val="F5841E"/>
              </a:solidFill>
              <a:latin typeface="+mn-lt"/>
            </a:endParaRPr>
          </a:p>
          <a:p>
            <a:pPr marL="0" indent="0">
              <a:spcBef>
                <a:spcPts val="360"/>
              </a:spcBef>
              <a:buSzPts val="1620"/>
              <a:buNone/>
            </a:pPr>
            <a:endParaRPr sz="2800">
              <a:solidFill>
                <a:srgbClr val="005271"/>
              </a:solidFill>
            </a:endParaRPr>
          </a:p>
        </p:txBody>
      </p:sp>
      <p:sp>
        <p:nvSpPr>
          <p:cNvPr id="4" name="Rectangle 3">
            <a:extLst>
              <a:ext uri="{FF2B5EF4-FFF2-40B4-BE49-F238E27FC236}">
                <a16:creationId xmlns:a16="http://schemas.microsoft.com/office/drawing/2014/main" id="{74BC863E-6C9E-1B4E-B616-EE33A652E198}"/>
              </a:ext>
            </a:extLst>
          </p:cNvPr>
          <p:cNvSpPr/>
          <p:nvPr/>
        </p:nvSpPr>
        <p:spPr>
          <a:xfrm>
            <a:off x="964690" y="6016823"/>
            <a:ext cx="1168910" cy="307777"/>
          </a:xfrm>
          <a:prstGeom prst="rect">
            <a:avLst/>
          </a:prstGeom>
        </p:spPr>
        <p:txBody>
          <a:bodyPr wrap="none">
            <a:spAutoFit/>
          </a:bodyPr>
          <a:lstStyle/>
          <a:p>
            <a:pPr>
              <a:defRPr/>
            </a:pPr>
            <a:r>
              <a:rPr lang="en-US" sz="1400">
                <a:solidFill>
                  <a:prstClr val="black">
                    <a:lumMod val="65000"/>
                    <a:lumOff val="35000"/>
                  </a:prstClr>
                </a:solidFill>
                <a:latin typeface="Arial"/>
              </a:rPr>
              <a:t>(Jack, 2016)</a:t>
            </a:r>
          </a:p>
        </p:txBody>
      </p:sp>
    </p:spTree>
    <p:extLst>
      <p:ext uri="{BB962C8B-B14F-4D97-AF65-F5344CB8AC3E}">
        <p14:creationId xmlns:p14="http://schemas.microsoft.com/office/powerpoint/2010/main" val="507135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a:spLocks noGrp="1"/>
          </p:cNvSpPr>
          <p:nvPr>
            <p:ph type="title"/>
          </p:nvPr>
        </p:nvSpPr>
        <p:spPr>
          <a:xfrm>
            <a:off x="2133600" y="609601"/>
            <a:ext cx="8229600" cy="612775"/>
          </a:xfrm>
        </p:spPr>
        <p:txBody>
          <a:bodyPr>
            <a:noAutofit/>
          </a:bodyPr>
          <a:lstStyle/>
          <a:p>
            <a:pPr lvl="0"/>
            <a:r>
              <a:rPr lang="en-US" sz="3600"/>
              <a:t>Shifting Away from Screening…</a:t>
            </a:r>
          </a:p>
        </p:txBody>
      </p:sp>
      <p:sp>
        <p:nvSpPr>
          <p:cNvPr id="10" name="Shape 1285"/>
          <p:cNvSpPr>
            <a:spLocks noGrp="1"/>
          </p:cNvSpPr>
          <p:nvPr>
            <p:ph type="body" idx="4294967295"/>
          </p:nvPr>
        </p:nvSpPr>
        <p:spPr>
          <a:xfrm>
            <a:off x="2133600" y="2165016"/>
            <a:ext cx="6629400" cy="1997075"/>
          </a:xfrm>
          <a:prstGeom prst="rect">
            <a:avLst/>
          </a:prstGeom>
        </p:spPr>
        <p:txBody>
          <a:bodyPr vert="horz" wrap="square" lIns="0" tIns="0" rIns="0" bIns="0" numCol="1" anchor="t" anchorCtr="0" compatLnSpc="1">
            <a:prstTxWarp prst="textNoShape">
              <a:avLst/>
            </a:prstTxWarp>
            <a:noAutofit/>
          </a:bodyPr>
          <a:lstStyle/>
          <a:p>
            <a:pPr marL="0" indent="0" defTabSz="822959">
              <a:buNone/>
              <a:defRPr sz="1800">
                <a:solidFill>
                  <a:srgbClr val="000000"/>
                </a:solidFill>
              </a:defRPr>
            </a:pPr>
            <a:r>
              <a:rPr sz="2500" b="1">
                <a:solidFill>
                  <a:srgbClr val="F58220"/>
                </a:solidFill>
              </a:rPr>
              <a:t>“No one is hurting you at home, right?”</a:t>
            </a:r>
            <a:r>
              <a:rPr lang="en-US" sz="2500" b="1">
                <a:solidFill>
                  <a:srgbClr val="F58220"/>
                </a:solidFill>
              </a:rPr>
              <a:t> </a:t>
            </a:r>
            <a:r>
              <a:rPr sz="2500">
                <a:solidFill>
                  <a:schemeClr val="tx1">
                    <a:lumMod val="65000"/>
                    <a:lumOff val="35000"/>
                  </a:schemeClr>
                </a:solidFill>
              </a:rPr>
              <a:t>(Partner seated next to client as this is asked</a:t>
            </a:r>
            <a:r>
              <a:rPr lang="en-US" sz="2500">
                <a:solidFill>
                  <a:schemeClr val="tx1">
                    <a:lumMod val="65000"/>
                    <a:lumOff val="35000"/>
                  </a:schemeClr>
                </a:solidFill>
              </a:rPr>
              <a:t> </a:t>
            </a:r>
            <a:r>
              <a:rPr sz="2500">
                <a:solidFill>
                  <a:schemeClr val="tx1">
                    <a:lumMod val="65000"/>
                    <a:lumOff val="35000"/>
                  </a:schemeClr>
                </a:solidFill>
              </a:rPr>
              <a:t>—</a:t>
            </a:r>
            <a:r>
              <a:rPr lang="en-US" sz="2500">
                <a:solidFill>
                  <a:schemeClr val="tx1">
                    <a:lumMod val="65000"/>
                    <a:lumOff val="35000"/>
                  </a:schemeClr>
                </a:solidFill>
              </a:rPr>
              <a:t> consider how that </a:t>
            </a:r>
            <a:r>
              <a:rPr sz="2500">
                <a:solidFill>
                  <a:schemeClr val="tx1">
                    <a:lumMod val="65000"/>
                    <a:lumOff val="35000"/>
                  </a:schemeClr>
                </a:solidFill>
              </a:rPr>
              <a:t>felt to the </a:t>
            </a:r>
            <a:r>
              <a:rPr lang="en-US" sz="2500">
                <a:solidFill>
                  <a:schemeClr val="tx1">
                    <a:lumMod val="65000"/>
                    <a:lumOff val="35000"/>
                  </a:schemeClr>
                </a:solidFill>
              </a:rPr>
              <a:t>patient</a:t>
            </a:r>
            <a:r>
              <a:rPr sz="2500">
                <a:solidFill>
                  <a:schemeClr val="tx1">
                    <a:lumMod val="65000"/>
                    <a:lumOff val="35000"/>
                  </a:schemeClr>
                </a:solidFill>
              </a:rPr>
              <a:t>?</a:t>
            </a:r>
            <a:r>
              <a:rPr lang="en-US" sz="2500">
                <a:solidFill>
                  <a:schemeClr val="tx1">
                    <a:lumMod val="65000"/>
                    <a:lumOff val="35000"/>
                  </a:schemeClr>
                </a:solidFill>
              </a:rPr>
              <a:t>)</a:t>
            </a:r>
            <a:endParaRPr sz="2500">
              <a:solidFill>
                <a:schemeClr val="tx1">
                  <a:lumMod val="65000"/>
                  <a:lumOff val="35000"/>
                </a:schemeClr>
              </a:solidFill>
            </a:endParaRPr>
          </a:p>
        </p:txBody>
      </p:sp>
      <p:sp>
        <p:nvSpPr>
          <p:cNvPr id="2" name="Rectangle 1"/>
          <p:cNvSpPr/>
          <p:nvPr/>
        </p:nvSpPr>
        <p:spPr>
          <a:xfrm>
            <a:off x="2133600" y="3694446"/>
            <a:ext cx="8229600" cy="2308324"/>
          </a:xfrm>
          <a:prstGeom prst="rect">
            <a:avLst/>
          </a:prstGeom>
        </p:spPr>
        <p:txBody>
          <a:bodyPr wrap="square">
            <a:spAutoFit/>
          </a:bodyPr>
          <a:lstStyle/>
          <a:p>
            <a:pPr defTabSz="822959">
              <a:defRPr sz="1800">
                <a:solidFill>
                  <a:srgbClr val="000000"/>
                </a:solidFill>
              </a:defRPr>
            </a:pPr>
            <a:r>
              <a:rPr lang="en-US" sz="2400" b="1">
                <a:solidFill>
                  <a:srgbClr val="F58220"/>
                </a:solidFill>
              </a:rPr>
              <a:t>“Within the last year has he ever hurt you or hit you?” </a:t>
            </a:r>
            <a:r>
              <a:rPr lang="en-US" sz="2400">
                <a:solidFill>
                  <a:schemeClr val="tx1">
                    <a:lumMod val="65000"/>
                    <a:lumOff val="35000"/>
                  </a:schemeClr>
                </a:solidFill>
              </a:rPr>
              <a:t>(Nurse with back to you at her computer screen)</a:t>
            </a:r>
          </a:p>
          <a:p>
            <a:pPr defTabSz="822959">
              <a:defRPr sz="1800">
                <a:solidFill>
                  <a:srgbClr val="000000"/>
                </a:solidFill>
              </a:defRPr>
            </a:pPr>
            <a:endParaRPr lang="en-US" sz="2400" b="1">
              <a:solidFill>
                <a:srgbClr val="F58220"/>
              </a:solidFill>
            </a:endParaRPr>
          </a:p>
          <a:p>
            <a:pPr defTabSz="822959">
              <a:defRPr sz="1800">
                <a:solidFill>
                  <a:srgbClr val="000000"/>
                </a:solidFill>
              </a:defRPr>
            </a:pPr>
            <a:r>
              <a:rPr lang="en-US" sz="2400" b="1">
                <a:solidFill>
                  <a:srgbClr val="F58220"/>
                </a:solidFill>
              </a:rPr>
              <a:t>“I’m really sorry I have to ask you these questions, it’s a requirement of our clinic.” </a:t>
            </a:r>
            <a:r>
              <a:rPr lang="en-US" sz="2400">
                <a:solidFill>
                  <a:schemeClr val="tx1">
                    <a:lumMod val="65000"/>
                    <a:lumOff val="35000"/>
                  </a:schemeClr>
                </a:solidFill>
              </a:rPr>
              <a:t>(Screening tool in hand -- What was the staff communicating to the patient?)</a:t>
            </a:r>
          </a:p>
        </p:txBody>
      </p:sp>
    </p:spTree>
    <p:extLst>
      <p:ext uri="{BB962C8B-B14F-4D97-AF65-F5344CB8AC3E}">
        <p14:creationId xmlns:p14="http://schemas.microsoft.com/office/powerpoint/2010/main" val="369621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illustration of different people in different roles in our communities. For decoration. ">
            <a:extLst>
              <a:ext uri="{FF2B5EF4-FFF2-40B4-BE49-F238E27FC236}">
                <a16:creationId xmlns:a16="http://schemas.microsoft.com/office/drawing/2014/main" id="{551DCA04-947A-3640-9EC0-CDC1C941BC47}"/>
              </a:ext>
            </a:extLst>
          </p:cNvPr>
          <p:cNvPicPr>
            <a:picLocks noChangeAspect="1"/>
          </p:cNvPicPr>
          <p:nvPr/>
        </p:nvPicPr>
        <p:blipFill>
          <a:blip r:embed="rId3"/>
          <a:stretch>
            <a:fillRect/>
          </a:stretch>
        </p:blipFill>
        <p:spPr>
          <a:xfrm>
            <a:off x="-124057" y="-258794"/>
            <a:ext cx="12316057" cy="7867291"/>
          </a:xfrm>
          <a:prstGeom prst="rect">
            <a:avLst/>
          </a:prstGeom>
        </p:spPr>
      </p:pic>
      <p:sp>
        <p:nvSpPr>
          <p:cNvPr id="8" name="Rectangle 7">
            <a:extLst>
              <a:ext uri="{FF2B5EF4-FFF2-40B4-BE49-F238E27FC236}">
                <a16:creationId xmlns:a16="http://schemas.microsoft.com/office/drawing/2014/main" id="{A8B2AA03-BA92-DF4A-AEBA-B13148C4BEF5}"/>
              </a:ext>
            </a:extLst>
          </p:cNvPr>
          <p:cNvSpPr/>
          <p:nvPr/>
        </p:nvSpPr>
        <p:spPr>
          <a:xfrm>
            <a:off x="1886559" y="609600"/>
            <a:ext cx="9043920" cy="565867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41F8822-2D52-4D0A-9B13-3839B1B25CC6}"/>
              </a:ext>
            </a:extLst>
          </p:cNvPr>
          <p:cNvSpPr>
            <a:spLocks noGrp="1"/>
          </p:cNvSpPr>
          <p:nvPr>
            <p:ph sz="quarter" idx="13"/>
          </p:nvPr>
        </p:nvSpPr>
        <p:spPr>
          <a:xfrm>
            <a:off x="2331195" y="1815548"/>
            <a:ext cx="8281231" cy="4280452"/>
          </a:xfrm>
        </p:spPr>
        <p:txBody>
          <a:bodyPr>
            <a:normAutofit lnSpcReduction="10000"/>
          </a:bodyPr>
          <a:lstStyle/>
          <a:p>
            <a:pPr marL="0" indent="0" algn="ctr">
              <a:buNone/>
            </a:pPr>
            <a:r>
              <a:rPr lang="en-US" sz="2000" b="1">
                <a:solidFill>
                  <a:schemeClr val="tx1"/>
                </a:solidFill>
              </a:rPr>
              <a:t>National Training and Technical Assistance Partner (NTTAP) funded by HRSA Bureau of Primary Care offering training and technical assistance on Intimate Partner Violence and Human Trafficking</a:t>
            </a:r>
            <a:r>
              <a:rPr lang="en-US" sz="2000" b="1"/>
              <a:t>.</a:t>
            </a:r>
            <a:br>
              <a:rPr lang="en-US" sz="2000" b="1"/>
            </a:br>
            <a:endParaRPr lang="en-US" sz="2000" b="1"/>
          </a:p>
          <a:p>
            <a:pPr marL="0" indent="0">
              <a:buNone/>
            </a:pPr>
            <a:endParaRPr lang="en-US" sz="2000"/>
          </a:p>
          <a:p>
            <a:r>
              <a:rPr lang="en-US" b="1"/>
              <a:t>Promote partnerships </a:t>
            </a:r>
            <a:r>
              <a:rPr lang="en-US"/>
              <a:t>between community health centers, anti-violence programs, and community based organizations.</a:t>
            </a:r>
          </a:p>
          <a:p>
            <a:r>
              <a:rPr lang="en-US" b="1"/>
              <a:t>Support staff in addressing and preventing violence </a:t>
            </a:r>
            <a:r>
              <a:rPr lang="en-US"/>
              <a:t>in the lives of their patients. </a:t>
            </a:r>
          </a:p>
          <a:p>
            <a:r>
              <a:rPr lang="en-US"/>
              <a:t>Offer tools and resources to build </a:t>
            </a:r>
            <a:r>
              <a:rPr lang="en-US" b="1"/>
              <a:t>capacity around trauma informed care </a:t>
            </a:r>
            <a:r>
              <a:rPr lang="en-US"/>
              <a:t>and improve systems response</a:t>
            </a:r>
          </a:p>
        </p:txBody>
      </p:sp>
      <p:pic>
        <p:nvPicPr>
          <p:cNvPr id="6" name="Picture 5" descr="Health Partners on IPV + Exploitation">
            <a:extLst>
              <a:ext uri="{FF2B5EF4-FFF2-40B4-BE49-F238E27FC236}">
                <a16:creationId xmlns:a16="http://schemas.microsoft.com/office/drawing/2014/main" id="{D96EBD97-7E8C-8240-AEEF-BEDC52CF8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761" y="799823"/>
            <a:ext cx="3848100" cy="825500"/>
          </a:xfrm>
          <a:prstGeom prst="rect">
            <a:avLst/>
          </a:prstGeom>
        </p:spPr>
      </p:pic>
    </p:spTree>
    <p:extLst>
      <p:ext uri="{BB962C8B-B14F-4D97-AF65-F5344CB8AC3E}">
        <p14:creationId xmlns:p14="http://schemas.microsoft.com/office/powerpoint/2010/main" val="2327817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600200"/>
            <a:ext cx="6063828" cy="2369878"/>
          </a:xfrm>
          <a:prstGeom prst="rect">
            <a:avLst/>
          </a:prstGeom>
          <a:no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ts val="4200"/>
              </a:lnSpc>
              <a:spcAft>
                <a:spcPct val="25000"/>
              </a:spcAft>
              <a:buClr>
                <a:srgbClr val="F09208"/>
              </a:buClr>
              <a:defRPr/>
            </a:pPr>
            <a:r>
              <a:rPr lang="en-US" sz="3200" b="1">
                <a:solidFill>
                  <a:srgbClr val="F58220"/>
                </a:solidFill>
                <a:latin typeface="Arial"/>
              </a:rPr>
              <a:t>Provides an opportunity for clients to make the connection between violence, health problems, and risk behaviors.</a:t>
            </a:r>
          </a:p>
        </p:txBody>
      </p:sp>
      <p:sp>
        <p:nvSpPr>
          <p:cNvPr id="3" name="Rectangle 2"/>
          <p:cNvSpPr/>
          <p:nvPr/>
        </p:nvSpPr>
        <p:spPr>
          <a:xfrm>
            <a:off x="2109217" y="609600"/>
            <a:ext cx="4288353" cy="630942"/>
          </a:xfrm>
          <a:prstGeom prst="rect">
            <a:avLst/>
          </a:prstGeom>
        </p:spPr>
        <p:txBody>
          <a:bodyPr wrap="none">
            <a:spAutoFit/>
          </a:bodyPr>
          <a:lstStyle/>
          <a:p>
            <a:pPr>
              <a:lnSpc>
                <a:spcPts val="4200"/>
              </a:lnSpc>
              <a:spcAft>
                <a:spcPct val="25000"/>
              </a:spcAft>
              <a:buClr>
                <a:srgbClr val="C0504D">
                  <a:lumMod val="75000"/>
                </a:srgbClr>
              </a:buClr>
              <a:defRPr/>
            </a:pPr>
            <a:r>
              <a:rPr lang="en-US" sz="3600">
                <a:solidFill>
                  <a:prstClr val="black">
                    <a:lumMod val="65000"/>
                    <a:lumOff val="35000"/>
                  </a:prstClr>
                </a:solidFill>
                <a:latin typeface="Arial"/>
              </a:rPr>
              <a:t>Universal Education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909" y="1834280"/>
            <a:ext cx="2356081" cy="1572428"/>
          </a:xfrm>
          <a:prstGeom prst="rect">
            <a:avLst/>
          </a:prstGeom>
        </p:spPr>
      </p:pic>
      <p:sp>
        <p:nvSpPr>
          <p:cNvPr id="8" name="Rectangle 7"/>
          <p:cNvSpPr/>
          <p:nvPr/>
        </p:nvSpPr>
        <p:spPr>
          <a:xfrm>
            <a:off x="4734038" y="4282440"/>
            <a:ext cx="5887884" cy="1569658"/>
          </a:xfrm>
          <a:prstGeom prst="rect">
            <a:avLst/>
          </a:prstGeom>
          <a:no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buClr>
                <a:srgbClr val="F09208"/>
              </a:buClr>
              <a:defRPr/>
            </a:pPr>
            <a:r>
              <a:rPr lang="en-US" sz="2400" b="1" i="1">
                <a:solidFill>
                  <a:schemeClr val="tx1">
                    <a:lumMod val="65000"/>
                    <a:lumOff val="35000"/>
                  </a:schemeClr>
                </a:solidFill>
                <a:latin typeface="Arial"/>
              </a:rPr>
              <a:t>* If you currently have IPV/HT screening as part of your health center requirements: we strongly recommend first doing universal education. </a:t>
            </a:r>
          </a:p>
        </p:txBody>
      </p:sp>
      <p:pic>
        <p:nvPicPr>
          <p:cNvPr id="9" name="Picture 8" descr="F:\PROGDATA\Public Education\Photo Library\Health Team Photos &amp; Graphics\2015 Shutterstock photos\Rebecca product pics\Lauren Stock PIcs\Nurse.HomeVis.128110415.Shutterstock.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1686" y="4235779"/>
            <a:ext cx="2707969" cy="1662980"/>
          </a:xfrm>
          <a:prstGeom prst="rect">
            <a:avLst/>
          </a:prstGeom>
          <a:noFill/>
          <a:ln>
            <a:noFill/>
          </a:ln>
        </p:spPr>
      </p:pic>
    </p:spTree>
    <p:extLst>
      <p:ext uri="{BB962C8B-B14F-4D97-AF65-F5344CB8AC3E}">
        <p14:creationId xmlns:p14="http://schemas.microsoft.com/office/powerpoint/2010/main" val="35211147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0D7C1D3-3D10-4420-B576-D8B52C662B5C}"/>
              </a:ext>
            </a:extLst>
          </p:cNvPr>
          <p:cNvPicPr>
            <a:picLocks noGrp="1" noChangeAspect="1"/>
          </p:cNvPicPr>
          <p:nvPr>
            <p:ph sz="quarter" idx="13"/>
          </p:nvPr>
        </p:nvPicPr>
        <p:blipFill rotWithShape="1">
          <a:blip r:embed="rId2"/>
          <a:srcRect b="19"/>
          <a:stretch/>
        </p:blipFill>
        <p:spPr>
          <a:xfrm>
            <a:off x="794207" y="-277444"/>
            <a:ext cx="10603585" cy="5955197"/>
          </a:xfrm>
          <a:prstGeom prst="rect">
            <a:avLst/>
          </a:prstGeom>
        </p:spPr>
      </p:pic>
      <p:sp>
        <p:nvSpPr>
          <p:cNvPr id="2" name="TextBox 1">
            <a:extLst>
              <a:ext uri="{FF2B5EF4-FFF2-40B4-BE49-F238E27FC236}">
                <a16:creationId xmlns:a16="http://schemas.microsoft.com/office/drawing/2014/main" id="{35CF1A5B-556F-4BCD-96BB-3553632B923D}"/>
              </a:ext>
            </a:extLst>
          </p:cNvPr>
          <p:cNvSpPr txBox="1"/>
          <p:nvPr/>
        </p:nvSpPr>
        <p:spPr>
          <a:xfrm>
            <a:off x="6384527" y="4272677"/>
            <a:ext cx="405255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accent2"/>
                </a:solidFill>
                <a:ea typeface="+mn-lt"/>
                <a:cs typeface="+mn-lt"/>
              </a:rPr>
              <a:t>C</a:t>
            </a:r>
            <a:r>
              <a:rPr lang="en-US" sz="3600" b="1" dirty="0">
                <a:ea typeface="+mn-lt"/>
                <a:cs typeface="+mn-lt"/>
              </a:rPr>
              <a:t>onfidentiality </a:t>
            </a:r>
            <a:endParaRPr lang="en-US" sz="3600" dirty="0">
              <a:cs typeface="Calibri"/>
            </a:endParaRPr>
          </a:p>
          <a:p>
            <a:r>
              <a:rPr lang="en-US" sz="3600" b="1" dirty="0">
                <a:solidFill>
                  <a:schemeClr val="accent2"/>
                </a:solidFill>
                <a:ea typeface="+mn-lt"/>
                <a:cs typeface="+mn-lt"/>
              </a:rPr>
              <a:t>U</a:t>
            </a:r>
            <a:r>
              <a:rPr lang="en-US" sz="3600" b="1" dirty="0">
                <a:ea typeface="+mn-lt"/>
                <a:cs typeface="+mn-lt"/>
              </a:rPr>
              <a:t>niversal Education</a:t>
            </a:r>
            <a:endParaRPr lang="en-US" sz="3600" dirty="0">
              <a:cs typeface="Calibri"/>
            </a:endParaRPr>
          </a:p>
          <a:p>
            <a:r>
              <a:rPr lang="en-US" sz="3600" b="1" dirty="0">
                <a:solidFill>
                  <a:schemeClr val="accent2"/>
                </a:solidFill>
                <a:ea typeface="+mn-lt"/>
                <a:cs typeface="+mn-lt"/>
              </a:rPr>
              <a:t>E</a:t>
            </a:r>
            <a:r>
              <a:rPr lang="en-US" sz="3600" b="1" dirty="0">
                <a:ea typeface="+mn-lt"/>
                <a:cs typeface="+mn-lt"/>
              </a:rPr>
              <a:t>mpowerment </a:t>
            </a:r>
            <a:endParaRPr lang="en-US" sz="3600" dirty="0">
              <a:ea typeface="+mn-lt"/>
              <a:cs typeface="+mn-lt"/>
            </a:endParaRPr>
          </a:p>
          <a:p>
            <a:r>
              <a:rPr lang="en-US" sz="3600" b="1" dirty="0">
                <a:solidFill>
                  <a:schemeClr val="accent2"/>
                </a:solidFill>
                <a:ea typeface="+mn-lt"/>
                <a:cs typeface="+mn-lt"/>
              </a:rPr>
              <a:t>S</a:t>
            </a:r>
            <a:r>
              <a:rPr lang="en-US" sz="3600" b="1" dirty="0">
                <a:ea typeface="+mn-lt"/>
                <a:cs typeface="+mn-lt"/>
              </a:rPr>
              <a:t>upport </a:t>
            </a:r>
            <a:endParaRPr lang="en-US" sz="3600" dirty="0"/>
          </a:p>
          <a:p>
            <a:pPr algn="l"/>
            <a:endParaRPr lang="en-US" dirty="0">
              <a:cs typeface="Calibri"/>
            </a:endParaRPr>
          </a:p>
        </p:txBody>
      </p:sp>
    </p:spTree>
    <p:extLst>
      <p:ext uri="{BB962C8B-B14F-4D97-AF65-F5344CB8AC3E}">
        <p14:creationId xmlns:p14="http://schemas.microsoft.com/office/powerpoint/2010/main" val="423912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4C082C4B-0663-44E0-8108-692794633537}"/>
              </a:ext>
            </a:extLst>
          </p:cNvPr>
          <p:cNvPicPr>
            <a:picLocks noGrp="1" noChangeAspect="1"/>
          </p:cNvPicPr>
          <p:nvPr>
            <p:ph sz="quarter" idx="13"/>
          </p:nvPr>
        </p:nvPicPr>
        <p:blipFill rotWithShape="1">
          <a:blip r:embed="rId2"/>
          <a:srcRect t="19"/>
          <a:stretch/>
        </p:blipFill>
        <p:spPr>
          <a:xfrm>
            <a:off x="139837" y="1282"/>
            <a:ext cx="12191980" cy="6856718"/>
          </a:xfrm>
          <a:prstGeom prst="rect">
            <a:avLst/>
          </a:prstGeom>
        </p:spPr>
      </p:pic>
    </p:spTree>
    <p:extLst>
      <p:ext uri="{BB962C8B-B14F-4D97-AF65-F5344CB8AC3E}">
        <p14:creationId xmlns:p14="http://schemas.microsoft.com/office/powerpoint/2010/main" val="3364369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2020A91C-9103-4C6C-BCE4-1A6EE41B2098}"/>
              </a:ext>
            </a:extLst>
          </p:cNvPr>
          <p:cNvPicPr>
            <a:picLocks noGrp="1" noChangeAspect="1"/>
          </p:cNvPicPr>
          <p:nvPr>
            <p:ph sz="quarter" idx="13"/>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116291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3C51416A-C42D-481E-A691-7623EF41497A}"/>
              </a:ext>
            </a:extLst>
          </p:cNvPr>
          <p:cNvPicPr>
            <a:picLocks noGrp="1" noChangeAspect="1"/>
          </p:cNvPicPr>
          <p:nvPr>
            <p:ph sz="quarter" idx="13"/>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1849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10E5EA85-CE19-4A49-8899-ECFA36854085}"/>
              </a:ext>
            </a:extLst>
          </p:cNvPr>
          <p:cNvPicPr>
            <a:picLocks noGrp="1" noChangeAspect="1"/>
          </p:cNvPicPr>
          <p:nvPr>
            <p:ph sz="quarter" idx="13"/>
          </p:nvPr>
        </p:nvPicPr>
        <p:blipFill rotWithShape="1">
          <a:blip r:embed="rId2"/>
          <a:srcRect b="19"/>
          <a:stretch/>
        </p:blipFill>
        <p:spPr>
          <a:xfrm>
            <a:off x="148876" y="1282"/>
            <a:ext cx="12191980" cy="6856718"/>
          </a:xfrm>
          <a:prstGeom prst="rect">
            <a:avLst/>
          </a:prstGeom>
        </p:spPr>
      </p:pic>
    </p:spTree>
    <p:extLst>
      <p:ext uri="{BB962C8B-B14F-4D97-AF65-F5344CB8AC3E}">
        <p14:creationId xmlns:p14="http://schemas.microsoft.com/office/powerpoint/2010/main" val="3220901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A717F3AF-4BCF-49CD-9995-DE88A043586B}"/>
              </a:ext>
            </a:extLst>
          </p:cNvPr>
          <p:cNvPicPr>
            <a:picLocks noGrp="1" noChangeAspect="1"/>
          </p:cNvPicPr>
          <p:nvPr>
            <p:ph sz="quarter" idx="13"/>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856757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9F9338D-C309-45F4-945F-452A3CD15A11}"/>
              </a:ext>
            </a:extLst>
          </p:cNvPr>
          <p:cNvPicPr>
            <a:picLocks noChangeAspect="1"/>
          </p:cNvPicPr>
          <p:nvPr/>
        </p:nvPicPr>
        <p:blipFill>
          <a:blip r:embed="rId2"/>
          <a:stretch>
            <a:fillRect/>
          </a:stretch>
        </p:blipFill>
        <p:spPr>
          <a:xfrm>
            <a:off x="764835" y="643466"/>
            <a:ext cx="10662329" cy="5571067"/>
          </a:xfrm>
          <a:prstGeom prst="rect">
            <a:avLst/>
          </a:prstGeom>
        </p:spPr>
      </p:pic>
    </p:spTree>
    <p:extLst>
      <p:ext uri="{BB962C8B-B14F-4D97-AF65-F5344CB8AC3E}">
        <p14:creationId xmlns:p14="http://schemas.microsoft.com/office/powerpoint/2010/main" val="124612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E0E6-24F2-4239-B895-B8E09FBB269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000" kern="1200">
                <a:solidFill>
                  <a:schemeClr val="tx1"/>
                </a:solidFill>
                <a:latin typeface="+mj-lt"/>
                <a:ea typeface="+mj-ea"/>
                <a:cs typeface="+mj-cs"/>
              </a:rPr>
              <a:t>Everyone gets support</a:t>
            </a:r>
          </a:p>
        </p:txBody>
      </p:sp>
      <p:sp>
        <p:nvSpPr>
          <p:cNvPr id="3" name="Text Placeholder 2">
            <a:extLst>
              <a:ext uri="{FF2B5EF4-FFF2-40B4-BE49-F238E27FC236}">
                <a16:creationId xmlns:a16="http://schemas.microsoft.com/office/drawing/2014/main" id="{0DFC6800-E3BE-48F3-B521-BB4145BD7445}"/>
              </a:ext>
            </a:extLst>
          </p:cNvPr>
          <p:cNvSpPr>
            <a:spLocks noGrp="1"/>
          </p:cNvSpPr>
          <p:nvPr>
            <p:ph type="body" sz="quarter" idx="10"/>
          </p:nvPr>
        </p:nvSpPr>
        <p:spPr>
          <a:xfrm>
            <a:off x="630936" y="2807208"/>
            <a:ext cx="3429000" cy="3410712"/>
          </a:xfrm>
        </p:spPr>
        <p:txBody>
          <a:bodyPr vert="horz" lIns="91440" tIns="45720" rIns="91440" bIns="45720" rtlCol="0" anchor="t">
            <a:normAutofit/>
          </a:bodyPr>
          <a:lstStyle/>
          <a:p>
            <a:pPr marL="0" indent="0">
              <a:buNone/>
            </a:pPr>
            <a:r>
              <a:rPr lang="en-US" sz="2200" dirty="0"/>
              <a:t>On the back of every safety card, there are hotlines that clients can use or share with someone who needs help.</a:t>
            </a:r>
            <a:endParaRPr lang="en-US" dirty="0"/>
          </a:p>
        </p:txBody>
      </p:sp>
      <p:pic>
        <p:nvPicPr>
          <p:cNvPr id="4" name="Picture 4" descr="Graphical user interface, text&#10;&#10;Description automatically generated">
            <a:extLst>
              <a:ext uri="{FF2B5EF4-FFF2-40B4-BE49-F238E27FC236}">
                <a16:creationId xmlns:a16="http://schemas.microsoft.com/office/drawing/2014/main" id="{A926B67A-A816-413D-BA71-D050A5D76AC2}"/>
              </a:ext>
            </a:extLst>
          </p:cNvPr>
          <p:cNvPicPr>
            <a:picLocks noChangeAspect="1"/>
          </p:cNvPicPr>
          <p:nvPr/>
        </p:nvPicPr>
        <p:blipFill>
          <a:blip r:embed="rId2"/>
          <a:stretch>
            <a:fillRect/>
          </a:stretch>
        </p:blipFill>
        <p:spPr>
          <a:xfrm>
            <a:off x="4654296" y="1262958"/>
            <a:ext cx="6903720" cy="4332084"/>
          </a:xfrm>
          <a:prstGeom prst="rect">
            <a:avLst/>
          </a:prstGeom>
        </p:spPr>
      </p:pic>
    </p:spTree>
    <p:extLst>
      <p:ext uri="{BB962C8B-B14F-4D97-AF65-F5344CB8AC3E}">
        <p14:creationId xmlns:p14="http://schemas.microsoft.com/office/powerpoint/2010/main" val="104584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D7E2-40AA-4BDE-9F94-06783934928A}"/>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dirty="0">
                <a:solidFill>
                  <a:srgbClr val="FFFFFF"/>
                </a:solidFill>
                <a:latin typeface="+mj-lt"/>
                <a:ea typeface="+mj-ea"/>
                <a:cs typeface="+mj-cs"/>
              </a:rPr>
              <a:t>Small Group Case Work</a:t>
            </a:r>
          </a:p>
        </p:txBody>
      </p:sp>
      <p:sp>
        <p:nvSpPr>
          <p:cNvPr id="3" name="Text Placeholder 2">
            <a:extLst>
              <a:ext uri="{FF2B5EF4-FFF2-40B4-BE49-F238E27FC236}">
                <a16:creationId xmlns:a16="http://schemas.microsoft.com/office/drawing/2014/main" id="{BC0C8ACA-E619-479B-AFA1-417EAB670D84}"/>
              </a:ext>
            </a:extLst>
          </p:cNvPr>
          <p:cNvSpPr>
            <a:spLocks noGrp="1"/>
          </p:cNvSpPr>
          <p:nvPr>
            <p:ph idx="1"/>
          </p:nvPr>
        </p:nvSpPr>
        <p:spPr>
          <a:xfrm>
            <a:off x="4406374" y="2049021"/>
            <a:ext cx="3495305" cy="3315121"/>
          </a:xfrm>
        </p:spPr>
        <p:txBody>
          <a:bodyPr vert="horz" lIns="91440" tIns="45720" rIns="91440" bIns="45720" rtlCol="0" anchor="t">
            <a:noAutofit/>
          </a:bodyPr>
          <a:lstStyle/>
          <a:p>
            <a:pPr marL="0" indent="0">
              <a:buNone/>
            </a:pPr>
            <a:r>
              <a:rPr lang="en-US" sz="1600" dirty="0"/>
              <a:t>Two Scenarios</a:t>
            </a:r>
            <a:endParaRPr lang="en-US" sz="1600" dirty="0">
              <a:cs typeface="Calibri"/>
            </a:endParaRPr>
          </a:p>
          <a:p>
            <a:pPr marL="342900" indent="-342900">
              <a:buFont typeface="+mj-lt"/>
              <a:buAutoNum type="arabicPeriod"/>
            </a:pPr>
            <a:r>
              <a:rPr lang="en-US" sz="1800" dirty="0"/>
              <a:t>Jackson discloses experiencing coercion or control in his intimate relationship.</a:t>
            </a:r>
            <a:endParaRPr lang="en-US" sz="1800" dirty="0">
              <a:cs typeface="Calibri"/>
            </a:endParaRPr>
          </a:p>
          <a:p>
            <a:pPr marL="342900" indent="-342900">
              <a:buFont typeface="+mj-lt"/>
              <a:buAutoNum type="arabicPeriod"/>
            </a:pPr>
            <a:r>
              <a:rPr lang="en-US" sz="1800" dirty="0"/>
              <a:t>Jackson gives indications of a controlling partner, but he brushes it off when you bring it up or try to probe a little further.</a:t>
            </a:r>
            <a:endParaRPr lang="en-US" sz="1800" dirty="0">
              <a:cs typeface="Calibri"/>
            </a:endParaRPr>
          </a:p>
          <a:p>
            <a:pPr lvl="2"/>
            <a:endParaRPr lang="en-US" sz="1600" dirty="0">
              <a:cs typeface="Calibri"/>
            </a:endParaRPr>
          </a:p>
        </p:txBody>
      </p:sp>
      <p:sp>
        <p:nvSpPr>
          <p:cNvPr id="4" name="TextBox 3">
            <a:extLst>
              <a:ext uri="{FF2B5EF4-FFF2-40B4-BE49-F238E27FC236}">
                <a16:creationId xmlns:a16="http://schemas.microsoft.com/office/drawing/2014/main" id="{B7F73600-2D08-4319-BC4D-E421548C73A0}"/>
              </a:ext>
            </a:extLst>
          </p:cNvPr>
          <p:cNvSpPr txBox="1"/>
          <p:nvPr/>
        </p:nvSpPr>
        <p:spPr>
          <a:xfrm>
            <a:off x="986826" y="817759"/>
            <a:ext cx="2601936" cy="43638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b="1" dirty="0"/>
              <a:t>Jackson is a 23-year-old man living with HIV. You shared the universal education on IPV with him at his last visit and he is back to address some issues with his medication.</a:t>
            </a:r>
            <a:endParaRPr lang="en-US" dirty="0">
              <a:cs typeface="Calibri" panose="020F0502020204030204"/>
            </a:endParaRPr>
          </a:p>
          <a:p>
            <a:pPr indent="-228600">
              <a:lnSpc>
                <a:spcPct val="90000"/>
              </a:lnSpc>
              <a:spcAft>
                <a:spcPts val="600"/>
              </a:spcAft>
              <a:buFont typeface="Arial" panose="020B0604020202020204" pitchFamily="34" charset="0"/>
              <a:buChar char="•"/>
            </a:pPr>
            <a:endParaRPr lang="en-US" sz="2000" dirty="0"/>
          </a:p>
        </p:txBody>
      </p:sp>
      <p:sp>
        <p:nvSpPr>
          <p:cNvPr id="5" name="Rectangle 4">
            <a:extLst>
              <a:ext uri="{FF2B5EF4-FFF2-40B4-BE49-F238E27FC236}">
                <a16:creationId xmlns:a16="http://schemas.microsoft.com/office/drawing/2014/main" id="{A9300683-B9C2-6047-A81C-7F834F17EBE6}"/>
              </a:ext>
            </a:extLst>
          </p:cNvPr>
          <p:cNvSpPr/>
          <p:nvPr/>
        </p:nvSpPr>
        <p:spPr>
          <a:xfrm>
            <a:off x="8358064" y="2325419"/>
            <a:ext cx="3605733" cy="1815882"/>
          </a:xfrm>
          <a:prstGeom prst="rect">
            <a:avLst/>
          </a:prstGeom>
        </p:spPr>
        <p:txBody>
          <a:bodyPr wrap="square">
            <a:spAutoFit/>
          </a:bodyPr>
          <a:lstStyle/>
          <a:p>
            <a:r>
              <a:rPr lang="en-US" sz="1600" dirty="0"/>
              <a:t>Discuss</a:t>
            </a:r>
            <a:endParaRPr lang="en-US" sz="1600" dirty="0">
              <a:cs typeface="Calibri"/>
            </a:endParaRPr>
          </a:p>
          <a:p>
            <a:pPr marL="342900" indent="-342900">
              <a:buFont typeface="+mj-lt"/>
              <a:buAutoNum type="alphaLcParenR"/>
            </a:pPr>
            <a:r>
              <a:rPr lang="en-US" sz="1600" dirty="0"/>
              <a:t>What would you want to do in these situations? </a:t>
            </a:r>
          </a:p>
          <a:p>
            <a:pPr marL="342900" indent="-342900">
              <a:buFont typeface="+mj-lt"/>
              <a:buAutoNum type="alphaLcParenR"/>
            </a:pPr>
            <a:r>
              <a:rPr lang="en-US" sz="1600" dirty="0"/>
              <a:t>How do you establish a trusting relationship? </a:t>
            </a:r>
            <a:endParaRPr lang="en-US" sz="1600" dirty="0">
              <a:cs typeface="Calibri"/>
            </a:endParaRPr>
          </a:p>
          <a:p>
            <a:pPr marL="342900" indent="-342900">
              <a:buFont typeface="+mj-lt"/>
              <a:buAutoNum type="alphaLcParenR"/>
            </a:pPr>
            <a:r>
              <a:rPr lang="en-US" sz="1600" dirty="0"/>
              <a:t>What is the goal of your support? </a:t>
            </a:r>
            <a:endParaRPr lang="en-US" sz="1600" dirty="0">
              <a:cs typeface="Calibri"/>
            </a:endParaRPr>
          </a:p>
          <a:p>
            <a:pPr marL="342900" indent="-342900">
              <a:buFont typeface="+mj-lt"/>
              <a:buAutoNum type="alphaLcParenR"/>
            </a:pPr>
            <a:r>
              <a:rPr lang="en-US" sz="1600" dirty="0"/>
              <a:t>How might you intervene, if at all? </a:t>
            </a:r>
            <a:endParaRPr lang="en-US" sz="1600" dirty="0">
              <a:cs typeface="Calibri"/>
            </a:endParaRPr>
          </a:p>
        </p:txBody>
      </p:sp>
    </p:spTree>
    <p:extLst>
      <p:ext uri="{BB962C8B-B14F-4D97-AF65-F5344CB8AC3E}">
        <p14:creationId xmlns:p14="http://schemas.microsoft.com/office/powerpoint/2010/main" val="3019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DC49-4AA3-421E-907B-A49DCB8A624F}"/>
              </a:ext>
            </a:extLst>
          </p:cNvPr>
          <p:cNvSpPr>
            <a:spLocks noGrp="1"/>
          </p:cNvSpPr>
          <p:nvPr>
            <p:ph type="title"/>
          </p:nvPr>
        </p:nvSpPr>
        <p:spPr>
          <a:xfrm>
            <a:off x="1122707" y="1164"/>
            <a:ext cx="10515600" cy="1325563"/>
          </a:xfrm>
        </p:spPr>
        <p:txBody>
          <a:bodyPr/>
          <a:lstStyle/>
          <a:p>
            <a:r>
              <a:rPr lang="en-US">
                <a:ea typeface="MS PGothic"/>
                <a:cs typeface="Arial"/>
              </a:rPr>
              <a:t>Who is a part of this learning collaborative?</a:t>
            </a:r>
            <a:endParaRPr lang="en-US"/>
          </a:p>
        </p:txBody>
      </p:sp>
      <p:sp>
        <p:nvSpPr>
          <p:cNvPr id="3" name="Slide Number Placeholder 2">
            <a:extLst>
              <a:ext uri="{FF2B5EF4-FFF2-40B4-BE49-F238E27FC236}">
                <a16:creationId xmlns:a16="http://schemas.microsoft.com/office/drawing/2014/main" id="{61CEA5B5-2D59-45AE-9542-0AB664DA0209}"/>
              </a:ext>
            </a:extLst>
          </p:cNvPr>
          <p:cNvSpPr>
            <a:spLocks noGrp="1"/>
          </p:cNvSpPr>
          <p:nvPr>
            <p:ph type="sldNum" sz="quarter" idx="12"/>
          </p:nvPr>
        </p:nvSpPr>
        <p:spPr/>
        <p:txBody>
          <a:bodyPr/>
          <a:lstStyle/>
          <a:p>
            <a:pPr fontAlgn="base">
              <a:spcBef>
                <a:spcPct val="0"/>
              </a:spcBef>
              <a:spcAft>
                <a:spcPct val="0"/>
              </a:spcAft>
            </a:pPr>
            <a:fld id="{BB801B3E-78CE-EB4D-B669-60AC641F9F30}" type="slidenum">
              <a:rPr lang="en-US" smtClean="0">
                <a:solidFill>
                  <a:srgbClr val="F8F8F8"/>
                </a:solidFill>
              </a:rPr>
              <a:pPr fontAlgn="base">
                <a:spcBef>
                  <a:spcPct val="0"/>
                </a:spcBef>
                <a:spcAft>
                  <a:spcPct val="0"/>
                </a:spcAft>
              </a:pPr>
              <a:t>3</a:t>
            </a:fld>
            <a:endParaRPr lang="en-US">
              <a:solidFill>
                <a:srgbClr val="F8F8F8"/>
              </a:solidFill>
            </a:endParaRPr>
          </a:p>
        </p:txBody>
      </p:sp>
      <p:pic>
        <p:nvPicPr>
          <p:cNvPr id="4" name="Picture 3" descr="Health partners on IPV + Exploitation Logo">
            <a:extLst>
              <a:ext uri="{FF2B5EF4-FFF2-40B4-BE49-F238E27FC236}">
                <a16:creationId xmlns:a16="http://schemas.microsoft.com/office/drawing/2014/main" id="{3220A4D6-71CA-DF4F-9AA1-D63F65F39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1" y="5806312"/>
            <a:ext cx="3848100" cy="825500"/>
          </a:xfrm>
          <a:prstGeom prst="rect">
            <a:avLst/>
          </a:prstGeom>
        </p:spPr>
      </p:pic>
      <p:pic>
        <p:nvPicPr>
          <p:cNvPr id="6" name="Picture 2" descr="Positive Women's Network – USA – Sisterhood, Solidarity, Action! logo">
            <a:extLst>
              <a:ext uri="{FF2B5EF4-FFF2-40B4-BE49-F238E27FC236}">
                <a16:creationId xmlns:a16="http://schemas.microsoft.com/office/drawing/2014/main" id="{7CF23BAE-AE43-CC41-B5FF-EA4A7F201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959" y="5850010"/>
            <a:ext cx="3538726" cy="1002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Network to End Domestic Violence - logo">
            <a:extLst>
              <a:ext uri="{FF2B5EF4-FFF2-40B4-BE49-F238E27FC236}">
                <a16:creationId xmlns:a16="http://schemas.microsoft.com/office/drawing/2014/main" id="{4AE99325-D8E0-7342-BADD-CCE56AE70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9580" y="5398002"/>
            <a:ext cx="2831885"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lack and white icon of home with a medical cross on it to represent a community health center.">
            <a:extLst>
              <a:ext uri="{FF2B5EF4-FFF2-40B4-BE49-F238E27FC236}">
                <a16:creationId xmlns:a16="http://schemas.microsoft.com/office/drawing/2014/main" id="{D24D0EAC-AFC6-FD42-A5CF-CCF75FB78056}"/>
              </a:ext>
            </a:extLst>
          </p:cNvPr>
          <p:cNvPicPr>
            <a:picLocks noChangeAspect="1"/>
          </p:cNvPicPr>
          <p:nvPr/>
        </p:nvPicPr>
        <p:blipFill rotWithShape="1">
          <a:blip r:embed="rId6"/>
          <a:srcRect b="14911"/>
          <a:stretch/>
        </p:blipFill>
        <p:spPr>
          <a:xfrm>
            <a:off x="1541941" y="1697995"/>
            <a:ext cx="2222500" cy="1891087"/>
          </a:xfrm>
          <a:prstGeom prst="rect">
            <a:avLst/>
          </a:prstGeom>
        </p:spPr>
      </p:pic>
      <p:sp>
        <p:nvSpPr>
          <p:cNvPr id="7" name="Rectangle 6">
            <a:extLst>
              <a:ext uri="{FF2B5EF4-FFF2-40B4-BE49-F238E27FC236}">
                <a16:creationId xmlns:a16="http://schemas.microsoft.com/office/drawing/2014/main" id="{8865C645-469F-C742-8807-56143E99A557}"/>
              </a:ext>
            </a:extLst>
          </p:cNvPr>
          <p:cNvSpPr/>
          <p:nvPr/>
        </p:nvSpPr>
        <p:spPr>
          <a:xfrm>
            <a:off x="1331803" y="3665904"/>
            <a:ext cx="2642775" cy="923330"/>
          </a:xfrm>
          <a:prstGeom prst="rect">
            <a:avLst/>
          </a:prstGeom>
        </p:spPr>
        <p:txBody>
          <a:bodyPr wrap="none">
            <a:spAutoFit/>
          </a:bodyPr>
          <a:lstStyle/>
          <a:p>
            <a:r>
              <a:rPr lang="en-US" u="sng"/>
              <a:t>community health centers</a:t>
            </a:r>
          </a:p>
          <a:p>
            <a:endParaRPr lang="en-US" u="sng"/>
          </a:p>
          <a:p>
            <a:endParaRPr lang="en-US" u="sng"/>
          </a:p>
        </p:txBody>
      </p:sp>
      <p:pic>
        <p:nvPicPr>
          <p:cNvPr id="8" name="Picture 7" descr="Concentric circles icon to represent the socio ecological model of public healht to represent public health departments.">
            <a:extLst>
              <a:ext uri="{FF2B5EF4-FFF2-40B4-BE49-F238E27FC236}">
                <a16:creationId xmlns:a16="http://schemas.microsoft.com/office/drawing/2014/main" id="{8329CB5C-97F2-9F41-8A8C-0EF530A4085C}"/>
              </a:ext>
            </a:extLst>
          </p:cNvPr>
          <p:cNvPicPr>
            <a:picLocks noChangeAspect="1"/>
          </p:cNvPicPr>
          <p:nvPr/>
        </p:nvPicPr>
        <p:blipFill rotWithShape="1">
          <a:blip r:embed="rId7"/>
          <a:srcRect b="22885"/>
          <a:stretch/>
        </p:blipFill>
        <p:spPr>
          <a:xfrm>
            <a:off x="8043876" y="1726848"/>
            <a:ext cx="2839289" cy="2189525"/>
          </a:xfrm>
          <a:prstGeom prst="rect">
            <a:avLst/>
          </a:prstGeom>
        </p:spPr>
      </p:pic>
      <p:sp>
        <p:nvSpPr>
          <p:cNvPr id="13" name="Rectangle 12">
            <a:extLst>
              <a:ext uri="{FF2B5EF4-FFF2-40B4-BE49-F238E27FC236}">
                <a16:creationId xmlns:a16="http://schemas.microsoft.com/office/drawing/2014/main" id="{3104CD67-D0B5-BB44-99C4-9359FDF116AC}"/>
              </a:ext>
            </a:extLst>
          </p:cNvPr>
          <p:cNvSpPr/>
          <p:nvPr/>
        </p:nvSpPr>
        <p:spPr>
          <a:xfrm>
            <a:off x="8051065" y="4018523"/>
            <a:ext cx="2672014" cy="923330"/>
          </a:xfrm>
          <a:prstGeom prst="rect">
            <a:avLst/>
          </a:prstGeom>
        </p:spPr>
        <p:txBody>
          <a:bodyPr wrap="none">
            <a:spAutoFit/>
          </a:bodyPr>
          <a:lstStyle/>
          <a:p>
            <a:r>
              <a:rPr lang="en-US" u="sng"/>
              <a:t>public health departments</a:t>
            </a:r>
          </a:p>
          <a:p>
            <a:endParaRPr lang="en-US" u="sng"/>
          </a:p>
          <a:p>
            <a:endParaRPr lang="en-US" u="sng"/>
          </a:p>
        </p:txBody>
      </p:sp>
      <p:pic>
        <p:nvPicPr>
          <p:cNvPr id="9" name="Picture 8" descr="black and white icon of a hand holding people in a heart to represent the safety and support of anti-violence organizations.">
            <a:extLst>
              <a:ext uri="{FF2B5EF4-FFF2-40B4-BE49-F238E27FC236}">
                <a16:creationId xmlns:a16="http://schemas.microsoft.com/office/drawing/2014/main" id="{FBDED352-FC11-A443-AB27-0EA673272395}"/>
              </a:ext>
            </a:extLst>
          </p:cNvPr>
          <p:cNvPicPr>
            <a:picLocks noChangeAspect="1"/>
          </p:cNvPicPr>
          <p:nvPr/>
        </p:nvPicPr>
        <p:blipFill rotWithShape="1">
          <a:blip r:embed="rId8"/>
          <a:srcRect b="14154"/>
          <a:stretch/>
        </p:blipFill>
        <p:spPr>
          <a:xfrm>
            <a:off x="4880995" y="1257805"/>
            <a:ext cx="1891087" cy="1623418"/>
          </a:xfrm>
          <a:prstGeom prst="rect">
            <a:avLst/>
          </a:prstGeom>
        </p:spPr>
      </p:pic>
      <p:sp>
        <p:nvSpPr>
          <p:cNvPr id="15" name="Rectangle 14">
            <a:extLst>
              <a:ext uri="{FF2B5EF4-FFF2-40B4-BE49-F238E27FC236}">
                <a16:creationId xmlns:a16="http://schemas.microsoft.com/office/drawing/2014/main" id="{7CA85BC6-9B5B-3441-B1AE-202149C4C756}"/>
              </a:ext>
            </a:extLst>
          </p:cNvPr>
          <p:cNvSpPr/>
          <p:nvPr/>
        </p:nvSpPr>
        <p:spPr>
          <a:xfrm>
            <a:off x="4610220" y="2786523"/>
            <a:ext cx="2696636" cy="923330"/>
          </a:xfrm>
          <a:prstGeom prst="rect">
            <a:avLst/>
          </a:prstGeom>
        </p:spPr>
        <p:txBody>
          <a:bodyPr wrap="none">
            <a:spAutoFit/>
          </a:bodyPr>
          <a:lstStyle/>
          <a:p>
            <a:r>
              <a:rPr lang="en-US" u="sng"/>
              <a:t>anti-violence organizations</a:t>
            </a:r>
          </a:p>
          <a:p>
            <a:endParaRPr lang="en-US" u="sng"/>
          </a:p>
          <a:p>
            <a:endParaRPr lang="en-US" u="sng"/>
          </a:p>
        </p:txBody>
      </p:sp>
      <p:pic>
        <p:nvPicPr>
          <p:cNvPr id="10" name="Picture 9" descr="Black and white icon of a building with a awareness ribbon on it to represent other ryan white funded programs.">
            <a:extLst>
              <a:ext uri="{FF2B5EF4-FFF2-40B4-BE49-F238E27FC236}">
                <a16:creationId xmlns:a16="http://schemas.microsoft.com/office/drawing/2014/main" id="{B60C29E5-C954-9940-9ABF-7CD020D653D4}"/>
              </a:ext>
            </a:extLst>
          </p:cNvPr>
          <p:cNvPicPr>
            <a:picLocks noChangeAspect="1"/>
          </p:cNvPicPr>
          <p:nvPr/>
        </p:nvPicPr>
        <p:blipFill rotWithShape="1">
          <a:blip r:embed="rId9"/>
          <a:srcRect t="17881" b="29732"/>
          <a:stretch/>
        </p:blipFill>
        <p:spPr>
          <a:xfrm>
            <a:off x="4610220" y="3763047"/>
            <a:ext cx="2642775" cy="1384464"/>
          </a:xfrm>
          <a:prstGeom prst="rect">
            <a:avLst/>
          </a:prstGeom>
        </p:spPr>
      </p:pic>
      <p:sp>
        <p:nvSpPr>
          <p:cNvPr id="17" name="Rectangle 16">
            <a:extLst>
              <a:ext uri="{FF2B5EF4-FFF2-40B4-BE49-F238E27FC236}">
                <a16:creationId xmlns:a16="http://schemas.microsoft.com/office/drawing/2014/main" id="{2CE79DC9-F15B-AB47-9B79-5EB458D23674}"/>
              </a:ext>
            </a:extLst>
          </p:cNvPr>
          <p:cNvSpPr/>
          <p:nvPr/>
        </p:nvSpPr>
        <p:spPr>
          <a:xfrm>
            <a:off x="4182025" y="4995884"/>
            <a:ext cx="3499163" cy="923330"/>
          </a:xfrm>
          <a:prstGeom prst="rect">
            <a:avLst/>
          </a:prstGeom>
        </p:spPr>
        <p:txBody>
          <a:bodyPr wrap="none">
            <a:spAutoFit/>
          </a:bodyPr>
          <a:lstStyle/>
          <a:p>
            <a:r>
              <a:rPr lang="en-US" u="sng"/>
              <a:t>other Ryan White funded programs</a:t>
            </a:r>
          </a:p>
          <a:p>
            <a:endParaRPr lang="en-US" u="sng"/>
          </a:p>
          <a:p>
            <a:endParaRPr lang="en-US" u="sng"/>
          </a:p>
        </p:txBody>
      </p:sp>
    </p:spTree>
    <p:extLst>
      <p:ext uri="{BB962C8B-B14F-4D97-AF65-F5344CB8AC3E}">
        <p14:creationId xmlns:p14="http://schemas.microsoft.com/office/powerpoint/2010/main" val="1419679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F24-8A2E-43E1-9F72-C9F5E36BFCEB}"/>
              </a:ext>
            </a:extLst>
          </p:cNvPr>
          <p:cNvSpPr>
            <a:spLocks noGrp="1"/>
          </p:cNvSpPr>
          <p:nvPr>
            <p:ph type="title"/>
          </p:nvPr>
        </p:nvSpPr>
        <p:spPr/>
        <p:txBody>
          <a:bodyPr/>
          <a:lstStyle/>
          <a:p>
            <a:r>
              <a:rPr lang="en-US">
                <a:cs typeface="Calibri Light"/>
              </a:rPr>
              <a:t>A word about Safety Planning</a:t>
            </a:r>
            <a:endParaRPr lang="en-US"/>
          </a:p>
        </p:txBody>
      </p:sp>
      <p:sp>
        <p:nvSpPr>
          <p:cNvPr id="6" name="Text Placeholder 5">
            <a:extLst>
              <a:ext uri="{FF2B5EF4-FFF2-40B4-BE49-F238E27FC236}">
                <a16:creationId xmlns:a16="http://schemas.microsoft.com/office/drawing/2014/main" id="{57849FD2-C910-0E49-BA1E-2D10C425388E}"/>
              </a:ext>
            </a:extLst>
          </p:cNvPr>
          <p:cNvSpPr>
            <a:spLocks noGrp="1"/>
          </p:cNvSpPr>
          <p:nvPr>
            <p:ph type="body" idx="1"/>
          </p:nvPr>
        </p:nvSpPr>
        <p:spPr/>
        <p:txBody>
          <a:bodyPr/>
          <a:lstStyle/>
          <a:p>
            <a:r>
              <a:rPr lang="en-US" dirty="0">
                <a:solidFill>
                  <a:srgbClr val="FF0000"/>
                </a:solidFill>
              </a:rPr>
              <a:t>Safety planning is not:</a:t>
            </a:r>
          </a:p>
        </p:txBody>
      </p:sp>
      <p:sp>
        <p:nvSpPr>
          <p:cNvPr id="7" name="Content Placeholder 6">
            <a:extLst>
              <a:ext uri="{FF2B5EF4-FFF2-40B4-BE49-F238E27FC236}">
                <a16:creationId xmlns:a16="http://schemas.microsoft.com/office/drawing/2014/main" id="{9F5AC720-BEDB-F54D-A202-C0AB3D1558CC}"/>
              </a:ext>
            </a:extLst>
          </p:cNvPr>
          <p:cNvSpPr>
            <a:spLocks noGrp="1"/>
          </p:cNvSpPr>
          <p:nvPr>
            <p:ph sz="half" idx="2"/>
          </p:nvPr>
        </p:nvSpPr>
        <p:spPr/>
        <p:txBody>
          <a:bodyPr>
            <a:noAutofit/>
          </a:bodyPr>
          <a:lstStyle/>
          <a:p>
            <a:r>
              <a:rPr lang="en-US" sz="2400" dirty="0"/>
              <a:t>Problem solving or rescuing</a:t>
            </a:r>
          </a:p>
          <a:p>
            <a:r>
              <a:rPr lang="en-US" sz="2400" dirty="0"/>
              <a:t>Clinical treatment</a:t>
            </a:r>
            <a:endParaRPr lang="en-US" sz="2400" dirty="0">
              <a:cs typeface="Calibri"/>
            </a:endParaRPr>
          </a:p>
          <a:p>
            <a:r>
              <a:rPr lang="en-US" sz="2400" dirty="0"/>
              <a:t>A checklist</a:t>
            </a:r>
            <a:endParaRPr lang="en-US" sz="2400" dirty="0">
              <a:cs typeface="Calibri" panose="020F0502020204030204"/>
            </a:endParaRPr>
          </a:p>
          <a:p>
            <a:r>
              <a:rPr lang="en-US" sz="2400" dirty="0"/>
              <a:t>Getting survivors to “leave”</a:t>
            </a:r>
            <a:endParaRPr lang="en-US" sz="2400" dirty="0">
              <a:cs typeface="Calibri" panose="020F0502020204030204"/>
            </a:endParaRPr>
          </a:p>
          <a:p>
            <a:r>
              <a:rPr lang="en-US" sz="2400" dirty="0"/>
              <a:t>Just about decreasing violence</a:t>
            </a:r>
            <a:endParaRPr lang="en-US" sz="2400" dirty="0">
              <a:cs typeface="Calibri" panose="020F0502020204030204"/>
            </a:endParaRPr>
          </a:p>
          <a:p>
            <a:r>
              <a:rPr lang="en-US" sz="2400" dirty="0"/>
              <a:t>Recommending what we think is best</a:t>
            </a:r>
            <a:endParaRPr lang="en-US" sz="2400" dirty="0">
              <a:cs typeface="Calibri" panose="020F0502020204030204"/>
            </a:endParaRPr>
          </a:p>
          <a:p>
            <a:pPr marL="0" indent="0">
              <a:buNone/>
            </a:pPr>
            <a:endParaRPr lang="en-US" dirty="0"/>
          </a:p>
        </p:txBody>
      </p:sp>
      <p:sp>
        <p:nvSpPr>
          <p:cNvPr id="8" name="Text Placeholder 7">
            <a:extLst>
              <a:ext uri="{FF2B5EF4-FFF2-40B4-BE49-F238E27FC236}">
                <a16:creationId xmlns:a16="http://schemas.microsoft.com/office/drawing/2014/main" id="{94BC130C-DA95-4547-81B4-933AA1A9F81B}"/>
              </a:ext>
            </a:extLst>
          </p:cNvPr>
          <p:cNvSpPr>
            <a:spLocks noGrp="1"/>
          </p:cNvSpPr>
          <p:nvPr>
            <p:ph type="body" sz="quarter" idx="3"/>
          </p:nvPr>
        </p:nvSpPr>
        <p:spPr/>
        <p:txBody>
          <a:bodyPr/>
          <a:lstStyle/>
          <a:p>
            <a:r>
              <a:rPr lang="en-US" dirty="0">
                <a:solidFill>
                  <a:schemeClr val="accent6">
                    <a:lumMod val="75000"/>
                  </a:schemeClr>
                </a:solidFill>
              </a:rPr>
              <a:t>Safety planning is: </a:t>
            </a:r>
          </a:p>
        </p:txBody>
      </p:sp>
      <p:sp>
        <p:nvSpPr>
          <p:cNvPr id="9" name="Content Placeholder 8">
            <a:extLst>
              <a:ext uri="{FF2B5EF4-FFF2-40B4-BE49-F238E27FC236}">
                <a16:creationId xmlns:a16="http://schemas.microsoft.com/office/drawing/2014/main" id="{F32070AA-E559-2249-B958-8AD0A5ED66AE}"/>
              </a:ext>
            </a:extLst>
          </p:cNvPr>
          <p:cNvSpPr>
            <a:spLocks noGrp="1"/>
          </p:cNvSpPr>
          <p:nvPr>
            <p:ph sz="quarter" idx="4"/>
          </p:nvPr>
        </p:nvSpPr>
        <p:spPr>
          <a:xfrm>
            <a:off x="6172200" y="2505075"/>
            <a:ext cx="5608674" cy="3684588"/>
          </a:xfrm>
        </p:spPr>
        <p:txBody>
          <a:bodyPr>
            <a:noAutofit/>
          </a:bodyPr>
          <a:lstStyle/>
          <a:p>
            <a:r>
              <a:rPr lang="en-US" sz="2400" dirty="0"/>
              <a:t>Happening before you</a:t>
            </a:r>
          </a:p>
          <a:p>
            <a:r>
              <a:rPr lang="en-US" sz="2400" dirty="0"/>
              <a:t>Increasing survivor choice, power, options, safety, wellness, connections, knowledge</a:t>
            </a:r>
          </a:p>
          <a:p>
            <a:r>
              <a:rPr lang="en-US" sz="2400" dirty="0"/>
              <a:t>Decreasing survivor isolation + barriers</a:t>
            </a:r>
          </a:p>
          <a:p>
            <a:r>
              <a:rPr lang="en-US" sz="2400" dirty="0"/>
              <a:t>An ongoing process + partnership </a:t>
            </a:r>
          </a:p>
          <a:p>
            <a:r>
              <a:rPr lang="en-US" sz="2400" dirty="0"/>
              <a:t>Not something one has to do alone</a:t>
            </a:r>
          </a:p>
          <a:p>
            <a:pPr marL="0" indent="0">
              <a:buNone/>
            </a:pPr>
            <a:endParaRPr lang="en-US" sz="2400" dirty="0"/>
          </a:p>
          <a:p>
            <a:endParaRPr lang="en-US" dirty="0"/>
          </a:p>
        </p:txBody>
      </p:sp>
    </p:spTree>
    <p:extLst>
      <p:ext uri="{BB962C8B-B14F-4D97-AF65-F5344CB8AC3E}">
        <p14:creationId xmlns:p14="http://schemas.microsoft.com/office/powerpoint/2010/main" val="1698137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43EAEA-8918-DD40-A205-3E788069B501}"/>
              </a:ext>
            </a:extLst>
          </p:cNvPr>
          <p:cNvSpPr>
            <a:spLocks noGrp="1"/>
          </p:cNvSpPr>
          <p:nvPr>
            <p:ph type="title"/>
          </p:nvPr>
        </p:nvSpPr>
        <p:spPr/>
        <p:txBody>
          <a:bodyPr>
            <a:normAutofit/>
          </a:bodyPr>
          <a:lstStyle/>
          <a:p>
            <a:r>
              <a:rPr lang="en-US" sz="3600" dirty="0"/>
              <a:t>Health Promotion + Harm Reduction = Safety Planning</a:t>
            </a:r>
          </a:p>
        </p:txBody>
      </p:sp>
      <p:sp>
        <p:nvSpPr>
          <p:cNvPr id="8" name="Content Placeholder 7">
            <a:extLst>
              <a:ext uri="{FF2B5EF4-FFF2-40B4-BE49-F238E27FC236}">
                <a16:creationId xmlns:a16="http://schemas.microsoft.com/office/drawing/2014/main" id="{F380EB4A-002C-6E48-920B-DF228212DB30}"/>
              </a:ext>
            </a:extLst>
          </p:cNvPr>
          <p:cNvSpPr>
            <a:spLocks noGrp="1"/>
          </p:cNvSpPr>
          <p:nvPr>
            <p:ph idx="1"/>
          </p:nvPr>
        </p:nvSpPr>
        <p:spPr/>
        <p:txBody>
          <a:bodyPr/>
          <a:lstStyle/>
          <a:p>
            <a:pPr marL="0" indent="0">
              <a:buNone/>
            </a:pPr>
            <a:r>
              <a:rPr lang="en-US" dirty="0"/>
              <a:t>How can health care staff…</a:t>
            </a:r>
          </a:p>
          <a:p>
            <a:pPr marL="0" indent="0">
              <a:buNone/>
            </a:pPr>
            <a:endParaRPr lang="en-US" dirty="0"/>
          </a:p>
          <a:p>
            <a:r>
              <a:rPr lang="en-US" dirty="0"/>
              <a:t>Increase choice, power, options, safety, wellness, connections, knowledge</a:t>
            </a:r>
          </a:p>
          <a:p>
            <a:r>
              <a:rPr lang="en-US" dirty="0"/>
              <a:t>Decrease isolation + barriers</a:t>
            </a:r>
          </a:p>
          <a:p>
            <a:pPr marL="2286000" lvl="5" indent="0">
              <a:buNone/>
            </a:pPr>
            <a:endParaRPr lang="en-US" sz="2800" dirty="0"/>
          </a:p>
          <a:p>
            <a:pPr marL="3657600" lvl="8" indent="0">
              <a:buNone/>
            </a:pPr>
            <a:r>
              <a:rPr lang="en-US" sz="2800" dirty="0"/>
              <a:t>Around the survivor’s health and wellness?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410935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AC312-4567-4895-8A4E-A1E5C65573FC}"/>
              </a:ext>
            </a:extLst>
          </p:cNvPr>
          <p:cNvSpPr>
            <a:spLocks noGrp="1"/>
          </p:cNvSpPr>
          <p:nvPr>
            <p:ph type="title"/>
          </p:nvPr>
        </p:nvSpPr>
        <p:spPr>
          <a:xfrm>
            <a:off x="635000" y="640823"/>
            <a:ext cx="3418659" cy="5583148"/>
          </a:xfrm>
        </p:spPr>
        <p:txBody>
          <a:bodyPr anchor="ctr">
            <a:normAutofit/>
          </a:bodyPr>
          <a:lstStyle/>
          <a:p>
            <a:r>
              <a:rPr lang="en-US" sz="3800">
                <a:cs typeface="Calibri Light"/>
              </a:rPr>
              <a:t>Comprehensive response </a:t>
            </a:r>
            <a:endParaRPr lang="en-US" sz="3800"/>
          </a:p>
        </p:txBody>
      </p:sp>
      <p:graphicFrame>
        <p:nvGraphicFramePr>
          <p:cNvPr id="5" name="Content Placeholder 2">
            <a:extLst>
              <a:ext uri="{FF2B5EF4-FFF2-40B4-BE49-F238E27FC236}">
                <a16:creationId xmlns:a16="http://schemas.microsoft.com/office/drawing/2014/main" id="{56578E89-042F-457C-A117-A45094F6CBF9}"/>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93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448119"/>
            <a:ext cx="5852162" cy="4655814"/>
          </a:xfrm>
        </p:spPr>
        <p:txBody>
          <a:bodyPr>
            <a:normAutofit/>
          </a:bodyPr>
          <a:lstStyle/>
          <a:p>
            <a:r>
              <a:rPr lang="en-US" dirty="0"/>
              <a:t>Connect with your </a:t>
            </a:r>
            <a:r>
              <a:rPr lang="en-US" u="sng" dirty="0">
                <a:hlinkClick r:id="rId3"/>
              </a:rPr>
              <a:t>local DV agency</a:t>
            </a:r>
            <a:endParaRPr lang="en-US" dirty="0"/>
          </a:p>
          <a:p>
            <a:r>
              <a:rPr lang="en-US" dirty="0"/>
              <a:t>Host cross-trainings with the DV agency to promote shared knowledge between staff</a:t>
            </a:r>
          </a:p>
          <a:p>
            <a:r>
              <a:rPr lang="en-US" dirty="0"/>
              <a:t>Develop a survivor referral procedure between health setting and advocates</a:t>
            </a:r>
          </a:p>
          <a:p>
            <a:r>
              <a:rPr lang="en-US" dirty="0"/>
              <a:t>Develop an MOU</a:t>
            </a:r>
          </a:p>
          <a:p>
            <a:pPr marL="0" indent="0" algn="ctr">
              <a:buNone/>
            </a:pPr>
            <a:endParaRPr lang="en-US" b="1" dirty="0">
              <a:solidFill>
                <a:schemeClr val="accent6">
                  <a:lumMod val="75000"/>
                </a:schemeClr>
              </a:solidFill>
            </a:endParaRPr>
          </a:p>
        </p:txBody>
      </p:sp>
      <p:sp>
        <p:nvSpPr>
          <p:cNvPr id="4" name="Text Placeholder 3"/>
          <p:cNvSpPr>
            <a:spLocks noGrp="1"/>
          </p:cNvSpPr>
          <p:nvPr>
            <p:ph type="body" sz="quarter" idx="13"/>
          </p:nvPr>
        </p:nvSpPr>
        <p:spPr/>
        <p:txBody>
          <a:bodyPr>
            <a:normAutofit fontScale="85000" lnSpcReduction="10000"/>
          </a:bodyPr>
          <a:lstStyle/>
          <a:p>
            <a:r>
              <a:rPr lang="en-US" dirty="0"/>
              <a:t>Partnering with advocates can make healthcare’s job easier and survivors safer!</a:t>
            </a:r>
          </a:p>
        </p:txBody>
      </p:sp>
      <p:sp>
        <p:nvSpPr>
          <p:cNvPr id="2" name="Title 1"/>
          <p:cNvSpPr>
            <a:spLocks noGrp="1"/>
          </p:cNvSpPr>
          <p:nvPr>
            <p:ph type="title"/>
          </p:nvPr>
        </p:nvSpPr>
        <p:spPr/>
        <p:txBody>
          <a:bodyPr>
            <a:normAutofit fontScale="90000"/>
          </a:bodyPr>
          <a:lstStyle/>
          <a:p>
            <a:r>
              <a:rPr lang="en-US" dirty="0"/>
              <a:t>Partnerships with DV/community  advocates</a:t>
            </a:r>
          </a:p>
        </p:txBody>
      </p:sp>
      <p:pic>
        <p:nvPicPr>
          <p:cNvPr id="5" name="Picture 4">
            <a:extLst>
              <a:ext uri="{FF2B5EF4-FFF2-40B4-BE49-F238E27FC236}">
                <a16:creationId xmlns:a16="http://schemas.microsoft.com/office/drawing/2014/main" id="{F4B52262-7845-9E4E-84C6-7662B72AF971}"/>
              </a:ext>
            </a:extLst>
          </p:cNvPr>
          <p:cNvPicPr>
            <a:picLocks noChangeAspect="1"/>
          </p:cNvPicPr>
          <p:nvPr/>
        </p:nvPicPr>
        <p:blipFill>
          <a:blip r:embed="rId4"/>
          <a:stretch>
            <a:fillRect/>
          </a:stretch>
        </p:blipFill>
        <p:spPr>
          <a:xfrm rot="21144257">
            <a:off x="473851" y="1741770"/>
            <a:ext cx="3286033" cy="4269875"/>
          </a:xfrm>
          <a:prstGeom prst="rect">
            <a:avLst/>
          </a:prstGeom>
          <a:ln>
            <a:solidFill>
              <a:schemeClr val="accent1"/>
            </a:solidFill>
          </a:ln>
        </p:spPr>
      </p:pic>
      <p:pic>
        <p:nvPicPr>
          <p:cNvPr id="6" name="Picture 5">
            <a:extLst>
              <a:ext uri="{FF2B5EF4-FFF2-40B4-BE49-F238E27FC236}">
                <a16:creationId xmlns:a16="http://schemas.microsoft.com/office/drawing/2014/main" id="{C2CE20B9-CDFD-124A-9362-FE7E4BC6D1CC}"/>
              </a:ext>
            </a:extLst>
          </p:cNvPr>
          <p:cNvPicPr>
            <a:picLocks noChangeAspect="1"/>
          </p:cNvPicPr>
          <p:nvPr/>
        </p:nvPicPr>
        <p:blipFill>
          <a:blip r:embed="rId5"/>
          <a:stretch>
            <a:fillRect/>
          </a:stretch>
        </p:blipFill>
        <p:spPr>
          <a:xfrm>
            <a:off x="1588855" y="2835518"/>
            <a:ext cx="4273779" cy="2082377"/>
          </a:xfrm>
          <a:prstGeom prst="rect">
            <a:avLst/>
          </a:prstGeom>
        </p:spPr>
      </p:pic>
    </p:spTree>
    <p:extLst>
      <p:ext uri="{BB962C8B-B14F-4D97-AF65-F5344CB8AC3E}">
        <p14:creationId xmlns:p14="http://schemas.microsoft.com/office/powerpoint/2010/main" val="324880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6BA8B8-98FB-484E-8612-14A9BC55D358}"/>
              </a:ext>
            </a:extLst>
          </p:cNvPr>
          <p:cNvSpPr>
            <a:spLocks noGrp="1"/>
          </p:cNvSpPr>
          <p:nvPr>
            <p:ph type="title"/>
          </p:nvPr>
        </p:nvSpPr>
        <p:spPr/>
        <p:txBody>
          <a:bodyPr/>
          <a:lstStyle/>
          <a:p>
            <a:r>
              <a:rPr lang="en-US" dirty="0"/>
              <a:t>Adopting CUES universal education </a:t>
            </a:r>
          </a:p>
        </p:txBody>
      </p:sp>
      <p:sp>
        <p:nvSpPr>
          <p:cNvPr id="7" name="Content Placeholder 6">
            <a:extLst>
              <a:ext uri="{FF2B5EF4-FFF2-40B4-BE49-F238E27FC236}">
                <a16:creationId xmlns:a16="http://schemas.microsoft.com/office/drawing/2014/main" id="{5DAEDDAF-FF02-7442-AEB6-570FF2687484}"/>
              </a:ext>
            </a:extLst>
          </p:cNvPr>
          <p:cNvSpPr>
            <a:spLocks noGrp="1"/>
          </p:cNvSpPr>
          <p:nvPr>
            <p:ph idx="1"/>
          </p:nvPr>
        </p:nvSpPr>
        <p:spPr>
          <a:xfrm>
            <a:off x="4954772" y="2317897"/>
            <a:ext cx="6399028" cy="3859065"/>
          </a:xfrm>
        </p:spPr>
        <p:txBody>
          <a:bodyPr/>
          <a:lstStyle/>
          <a:p>
            <a:r>
              <a:rPr lang="en-US" dirty="0"/>
              <a:t>Practice and develop scripting </a:t>
            </a:r>
          </a:p>
          <a:p>
            <a:r>
              <a:rPr lang="en-US" dirty="0"/>
              <a:t>Think through how different roles would use it</a:t>
            </a:r>
          </a:p>
          <a:p>
            <a:r>
              <a:rPr lang="en-US" dirty="0"/>
              <a:t>Try it out and debrief with colleagues</a:t>
            </a:r>
          </a:p>
          <a:p>
            <a:r>
              <a:rPr lang="en-US" dirty="0"/>
              <a:t>Map out who would be best to provide UE in your setting</a:t>
            </a:r>
          </a:p>
          <a:p>
            <a:r>
              <a:rPr lang="en-US" dirty="0"/>
              <a:t>Consider telemedicine application</a:t>
            </a:r>
          </a:p>
          <a:p>
            <a:endParaRPr lang="en-US" dirty="0"/>
          </a:p>
        </p:txBody>
      </p:sp>
      <p:sp>
        <p:nvSpPr>
          <p:cNvPr id="5" name="Slide Number Placeholder 4">
            <a:extLst>
              <a:ext uri="{FF2B5EF4-FFF2-40B4-BE49-F238E27FC236}">
                <a16:creationId xmlns:a16="http://schemas.microsoft.com/office/drawing/2014/main" id="{9183B8FF-5414-CD48-BE28-BFF34AA0D3E9}"/>
              </a:ext>
            </a:extLst>
          </p:cNvPr>
          <p:cNvSpPr>
            <a:spLocks noGrp="1"/>
          </p:cNvSpPr>
          <p:nvPr>
            <p:ph type="sldNum" sz="quarter" idx="12"/>
          </p:nvPr>
        </p:nvSpPr>
        <p:spPr/>
        <p:txBody>
          <a:bodyPr/>
          <a:lstStyle/>
          <a:p>
            <a:fld id="{4BC4D445-5127-444A-9B8A-B3D1ADCCB85C}" type="slidenum">
              <a:rPr lang="en-US" smtClean="0"/>
              <a:pPr/>
              <a:t>34</a:t>
            </a:fld>
            <a:endParaRPr lang="en-US"/>
          </a:p>
        </p:txBody>
      </p:sp>
      <p:pic>
        <p:nvPicPr>
          <p:cNvPr id="8" name="Picture 7">
            <a:extLst>
              <a:ext uri="{FF2B5EF4-FFF2-40B4-BE49-F238E27FC236}">
                <a16:creationId xmlns:a16="http://schemas.microsoft.com/office/drawing/2014/main" id="{F5D4427C-86BF-EF45-BE54-668BF6DC9B8D}"/>
              </a:ext>
            </a:extLst>
          </p:cNvPr>
          <p:cNvPicPr>
            <a:picLocks noChangeAspect="1"/>
          </p:cNvPicPr>
          <p:nvPr/>
        </p:nvPicPr>
        <p:blipFill>
          <a:blip r:embed="rId2"/>
          <a:stretch>
            <a:fillRect/>
          </a:stretch>
        </p:blipFill>
        <p:spPr>
          <a:xfrm>
            <a:off x="838200" y="1622351"/>
            <a:ext cx="3054193" cy="4733999"/>
          </a:xfrm>
          <a:prstGeom prst="rect">
            <a:avLst/>
          </a:prstGeom>
        </p:spPr>
      </p:pic>
      <p:sp>
        <p:nvSpPr>
          <p:cNvPr id="9" name="Rectangle 8">
            <a:extLst>
              <a:ext uri="{FF2B5EF4-FFF2-40B4-BE49-F238E27FC236}">
                <a16:creationId xmlns:a16="http://schemas.microsoft.com/office/drawing/2014/main" id="{65389F80-A52E-1346-972F-648E4518C1D7}"/>
              </a:ext>
            </a:extLst>
          </p:cNvPr>
          <p:cNvSpPr/>
          <p:nvPr/>
        </p:nvSpPr>
        <p:spPr>
          <a:xfrm>
            <a:off x="4365323" y="6169580"/>
            <a:ext cx="3678636" cy="369332"/>
          </a:xfrm>
          <a:prstGeom prst="rect">
            <a:avLst/>
          </a:prstGeom>
        </p:spPr>
        <p:txBody>
          <a:bodyPr wrap="none">
            <a:spAutoFit/>
          </a:bodyPr>
          <a:lstStyle/>
          <a:p>
            <a:r>
              <a:rPr lang="en-US" dirty="0"/>
              <a:t>https://</a:t>
            </a:r>
            <a:r>
              <a:rPr lang="en-US" dirty="0" err="1"/>
              <a:t>ipvhealthpartners.org</a:t>
            </a:r>
            <a:r>
              <a:rPr lang="en-US" dirty="0"/>
              <a:t>/adopt/</a:t>
            </a:r>
          </a:p>
        </p:txBody>
      </p:sp>
    </p:spTree>
    <p:extLst>
      <p:ext uri="{BB962C8B-B14F-4D97-AF65-F5344CB8AC3E}">
        <p14:creationId xmlns:p14="http://schemas.microsoft.com/office/powerpoint/2010/main" val="152910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3FE9-CFE8-5E47-81AA-C44D9B37B97B}"/>
              </a:ext>
            </a:extLst>
          </p:cNvPr>
          <p:cNvSpPr>
            <a:spLocks noGrp="1"/>
          </p:cNvSpPr>
          <p:nvPr>
            <p:ph type="title"/>
          </p:nvPr>
        </p:nvSpPr>
        <p:spPr>
          <a:xfrm>
            <a:off x="749300" y="381000"/>
            <a:ext cx="10871200" cy="990600"/>
          </a:xfrm>
        </p:spPr>
        <p:txBody>
          <a:bodyPr>
            <a:normAutofit/>
          </a:bodyPr>
          <a:lstStyle/>
          <a:p>
            <a:r>
              <a:rPr lang="en-US" sz="3600" dirty="0"/>
              <a:t>Ordering, Localizing + Adapting Safety Cards	</a:t>
            </a:r>
          </a:p>
        </p:txBody>
      </p:sp>
      <p:pic>
        <p:nvPicPr>
          <p:cNvPr id="4" name="Picture 3">
            <a:extLst>
              <a:ext uri="{FF2B5EF4-FFF2-40B4-BE49-F238E27FC236}">
                <a16:creationId xmlns:a16="http://schemas.microsoft.com/office/drawing/2014/main" id="{8919D7A0-B538-AC46-893D-6E56F910F396}"/>
              </a:ext>
            </a:extLst>
          </p:cNvPr>
          <p:cNvPicPr>
            <a:picLocks noChangeAspect="1"/>
          </p:cNvPicPr>
          <p:nvPr/>
        </p:nvPicPr>
        <p:blipFill rotWithShape="1">
          <a:blip r:embed="rId2"/>
          <a:srcRect t="10840"/>
          <a:stretch/>
        </p:blipFill>
        <p:spPr>
          <a:xfrm>
            <a:off x="571499" y="1820383"/>
            <a:ext cx="11049000" cy="4110370"/>
          </a:xfrm>
          <a:prstGeom prst="rect">
            <a:avLst/>
          </a:prstGeom>
        </p:spPr>
      </p:pic>
      <p:sp>
        <p:nvSpPr>
          <p:cNvPr id="3" name="Rectangle 2">
            <a:extLst>
              <a:ext uri="{FF2B5EF4-FFF2-40B4-BE49-F238E27FC236}">
                <a16:creationId xmlns:a16="http://schemas.microsoft.com/office/drawing/2014/main" id="{24776182-A38A-264D-894F-9172A0AB976D}"/>
              </a:ext>
            </a:extLst>
          </p:cNvPr>
          <p:cNvSpPr/>
          <p:nvPr/>
        </p:nvSpPr>
        <p:spPr>
          <a:xfrm>
            <a:off x="3183886" y="6010204"/>
            <a:ext cx="6002028" cy="369332"/>
          </a:xfrm>
          <a:prstGeom prst="rect">
            <a:avLst/>
          </a:prstGeom>
        </p:spPr>
        <p:txBody>
          <a:bodyPr wrap="none">
            <a:spAutoFit/>
          </a:bodyPr>
          <a:lstStyle/>
          <a:p>
            <a:r>
              <a:rPr lang="en-US" dirty="0"/>
              <a:t>Visit our online store: https://</a:t>
            </a:r>
            <a:r>
              <a:rPr lang="en-US" dirty="0" err="1"/>
              <a:t>store.futureswithoutviolence.org</a:t>
            </a:r>
            <a:endParaRPr lang="en-US" dirty="0"/>
          </a:p>
        </p:txBody>
      </p:sp>
    </p:spTree>
    <p:extLst>
      <p:ext uri="{BB962C8B-B14F-4D97-AF65-F5344CB8AC3E}">
        <p14:creationId xmlns:p14="http://schemas.microsoft.com/office/powerpoint/2010/main" val="62699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17FC-A949-0149-9090-BF251F46478F}"/>
              </a:ext>
            </a:extLst>
          </p:cNvPr>
          <p:cNvSpPr>
            <a:spLocks noGrp="1"/>
          </p:cNvSpPr>
          <p:nvPr>
            <p:ph type="title"/>
          </p:nvPr>
        </p:nvSpPr>
        <p:spPr/>
        <p:txBody>
          <a:bodyPr/>
          <a:lstStyle/>
          <a:p>
            <a:r>
              <a:rPr lang="en-US" dirty="0"/>
              <a:t>CUES Training</a:t>
            </a:r>
          </a:p>
        </p:txBody>
      </p:sp>
      <p:sp>
        <p:nvSpPr>
          <p:cNvPr id="3" name="Content Placeholder 2">
            <a:extLst>
              <a:ext uri="{FF2B5EF4-FFF2-40B4-BE49-F238E27FC236}">
                <a16:creationId xmlns:a16="http://schemas.microsoft.com/office/drawing/2014/main" id="{994D77E8-216D-B845-B78D-22AA54B35A90}"/>
              </a:ext>
            </a:extLst>
          </p:cNvPr>
          <p:cNvSpPr>
            <a:spLocks noGrp="1"/>
          </p:cNvSpPr>
          <p:nvPr>
            <p:ph sz="quarter" idx="13"/>
          </p:nvPr>
        </p:nvSpPr>
        <p:spPr>
          <a:xfrm>
            <a:off x="489098" y="1587796"/>
            <a:ext cx="7116064" cy="4495800"/>
          </a:xfrm>
        </p:spPr>
        <p:txBody>
          <a:bodyPr>
            <a:normAutofit lnSpcReduction="10000"/>
          </a:bodyPr>
          <a:lstStyle/>
          <a:p>
            <a:pPr marL="571500" indent="-571500">
              <a:buFont typeface="+mj-lt"/>
              <a:buAutoNum type="romanUcPeriod"/>
            </a:pPr>
            <a:r>
              <a:rPr lang="en-US" dirty="0"/>
              <a:t>Intimate violence 101</a:t>
            </a:r>
          </a:p>
          <a:p>
            <a:pPr marL="571500" indent="-571500">
              <a:buFont typeface="+mj-lt"/>
              <a:buAutoNum type="romanUcPeriod"/>
            </a:pPr>
            <a:r>
              <a:rPr lang="en-US" dirty="0"/>
              <a:t>Health impact of violence</a:t>
            </a:r>
          </a:p>
          <a:p>
            <a:pPr marL="571500" indent="-571500">
              <a:buFont typeface="+mj-lt"/>
              <a:buAutoNum type="romanUcPeriod"/>
            </a:pPr>
            <a:r>
              <a:rPr lang="en-US" dirty="0"/>
              <a:t>CUES intervention + practice</a:t>
            </a:r>
          </a:p>
          <a:p>
            <a:pPr marL="571500" indent="-571500">
              <a:buFont typeface="+mj-lt"/>
              <a:buAutoNum type="romanUcPeriod"/>
            </a:pPr>
            <a:r>
              <a:rPr lang="en-US" dirty="0"/>
              <a:t>Building partnerships with advocates</a:t>
            </a:r>
          </a:p>
          <a:p>
            <a:pPr marL="571500" indent="-571500">
              <a:buFont typeface="+mj-lt"/>
              <a:buAutoNum type="romanUcPeriod"/>
            </a:pPr>
            <a:r>
              <a:rPr lang="en-US" dirty="0"/>
              <a:t>Healing-centered environments and equitable health workplaces</a:t>
            </a:r>
          </a:p>
          <a:p>
            <a:pPr marL="0" indent="0">
              <a:buNone/>
            </a:pPr>
            <a:endParaRPr lang="en-US" dirty="0"/>
          </a:p>
          <a:p>
            <a:pPr marL="0" indent="0">
              <a:buNone/>
            </a:pPr>
            <a:r>
              <a:rPr lang="en-US" dirty="0"/>
              <a:t>Special modules for: HIV, public health, LGBTQIA2S+, Adolescent health/SBHC, Repro health, home visitation, elder health, and more</a:t>
            </a:r>
          </a:p>
          <a:p>
            <a:pPr>
              <a:buFont typeface="Wingdings" pitchFamily="2" charset="2"/>
              <a:buChar char="Ø"/>
            </a:pPr>
            <a:endParaRPr lang="en-US" dirty="0"/>
          </a:p>
          <a:p>
            <a:endParaRPr lang="en-US" dirty="0"/>
          </a:p>
        </p:txBody>
      </p:sp>
      <p:pic>
        <p:nvPicPr>
          <p:cNvPr id="4" name="Picture 3">
            <a:extLst>
              <a:ext uri="{FF2B5EF4-FFF2-40B4-BE49-F238E27FC236}">
                <a16:creationId xmlns:a16="http://schemas.microsoft.com/office/drawing/2014/main" id="{92B849B8-3586-3B4D-B4D5-AE4DADE32C55}"/>
              </a:ext>
            </a:extLst>
          </p:cNvPr>
          <p:cNvPicPr>
            <a:picLocks noChangeAspect="1"/>
          </p:cNvPicPr>
          <p:nvPr/>
        </p:nvPicPr>
        <p:blipFill rotWithShape="1">
          <a:blip r:embed="rId3"/>
          <a:srcRect r="29873"/>
          <a:stretch/>
        </p:blipFill>
        <p:spPr>
          <a:xfrm>
            <a:off x="6931767" y="1098965"/>
            <a:ext cx="4926418" cy="3214121"/>
          </a:xfrm>
          <a:prstGeom prst="rect">
            <a:avLst/>
          </a:prstGeom>
        </p:spPr>
      </p:pic>
      <p:sp>
        <p:nvSpPr>
          <p:cNvPr id="5" name="Rectangle 4">
            <a:extLst>
              <a:ext uri="{FF2B5EF4-FFF2-40B4-BE49-F238E27FC236}">
                <a16:creationId xmlns:a16="http://schemas.microsoft.com/office/drawing/2014/main" id="{9D05FD39-3990-8B4C-9D45-F1FDDD94BBCE}"/>
              </a:ext>
            </a:extLst>
          </p:cNvPr>
          <p:cNvSpPr/>
          <p:nvPr/>
        </p:nvSpPr>
        <p:spPr>
          <a:xfrm>
            <a:off x="7416468" y="4529282"/>
            <a:ext cx="3568477" cy="369332"/>
          </a:xfrm>
          <a:prstGeom prst="rect">
            <a:avLst/>
          </a:prstGeom>
        </p:spPr>
        <p:txBody>
          <a:bodyPr wrap="none">
            <a:spAutoFit/>
          </a:bodyPr>
          <a:lstStyle/>
          <a:p>
            <a:r>
              <a:rPr lang="en-US" dirty="0"/>
              <a:t>https://</a:t>
            </a:r>
            <a:r>
              <a:rPr lang="en-US" dirty="0" err="1"/>
              <a:t>ipvhealthpartners.org</a:t>
            </a:r>
            <a:r>
              <a:rPr lang="en-US" dirty="0"/>
              <a:t>/train/</a:t>
            </a:r>
          </a:p>
        </p:txBody>
      </p:sp>
    </p:spTree>
    <p:extLst>
      <p:ext uri="{BB962C8B-B14F-4D97-AF65-F5344CB8AC3E}">
        <p14:creationId xmlns:p14="http://schemas.microsoft.com/office/powerpoint/2010/main" val="7330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B7B943-7FF8-4BC2-B1C6-55CA41080A15}"/>
              </a:ext>
            </a:extLst>
          </p:cNvPr>
          <p:cNvSpPr>
            <a:spLocks noGrp="1"/>
          </p:cNvSpPr>
          <p:nvPr>
            <p:ph type="title"/>
          </p:nvPr>
        </p:nvSpPr>
        <p:spPr>
          <a:xfrm>
            <a:off x="841248" y="548640"/>
            <a:ext cx="3600860" cy="2343416"/>
          </a:xfrm>
        </p:spPr>
        <p:txBody>
          <a:bodyPr vert="horz" lIns="91440" tIns="45720" rIns="91440" bIns="45720" rtlCol="0" anchor="ctr">
            <a:normAutofit/>
          </a:bodyPr>
          <a:lstStyle/>
          <a:p>
            <a:r>
              <a:rPr lang="en-US" sz="5400" kern="1200" dirty="0">
                <a:solidFill>
                  <a:schemeClr val="tx1"/>
                </a:solidFill>
                <a:latin typeface="+mj-lt"/>
                <a:ea typeface="+mj-ea"/>
                <a:cs typeface="+mj-cs"/>
              </a:rPr>
              <a:t>Sample Protocol</a:t>
            </a:r>
          </a:p>
        </p:txBody>
      </p:sp>
      <p:sp>
        <p:nvSpPr>
          <p:cNvPr id="6" name="Content Placeholder 5">
            <a:extLst>
              <a:ext uri="{FF2B5EF4-FFF2-40B4-BE49-F238E27FC236}">
                <a16:creationId xmlns:a16="http://schemas.microsoft.com/office/drawing/2014/main" id="{3DD79D98-6183-4799-BB50-060DB2D634EC}"/>
              </a:ext>
            </a:extLst>
          </p:cNvPr>
          <p:cNvSpPr>
            <a:spLocks noGrp="1"/>
          </p:cNvSpPr>
          <p:nvPr>
            <p:ph sz="quarter" idx="13"/>
          </p:nvPr>
        </p:nvSpPr>
        <p:spPr>
          <a:xfrm>
            <a:off x="5126418" y="552091"/>
            <a:ext cx="6224335" cy="5431536"/>
          </a:xfrm>
        </p:spPr>
        <p:txBody>
          <a:bodyPr vert="horz" lIns="91440" tIns="45720" rIns="91440" bIns="45720" rtlCol="0" anchor="ctr">
            <a:normAutofit/>
          </a:bodyPr>
          <a:lstStyle/>
          <a:p>
            <a:pPr indent="0">
              <a:buNone/>
            </a:pPr>
            <a:r>
              <a:rPr lang="en-US" sz="2200" u="sng" dirty="0"/>
              <a:t>Protocol Elements</a:t>
            </a:r>
          </a:p>
          <a:p>
            <a:pPr marL="457200"/>
            <a:r>
              <a:rPr lang="en-US" sz="2200" dirty="0"/>
              <a:t>Descriptions of terms</a:t>
            </a:r>
          </a:p>
          <a:p>
            <a:pPr marL="457200"/>
            <a:r>
              <a:rPr lang="en-US" sz="2200" dirty="0"/>
              <a:t>Clinic policies (language access, privacy, confidentiality)</a:t>
            </a:r>
          </a:p>
          <a:p>
            <a:pPr marL="457200"/>
            <a:r>
              <a:rPr lang="en-US" sz="2200" dirty="0"/>
              <a:t>Training requirements</a:t>
            </a:r>
          </a:p>
          <a:p>
            <a:pPr marL="457200"/>
            <a:r>
              <a:rPr lang="en-US" sz="2200" dirty="0"/>
              <a:t>Universal education framework / CUES</a:t>
            </a:r>
          </a:p>
          <a:p>
            <a:pPr marL="457200"/>
            <a:r>
              <a:rPr lang="en-US" sz="2200" dirty="0"/>
              <a:t>Resources/support services partnerships</a:t>
            </a:r>
          </a:p>
          <a:p>
            <a:pPr marL="457200"/>
            <a:r>
              <a:rPr lang="en-US" sz="2200" dirty="0"/>
              <a:t>Scripts</a:t>
            </a:r>
          </a:p>
          <a:p>
            <a:pPr marL="457200"/>
            <a:r>
              <a:rPr lang="en-US" sz="2200" dirty="0"/>
              <a:t>Reporting requirements</a:t>
            </a:r>
          </a:p>
          <a:p>
            <a:pPr marL="457200"/>
            <a:r>
              <a:rPr lang="en-US" sz="2200" dirty="0"/>
              <a:t>Documentation and coding guidelines</a:t>
            </a:r>
          </a:p>
          <a:p>
            <a:endParaRPr lang="en-US" sz="2200" dirty="0"/>
          </a:p>
        </p:txBody>
      </p:sp>
      <p:pic>
        <p:nvPicPr>
          <p:cNvPr id="1026" name="Picture 2">
            <a:extLst>
              <a:ext uri="{FF2B5EF4-FFF2-40B4-BE49-F238E27FC236}">
                <a16:creationId xmlns:a16="http://schemas.microsoft.com/office/drawing/2014/main" id="{9F0D84AA-73FF-3143-A65A-B62F346B8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2198">
            <a:off x="966105" y="2844708"/>
            <a:ext cx="2491611" cy="32188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66654E-E62F-FE46-B36A-F428FCDE3A61}"/>
              </a:ext>
            </a:extLst>
          </p:cNvPr>
          <p:cNvSpPr/>
          <p:nvPr/>
        </p:nvSpPr>
        <p:spPr>
          <a:xfrm>
            <a:off x="5254753" y="5660461"/>
            <a:ext cx="6096000" cy="646331"/>
          </a:xfrm>
          <a:prstGeom prst="rect">
            <a:avLst/>
          </a:prstGeom>
        </p:spPr>
        <p:txBody>
          <a:bodyPr>
            <a:spAutoFit/>
          </a:bodyPr>
          <a:lstStyle/>
          <a:p>
            <a:r>
              <a:rPr lang="en-US" dirty="0"/>
              <a:t>https://</a:t>
            </a:r>
            <a:r>
              <a:rPr lang="en-US" dirty="0" err="1"/>
              <a:t>healthpartnersipve.org</a:t>
            </a:r>
            <a:r>
              <a:rPr lang="en-US" dirty="0"/>
              <a:t>/futures-resources/sample-health-center-protocol/</a:t>
            </a:r>
          </a:p>
        </p:txBody>
      </p:sp>
    </p:spTree>
    <p:extLst>
      <p:ext uri="{BB962C8B-B14F-4D97-AF65-F5344CB8AC3E}">
        <p14:creationId xmlns:p14="http://schemas.microsoft.com/office/powerpoint/2010/main" val="14583394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bwMode="auto">
          <a:xfrm>
            <a:off x="1050458" y="658368"/>
            <a:ext cx="8292016" cy="612775"/>
          </a:xfrm>
        </p:spPr>
        <p:txBody>
          <a:bodyPr vert="horz" wrap="square" lIns="91440" tIns="45720" rIns="91440" bIns="45720" numCol="1" anchor="ctr" anchorCtr="0" compatLnSpc="1">
            <a:prstTxWarp prst="textNoShape">
              <a:avLst/>
            </a:prstTxWarp>
            <a:noAutofit/>
          </a:bodyPr>
          <a:lstStyle/>
          <a:p>
            <a:r>
              <a:rPr lang="en-US" altLang="en-US" dirty="0"/>
              <a:t>Trauma Informed Workplaces</a:t>
            </a:r>
          </a:p>
        </p:txBody>
      </p:sp>
      <p:sp>
        <p:nvSpPr>
          <p:cNvPr id="94211" name="Text Placeholder 3"/>
          <p:cNvSpPr>
            <a:spLocks noGrp="1"/>
          </p:cNvSpPr>
          <p:nvPr>
            <p:ph type="body" sz="half" idx="4294967295"/>
          </p:nvPr>
        </p:nvSpPr>
        <p:spPr>
          <a:xfrm>
            <a:off x="7391400" y="2166938"/>
            <a:ext cx="4800600" cy="4691062"/>
          </a:xfrm>
        </p:spPr>
        <p:txBody>
          <a:bodyPr/>
          <a:lstStyle/>
          <a:p>
            <a:pPr marL="514350" indent="-514350">
              <a:buClr>
                <a:srgbClr val="F09208"/>
              </a:buClr>
              <a:buFont typeface="Arial" panose="020B0604020202020204" pitchFamily="34" charset="0"/>
              <a:buChar char="•"/>
            </a:pPr>
            <a:r>
              <a:rPr lang="en-US" altLang="en-US" sz="2400">
                <a:solidFill>
                  <a:schemeClr val="tx1">
                    <a:lumMod val="65000"/>
                    <a:lumOff val="35000"/>
                  </a:schemeClr>
                </a:solidFill>
                <a:cs typeface="Arial" charset="0"/>
              </a:rPr>
              <a:t>Poster for the workplace</a:t>
            </a:r>
          </a:p>
          <a:p>
            <a:pPr marL="514350" indent="-514350">
              <a:buClr>
                <a:srgbClr val="F09208"/>
              </a:buClr>
              <a:buFont typeface="Arial" panose="020B0604020202020204" pitchFamily="34" charset="0"/>
              <a:buChar char="•"/>
            </a:pPr>
            <a:r>
              <a:rPr lang="en-US" altLang="en-US" sz="2400">
                <a:solidFill>
                  <a:schemeClr val="tx1">
                    <a:lumMod val="65000"/>
                    <a:lumOff val="35000"/>
                  </a:schemeClr>
                </a:solidFill>
                <a:cs typeface="Arial" charset="0"/>
              </a:rPr>
              <a:t>Safety Card for Employees</a:t>
            </a:r>
          </a:p>
          <a:p>
            <a:pPr marL="514350" indent="-514350">
              <a:buClr>
                <a:srgbClr val="F09208"/>
              </a:buClr>
              <a:buFont typeface="Arial" panose="020B0604020202020204" pitchFamily="34" charset="0"/>
              <a:buChar char="•"/>
            </a:pPr>
            <a:r>
              <a:rPr lang="en-US" altLang="en-US" sz="2400">
                <a:solidFill>
                  <a:schemeClr val="tx1">
                    <a:lumMod val="65000"/>
                    <a:lumOff val="35000"/>
                  </a:schemeClr>
                </a:solidFill>
                <a:cs typeface="Arial" charset="0"/>
              </a:rPr>
              <a:t>Protection Order Guide For Employees</a:t>
            </a:r>
          </a:p>
          <a:p>
            <a:pPr marL="514350" indent="-514350">
              <a:buClr>
                <a:srgbClr val="F09208"/>
              </a:buClr>
              <a:buFont typeface="Arial" panose="020B0604020202020204" pitchFamily="34" charset="0"/>
              <a:buChar char="•"/>
            </a:pPr>
            <a:r>
              <a:rPr lang="en-US" altLang="en-US" sz="2400">
                <a:solidFill>
                  <a:schemeClr val="tx1">
                    <a:lumMod val="65000"/>
                    <a:lumOff val="35000"/>
                  </a:schemeClr>
                </a:solidFill>
                <a:cs typeface="Arial" charset="0"/>
              </a:rPr>
              <a:t>Supervisor Training Video </a:t>
            </a:r>
          </a:p>
          <a:p>
            <a:pPr marL="514350" indent="-514350">
              <a:buClr>
                <a:srgbClr val="F09208"/>
              </a:buClr>
              <a:buFont typeface="Arial" panose="020B0604020202020204" pitchFamily="34" charset="0"/>
              <a:buChar char="•"/>
            </a:pPr>
            <a:r>
              <a:rPr lang="en-US" altLang="en-US" sz="2400">
                <a:solidFill>
                  <a:schemeClr val="tx1">
                    <a:lumMod val="65000"/>
                    <a:lumOff val="35000"/>
                  </a:schemeClr>
                </a:solidFill>
                <a:cs typeface="Arial" charset="0"/>
              </a:rPr>
              <a:t>Quiz</a:t>
            </a:r>
          </a:p>
          <a:p>
            <a:pPr marL="0" indent="0"/>
            <a:r>
              <a:rPr lang="en-US" altLang="en-US" sz="2400" b="1">
                <a:solidFill>
                  <a:schemeClr val="bg2"/>
                </a:solidFill>
                <a:cs typeface="Arial" charset="0"/>
                <a:hlinkClick r:id="rId3"/>
              </a:rPr>
              <a:t>www.workplacesrespond.org</a:t>
            </a:r>
            <a:r>
              <a:rPr lang="en-US" altLang="en-US" sz="2400" b="1">
                <a:solidFill>
                  <a:schemeClr val="bg2"/>
                </a:solidFill>
                <a:cs typeface="Arial" charset="0"/>
              </a:rPr>
              <a:t> </a:t>
            </a:r>
          </a:p>
        </p:txBody>
      </p:sp>
      <p:pic>
        <p:nvPicPr>
          <p:cNvPr id="94212" name="Picture 3">
            <a:extLst>
              <a:ext uri="{C183D7F6-B498-43B3-948B-1728B52AA6E4}">
                <adec:decorative xmlns:adec="http://schemas.microsoft.com/office/drawing/2017/decorative" val="1"/>
              </a:ext>
            </a:extLst>
          </p:cNvPr>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2532184" y="2108199"/>
            <a:ext cx="3200400" cy="4140200"/>
          </a:xfrm>
        </p:spPr>
      </p:pic>
      <p:sp>
        <p:nvSpPr>
          <p:cNvPr id="3" name="TextBox 2"/>
          <p:cNvSpPr txBox="1"/>
          <p:nvPr/>
        </p:nvSpPr>
        <p:spPr>
          <a:xfrm>
            <a:off x="2071184" y="1426653"/>
            <a:ext cx="8534400" cy="584775"/>
          </a:xfrm>
          <a:prstGeom prst="rect">
            <a:avLst/>
          </a:prstGeom>
          <a:noFill/>
        </p:spPr>
        <p:txBody>
          <a:bodyPr wrap="square" rtlCol="0">
            <a:spAutoFit/>
          </a:bodyPr>
          <a:lstStyle/>
          <a:p>
            <a:pPr>
              <a:defRPr/>
            </a:pPr>
            <a:r>
              <a:rPr lang="en-US" sz="3200" b="1">
                <a:solidFill>
                  <a:srgbClr val="FFC702"/>
                </a:solidFill>
                <a:effectLst>
                  <a:outerShdw blurRad="38100" dist="38100" dir="2700000" algn="tl">
                    <a:srgbClr val="000000">
                      <a:alpha val="43137"/>
                    </a:srgbClr>
                  </a:outerShdw>
                </a:effectLst>
                <a:latin typeface="Arial"/>
              </a:rPr>
              <a:t>FUTURES’ Workplaces Respond Toolkit</a:t>
            </a:r>
          </a:p>
        </p:txBody>
      </p:sp>
    </p:spTree>
    <p:extLst>
      <p:ext uri="{BB962C8B-B14F-4D97-AF65-F5344CB8AC3E}">
        <p14:creationId xmlns:p14="http://schemas.microsoft.com/office/powerpoint/2010/main" val="2878221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6236-A991-8A4A-8943-633876FCE84D}"/>
              </a:ext>
            </a:extLst>
          </p:cNvPr>
          <p:cNvSpPr>
            <a:spLocks noGrp="1"/>
          </p:cNvSpPr>
          <p:nvPr>
            <p:ph type="title"/>
          </p:nvPr>
        </p:nvSpPr>
        <p:spPr/>
        <p:txBody>
          <a:bodyPr/>
          <a:lstStyle/>
          <a:p>
            <a:r>
              <a:rPr lang="en-US" dirty="0"/>
              <a:t>Healing Centered Environment</a:t>
            </a:r>
          </a:p>
        </p:txBody>
      </p:sp>
      <p:sp>
        <p:nvSpPr>
          <p:cNvPr id="4" name="Content Placeholder 3">
            <a:extLst>
              <a:ext uri="{FF2B5EF4-FFF2-40B4-BE49-F238E27FC236}">
                <a16:creationId xmlns:a16="http://schemas.microsoft.com/office/drawing/2014/main" id="{53EC9097-1D12-874C-BC15-C0D416C3FA74}"/>
              </a:ext>
            </a:extLst>
          </p:cNvPr>
          <p:cNvSpPr>
            <a:spLocks noGrp="1"/>
          </p:cNvSpPr>
          <p:nvPr>
            <p:ph idx="1"/>
          </p:nvPr>
        </p:nvSpPr>
        <p:spPr>
          <a:xfrm>
            <a:off x="838200" y="1825625"/>
            <a:ext cx="6243084" cy="4351338"/>
          </a:xfrm>
        </p:spPr>
        <p:txBody>
          <a:bodyPr>
            <a:normAutofit lnSpcReduction="10000"/>
          </a:bodyPr>
          <a:lstStyle/>
          <a:p>
            <a:r>
              <a:rPr lang="en-US" dirty="0"/>
              <a:t>Space to see patients alone for part of the visit</a:t>
            </a:r>
          </a:p>
          <a:p>
            <a:r>
              <a:rPr lang="en-US" dirty="0"/>
              <a:t>Affirming visuals for queer + trans patients, language access, healthy relationships</a:t>
            </a:r>
          </a:p>
          <a:p>
            <a:r>
              <a:rPr lang="en-US" dirty="0"/>
              <a:t>Getting consent before weighing patients</a:t>
            </a:r>
          </a:p>
          <a:p>
            <a:r>
              <a:rPr lang="en-US" dirty="0"/>
              <a:t>Welcoming and comfortable environment</a:t>
            </a:r>
          </a:p>
          <a:p>
            <a:r>
              <a:rPr lang="en-US" dirty="0"/>
              <a:t>What else?</a:t>
            </a:r>
          </a:p>
        </p:txBody>
      </p:sp>
      <p:sp>
        <p:nvSpPr>
          <p:cNvPr id="3" name="Slide Number Placeholder 2">
            <a:extLst>
              <a:ext uri="{FF2B5EF4-FFF2-40B4-BE49-F238E27FC236}">
                <a16:creationId xmlns:a16="http://schemas.microsoft.com/office/drawing/2014/main" id="{2E76FB59-EC02-7548-BBFF-FED9FE7C8575}"/>
              </a:ext>
            </a:extLst>
          </p:cNvPr>
          <p:cNvSpPr>
            <a:spLocks noGrp="1"/>
          </p:cNvSpPr>
          <p:nvPr>
            <p:ph type="sldNum" sz="quarter" idx="12"/>
          </p:nvPr>
        </p:nvSpPr>
        <p:spPr/>
        <p:txBody>
          <a:bodyPr/>
          <a:lstStyle/>
          <a:p>
            <a:pPr fontAlgn="base">
              <a:spcBef>
                <a:spcPct val="0"/>
              </a:spcBef>
              <a:spcAft>
                <a:spcPct val="0"/>
              </a:spcAft>
            </a:pPr>
            <a:fld id="{BB801B3E-78CE-EB4D-B669-60AC641F9F30}" type="slidenum">
              <a:rPr lang="en-US" smtClean="0">
                <a:solidFill>
                  <a:srgbClr val="F8F8F8"/>
                </a:solidFill>
              </a:rPr>
              <a:pPr fontAlgn="base">
                <a:spcBef>
                  <a:spcPct val="0"/>
                </a:spcBef>
                <a:spcAft>
                  <a:spcPct val="0"/>
                </a:spcAft>
              </a:pPr>
              <a:t>39</a:t>
            </a:fld>
            <a:endParaRPr lang="en-US">
              <a:solidFill>
                <a:srgbClr val="F8F8F8"/>
              </a:solidFill>
            </a:endParaRPr>
          </a:p>
        </p:txBody>
      </p:sp>
      <p:pic>
        <p:nvPicPr>
          <p:cNvPr id="5" name="Picture 4">
            <a:extLst>
              <a:ext uri="{FF2B5EF4-FFF2-40B4-BE49-F238E27FC236}">
                <a16:creationId xmlns:a16="http://schemas.microsoft.com/office/drawing/2014/main" id="{B287A693-E390-3D43-856E-229B024A7660}"/>
              </a:ext>
            </a:extLst>
          </p:cNvPr>
          <p:cNvPicPr>
            <a:picLocks noChangeAspect="1"/>
          </p:cNvPicPr>
          <p:nvPr/>
        </p:nvPicPr>
        <p:blipFill>
          <a:blip r:embed="rId3"/>
          <a:stretch>
            <a:fillRect/>
          </a:stretch>
        </p:blipFill>
        <p:spPr>
          <a:xfrm>
            <a:off x="7237742" y="1421144"/>
            <a:ext cx="3039601" cy="4625163"/>
          </a:xfrm>
          <a:prstGeom prst="rect">
            <a:avLst/>
          </a:prstGeom>
        </p:spPr>
      </p:pic>
      <p:pic>
        <p:nvPicPr>
          <p:cNvPr id="6" name="Picture 5">
            <a:extLst>
              <a:ext uri="{FF2B5EF4-FFF2-40B4-BE49-F238E27FC236}">
                <a16:creationId xmlns:a16="http://schemas.microsoft.com/office/drawing/2014/main" id="{25AEC497-DC52-8A43-836C-B49C0BE5E2DF}"/>
              </a:ext>
            </a:extLst>
          </p:cNvPr>
          <p:cNvPicPr>
            <a:picLocks noChangeAspect="1"/>
          </p:cNvPicPr>
          <p:nvPr/>
        </p:nvPicPr>
        <p:blipFill>
          <a:blip r:embed="rId4"/>
          <a:stretch>
            <a:fillRect/>
          </a:stretch>
        </p:blipFill>
        <p:spPr>
          <a:xfrm>
            <a:off x="8610600" y="944601"/>
            <a:ext cx="3080864" cy="4775716"/>
          </a:xfrm>
          <a:prstGeom prst="rect">
            <a:avLst/>
          </a:prstGeom>
        </p:spPr>
      </p:pic>
    </p:spTree>
    <p:extLst>
      <p:ext uri="{BB962C8B-B14F-4D97-AF65-F5344CB8AC3E}">
        <p14:creationId xmlns:p14="http://schemas.microsoft.com/office/powerpoint/2010/main" val="333150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5662-4122-46A8-AEEC-AADC846B8CA4}"/>
              </a:ext>
            </a:extLst>
          </p:cNvPr>
          <p:cNvSpPr>
            <a:spLocks noGrp="1"/>
          </p:cNvSpPr>
          <p:nvPr>
            <p:ph type="title"/>
          </p:nvPr>
        </p:nvSpPr>
        <p:spPr>
          <a:xfrm>
            <a:off x="3985845" y="480646"/>
            <a:ext cx="4911969" cy="838200"/>
          </a:xfrm>
        </p:spPr>
        <p:txBody>
          <a:bodyPr>
            <a:normAutofit/>
          </a:bodyPr>
          <a:lstStyle/>
          <a:p>
            <a:r>
              <a:rPr lang="en-US"/>
              <a:t>Community Health Centers</a:t>
            </a:r>
          </a:p>
        </p:txBody>
      </p:sp>
      <p:pic>
        <p:nvPicPr>
          <p:cNvPr id="5" name="Picture 4" descr="Graphic that shows that HRSA funded health centers service 30 million people in the US. 1 in 8 US children, 1 in 5 rural residents, 1 in 3 people living in poverty, 1 in 5 uninsured people, 398 thousand veterans, 885 thousand students, 1 million agricultural workers, 1.4 houseless people. ">
            <a:extLst>
              <a:ext uri="{FF2B5EF4-FFF2-40B4-BE49-F238E27FC236}">
                <a16:creationId xmlns:a16="http://schemas.microsoft.com/office/drawing/2014/main" id="{E4CB6CD9-F315-4F14-A01E-33AE9E3E3762}"/>
              </a:ext>
            </a:extLst>
          </p:cNvPr>
          <p:cNvPicPr>
            <a:picLocks noChangeAspect="1"/>
          </p:cNvPicPr>
          <p:nvPr/>
        </p:nvPicPr>
        <p:blipFill rotWithShape="1">
          <a:blip r:embed="rId3"/>
          <a:srcRect l="26493" t="29259" r="27326" b="24838"/>
          <a:stretch/>
        </p:blipFill>
        <p:spPr>
          <a:xfrm>
            <a:off x="2196445" y="1600201"/>
            <a:ext cx="7848600" cy="4559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2209801" y="5790531"/>
            <a:ext cx="6414155" cy="369332"/>
          </a:xfrm>
          <a:prstGeom prst="rect">
            <a:avLst/>
          </a:prstGeom>
        </p:spPr>
        <p:txBody>
          <a:bodyPr wrap="square">
            <a:spAutoFit/>
          </a:bodyPr>
          <a:lstStyle/>
          <a:p>
            <a:r>
              <a:rPr lang="en-US">
                <a:hlinkClick r:id="rId4"/>
              </a:rPr>
              <a:t>https://bphc.hrsa.gov/about/healthcenterprogram/index.html</a:t>
            </a:r>
            <a:r>
              <a:rPr lang="en-US"/>
              <a:t> </a:t>
            </a:r>
          </a:p>
        </p:txBody>
      </p:sp>
    </p:spTree>
    <p:extLst>
      <p:ext uri="{BB962C8B-B14F-4D97-AF65-F5344CB8AC3E}">
        <p14:creationId xmlns:p14="http://schemas.microsoft.com/office/powerpoint/2010/main" val="407612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07581"/>
            <a:ext cx="8153400" cy="742950"/>
          </a:xfrm>
        </p:spPr>
        <p:txBody>
          <a:bodyPr>
            <a:noAutofit/>
          </a:bodyPr>
          <a:lstStyle/>
          <a:p>
            <a:r>
              <a:rPr lang="en-US" sz="2800">
                <a:solidFill>
                  <a:schemeClr val="tx1">
                    <a:lumMod val="65000"/>
                    <a:lumOff val="35000"/>
                  </a:schemeClr>
                </a:solidFill>
                <a:hlinkClick r:id="rId3"/>
              </a:rPr>
              <a:t>www.IPVHealthPartners.org</a:t>
            </a:r>
            <a:r>
              <a:rPr lang="en-US" sz="2800">
                <a:solidFill>
                  <a:schemeClr val="tx1">
                    <a:lumMod val="65000"/>
                    <a:lumOff val="35000"/>
                  </a:schemeClr>
                </a:solidFill>
              </a:rPr>
              <a:t> online toolkit + CUES</a:t>
            </a:r>
          </a:p>
        </p:txBody>
      </p:sp>
      <p:sp>
        <p:nvSpPr>
          <p:cNvPr id="3" name="Content Placeholder 2"/>
          <p:cNvSpPr>
            <a:spLocks noGrp="1"/>
          </p:cNvSpPr>
          <p:nvPr>
            <p:ph sz="quarter" idx="13"/>
          </p:nvPr>
        </p:nvSpPr>
        <p:spPr>
          <a:xfrm>
            <a:off x="2057401" y="1524000"/>
            <a:ext cx="4379701" cy="3371850"/>
          </a:xfrm>
        </p:spPr>
        <p:txBody>
          <a:bodyPr>
            <a:normAutofit fontScale="92500" lnSpcReduction="10000"/>
          </a:bodyPr>
          <a:lstStyle/>
          <a:p>
            <a:pPr marL="0" indent="0"/>
            <a:r>
              <a:rPr lang="en-US" sz="2100">
                <a:solidFill>
                  <a:schemeClr val="tx1">
                    <a:lumMod val="65000"/>
                    <a:lumOff val="35000"/>
                  </a:schemeClr>
                </a:solidFill>
              </a:rPr>
              <a:t>Guidance on:</a:t>
            </a:r>
          </a:p>
          <a:p>
            <a:pPr>
              <a:buFont typeface="Wingdings" panose="05000000000000000000" pitchFamily="2" charset="2"/>
              <a:buChar char="ü"/>
            </a:pPr>
            <a:r>
              <a:rPr lang="en-US" sz="2100">
                <a:solidFill>
                  <a:schemeClr val="tx1">
                    <a:lumMod val="65000"/>
                    <a:lumOff val="35000"/>
                  </a:schemeClr>
                </a:solidFill>
              </a:rPr>
              <a:t>Enhancing patient privacy</a:t>
            </a:r>
          </a:p>
          <a:p>
            <a:pPr>
              <a:buFont typeface="Wingdings" panose="05000000000000000000" pitchFamily="2" charset="2"/>
              <a:buChar char="ü"/>
            </a:pPr>
            <a:r>
              <a:rPr lang="en-US" sz="2100">
                <a:solidFill>
                  <a:schemeClr val="tx1">
                    <a:lumMod val="65000"/>
                    <a:lumOff val="35000"/>
                  </a:schemeClr>
                </a:solidFill>
              </a:rPr>
              <a:t>Disclosing limits of confidentiality</a:t>
            </a:r>
          </a:p>
          <a:p>
            <a:pPr>
              <a:buFont typeface="Wingdings" panose="05000000000000000000" pitchFamily="2" charset="2"/>
              <a:buChar char="ü"/>
            </a:pPr>
            <a:r>
              <a:rPr lang="en-US" sz="2100">
                <a:solidFill>
                  <a:schemeClr val="tx1">
                    <a:lumMod val="65000"/>
                    <a:lumOff val="35000"/>
                  </a:schemeClr>
                </a:solidFill>
              </a:rPr>
              <a:t>Universal education scripts</a:t>
            </a:r>
          </a:p>
          <a:p>
            <a:pPr>
              <a:buFont typeface="Wingdings" panose="05000000000000000000" pitchFamily="2" charset="2"/>
              <a:buChar char="ü"/>
            </a:pPr>
            <a:r>
              <a:rPr lang="en-US" sz="2100">
                <a:solidFill>
                  <a:schemeClr val="tx1">
                    <a:lumMod val="65000"/>
                    <a:lumOff val="35000"/>
                  </a:schemeClr>
                </a:solidFill>
              </a:rPr>
              <a:t>Reaching friends and family</a:t>
            </a:r>
          </a:p>
          <a:p>
            <a:pPr>
              <a:buFont typeface="Wingdings" panose="05000000000000000000" pitchFamily="2" charset="2"/>
              <a:buChar char="ü"/>
            </a:pPr>
            <a:r>
              <a:rPr lang="en-US" sz="2100">
                <a:solidFill>
                  <a:schemeClr val="tx1">
                    <a:lumMod val="65000"/>
                    <a:lumOff val="35000"/>
                  </a:schemeClr>
                </a:solidFill>
              </a:rPr>
              <a:t>Disclosures + supportive messages</a:t>
            </a:r>
          </a:p>
          <a:p>
            <a:pPr>
              <a:buFont typeface="Wingdings" panose="05000000000000000000" pitchFamily="2" charset="2"/>
              <a:buChar char="ü"/>
            </a:pPr>
            <a:r>
              <a:rPr lang="en-US" sz="2100">
                <a:solidFill>
                  <a:schemeClr val="tx1">
                    <a:lumMod val="65000"/>
                    <a:lumOff val="35000"/>
                  </a:schemeClr>
                </a:solidFill>
              </a:rPr>
              <a:t>Warm referrals to local DV programs</a:t>
            </a:r>
          </a:p>
          <a:p>
            <a:pPr>
              <a:buFont typeface="Wingdings" panose="05000000000000000000" pitchFamily="2" charset="2"/>
              <a:buChar char="ü"/>
            </a:pPr>
            <a:r>
              <a:rPr lang="en-US" sz="2100">
                <a:solidFill>
                  <a:schemeClr val="tx1">
                    <a:lumMod val="65000"/>
                    <a:lumOff val="35000"/>
                  </a:schemeClr>
                </a:solidFill>
              </a:rPr>
              <a:t>Safely sharing resources</a:t>
            </a:r>
          </a:p>
          <a:p>
            <a:pPr>
              <a:buFont typeface="Wingdings" panose="05000000000000000000" pitchFamily="2" charset="2"/>
              <a:buChar char="ü"/>
            </a:pPr>
            <a:r>
              <a:rPr lang="en-US" sz="2100">
                <a:solidFill>
                  <a:schemeClr val="tx1">
                    <a:lumMod val="65000"/>
                    <a:lumOff val="35000"/>
                  </a:schemeClr>
                </a:solidFill>
              </a:rPr>
              <a:t>Tech privacy tips</a:t>
            </a:r>
          </a:p>
        </p:txBody>
      </p:sp>
      <p:pic>
        <p:nvPicPr>
          <p:cNvPr id="4" name="Picture 3"/>
          <p:cNvPicPr>
            <a:picLocks noChangeAspect="1"/>
          </p:cNvPicPr>
          <p:nvPr/>
        </p:nvPicPr>
        <p:blipFill>
          <a:blip r:embed="rId4"/>
          <a:stretch>
            <a:fillRect/>
          </a:stretch>
        </p:blipFill>
        <p:spPr>
          <a:xfrm>
            <a:off x="6471460" y="1676400"/>
            <a:ext cx="4076132" cy="1945950"/>
          </a:xfrm>
          <a:prstGeom prst="rect">
            <a:avLst/>
          </a:prstGeom>
        </p:spPr>
      </p:pic>
      <p:sp>
        <p:nvSpPr>
          <p:cNvPr id="5" name="Title 1"/>
          <p:cNvSpPr txBox="1">
            <a:spLocks/>
          </p:cNvSpPr>
          <p:nvPr/>
        </p:nvSpPr>
        <p:spPr>
          <a:xfrm>
            <a:off x="6613055" y="3622351"/>
            <a:ext cx="3743689" cy="1115341"/>
          </a:xfrm>
          <a:prstGeom prst="rect">
            <a:avLst/>
          </a:prstGeom>
        </p:spPr>
        <p:txBody>
          <a:bodyPr>
            <a:noAutofit/>
          </a:bodyPr>
          <a:lst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a:lstStyle>
          <a:p>
            <a:pPr algn="ctr">
              <a:defRPr/>
            </a:pPr>
            <a:r>
              <a:rPr lang="en-US" sz="2400" b="1">
                <a:solidFill>
                  <a:prstClr val="white">
                    <a:lumMod val="50000"/>
                  </a:prstClr>
                </a:solidFill>
                <a:effectLst>
                  <a:outerShdw blurRad="38100" dist="38100" dir="2700000" algn="tl">
                    <a:srgbClr val="000000">
                      <a:alpha val="43137"/>
                    </a:srgbClr>
                  </a:outerShdw>
                </a:effectLst>
                <a:latin typeface="Calibri" panose="020F0502020204030204" pitchFamily="34" charset="0"/>
                <a:hlinkClick r:id="rId3"/>
              </a:rPr>
              <a:t>www.ipvhealthpartners.org</a:t>
            </a:r>
            <a:endParaRPr lang="en-US" sz="2400" b="1">
              <a:solidFill>
                <a:prstClr val="white">
                  <a:lumMod val="50000"/>
                </a:prstClr>
              </a:solidFill>
              <a:effectLst>
                <a:outerShdw blurRad="38100" dist="38100" dir="2700000" algn="tl">
                  <a:srgbClr val="000000">
                    <a:alpha val="43137"/>
                  </a:srgbClr>
                </a:outerShdw>
              </a:effectLst>
              <a:latin typeface="Calibri" panose="020F0502020204030204" pitchFamily="34" charset="0"/>
            </a:endParaRPr>
          </a:p>
          <a:p>
            <a:pPr algn="ctr">
              <a:defRPr/>
            </a:pPr>
            <a:endParaRPr lang="en-US" sz="900">
              <a:solidFill>
                <a:prstClr val="black">
                  <a:lumMod val="65000"/>
                  <a:lumOff val="35000"/>
                </a:prstClr>
              </a:solidFill>
              <a:latin typeface="Arial"/>
            </a:endParaRPr>
          </a:p>
          <a:p>
            <a:pPr algn="ctr">
              <a:defRPr/>
            </a:pPr>
            <a:r>
              <a:rPr lang="en-US" sz="2000">
                <a:solidFill>
                  <a:prstClr val="black">
                    <a:lumMod val="65000"/>
                    <a:lumOff val="35000"/>
                  </a:prstClr>
                </a:solidFill>
                <a:latin typeface="Arial"/>
              </a:rPr>
              <a:t>Developed by and for community health centers in partnership with domestic violence programs</a:t>
            </a:r>
            <a:endParaRPr lang="en-US" sz="2000" i="1">
              <a:solidFill>
                <a:prstClr val="black">
                  <a:lumMod val="65000"/>
                  <a:lumOff val="35000"/>
                </a:prstClr>
              </a:solidFill>
              <a:latin typeface="Aria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460" y="1505171"/>
            <a:ext cx="4076132" cy="179590"/>
          </a:xfrm>
          <a:prstGeom prst="rect">
            <a:avLst/>
          </a:prstGeom>
        </p:spPr>
      </p:pic>
      <p:sp>
        <p:nvSpPr>
          <p:cNvPr id="8" name="TextBox 7"/>
          <p:cNvSpPr txBox="1"/>
          <p:nvPr/>
        </p:nvSpPr>
        <p:spPr>
          <a:xfrm>
            <a:off x="6775162" y="5562601"/>
            <a:ext cx="3419474" cy="646331"/>
          </a:xfrm>
          <a:prstGeom prst="rect">
            <a:avLst/>
          </a:prstGeom>
          <a:noFill/>
          <a:ln>
            <a:solidFill>
              <a:schemeClr val="accent1"/>
            </a:solidFill>
          </a:ln>
        </p:spPr>
        <p:txBody>
          <a:bodyPr wrap="square" rtlCol="0">
            <a:spAutoFit/>
          </a:bodyPr>
          <a:lstStyle/>
          <a:p>
            <a:pPr algn="ctr">
              <a:defRPr/>
            </a:pPr>
            <a:r>
              <a:rPr lang="en-US" b="1">
                <a:solidFill>
                  <a:srgbClr val="7BA79D">
                    <a:lumMod val="50000"/>
                  </a:srgbClr>
                </a:solidFill>
                <a:latin typeface="Arial"/>
              </a:rPr>
              <a:t>+ New guidance on COVID-19 and telehealth support</a:t>
            </a:r>
          </a:p>
        </p:txBody>
      </p:sp>
    </p:spTree>
    <p:extLst>
      <p:ext uri="{BB962C8B-B14F-4D97-AF65-F5344CB8AC3E}">
        <p14:creationId xmlns:p14="http://schemas.microsoft.com/office/powerpoint/2010/main" val="1106708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1099-1747-4159-95D5-C9F6896DF601}"/>
              </a:ext>
            </a:extLst>
          </p:cNvPr>
          <p:cNvSpPr>
            <a:spLocks noGrp="1"/>
          </p:cNvSpPr>
          <p:nvPr>
            <p:ph type="title"/>
          </p:nvPr>
        </p:nvSpPr>
        <p:spPr>
          <a:xfrm>
            <a:off x="635000" y="640823"/>
            <a:ext cx="3418659" cy="5583148"/>
          </a:xfrm>
        </p:spPr>
        <p:txBody>
          <a:bodyPr anchor="ctr">
            <a:normAutofit/>
          </a:bodyPr>
          <a:lstStyle/>
          <a:p>
            <a:r>
              <a:rPr lang="en-US" sz="5400">
                <a:cs typeface="Calibri Light"/>
              </a:rPr>
              <a:t>Self-Reflection</a:t>
            </a:r>
            <a:endParaRPr lang="en-US" sz="5400"/>
          </a:p>
        </p:txBody>
      </p:sp>
      <p:graphicFrame>
        <p:nvGraphicFramePr>
          <p:cNvPr id="7" name="Content Placeholder 2">
            <a:extLst>
              <a:ext uri="{FF2B5EF4-FFF2-40B4-BE49-F238E27FC236}">
                <a16:creationId xmlns:a16="http://schemas.microsoft.com/office/drawing/2014/main" id="{07E25F6F-0F2B-45A3-9ECC-288F2860C61C}"/>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609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45699" y="1122016"/>
            <a:ext cx="5277293" cy="228600"/>
          </a:xfrm>
        </p:spPr>
        <p:txBody>
          <a:bodyPr>
            <a:noAutofit/>
          </a:bodyPr>
          <a:lstStyle/>
          <a:p>
            <a:r>
              <a:rPr lang="en-US" sz="3600" dirty="0">
                <a:solidFill>
                  <a:schemeClr val="tx1">
                    <a:lumMod val="65000"/>
                    <a:lumOff val="35000"/>
                  </a:schemeClr>
                </a:solidFill>
              </a:rPr>
              <a:t>Thank You! </a:t>
            </a: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502" y="2152759"/>
            <a:ext cx="3499490" cy="2323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69008" y="2496802"/>
            <a:ext cx="4114800" cy="1815882"/>
          </a:xfrm>
          <a:prstGeom prst="rect">
            <a:avLst/>
          </a:prstGeom>
          <a:noFill/>
        </p:spPr>
        <p:txBody>
          <a:bodyPr wrap="square" rtlCol="0">
            <a:spAutoFit/>
          </a:bodyPr>
          <a:lstStyle/>
          <a:p>
            <a:r>
              <a:rPr lang="en-US" sz="2800" b="1" i="1" dirty="0">
                <a:solidFill>
                  <a:srgbClr val="7030A0"/>
                </a:solidFill>
              </a:rPr>
              <a:t>Please open the link that’s posted in the chat box and complete the post-survey. </a:t>
            </a:r>
          </a:p>
        </p:txBody>
      </p:sp>
      <p:sp>
        <p:nvSpPr>
          <p:cNvPr id="9" name="Title 3">
            <a:extLst>
              <a:ext uri="{FF2B5EF4-FFF2-40B4-BE49-F238E27FC236}">
                <a16:creationId xmlns:a16="http://schemas.microsoft.com/office/drawing/2014/main" id="{0AF0450A-FABD-FE4A-9810-6A42CE93B710}"/>
              </a:ext>
            </a:extLst>
          </p:cNvPr>
          <p:cNvSpPr txBox="1">
            <a:spLocks/>
          </p:cNvSpPr>
          <p:nvPr/>
        </p:nvSpPr>
        <p:spPr>
          <a:xfrm>
            <a:off x="3387969" y="5278784"/>
            <a:ext cx="5756031" cy="22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tx1">
                    <a:lumMod val="65000"/>
                    <a:lumOff val="35000"/>
                  </a:schemeClr>
                </a:solidFill>
              </a:rPr>
              <a:t>5 minutes to fill out evaluation and take a break!</a:t>
            </a:r>
          </a:p>
        </p:txBody>
      </p:sp>
    </p:spTree>
    <p:extLst>
      <p:ext uri="{BB962C8B-B14F-4D97-AF65-F5344CB8AC3E}">
        <p14:creationId xmlns:p14="http://schemas.microsoft.com/office/powerpoint/2010/main" val="125904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496" y="381000"/>
            <a:ext cx="8153400" cy="990600"/>
          </a:xfrm>
        </p:spPr>
        <p:txBody>
          <a:bodyPr>
            <a:normAutofit/>
          </a:bodyPr>
          <a:lstStyle/>
          <a:p>
            <a:r>
              <a:rPr lang="en-US" sz="3600" dirty="0">
                <a:solidFill>
                  <a:schemeClr val="tx1">
                    <a:lumMod val="65000"/>
                    <a:lumOff val="35000"/>
                  </a:schemeClr>
                </a:solidFill>
              </a:rPr>
              <a:t>Learning Objectives:</a:t>
            </a:r>
          </a:p>
        </p:txBody>
      </p:sp>
      <p:sp>
        <p:nvSpPr>
          <p:cNvPr id="3" name="Content Placeholder 2"/>
          <p:cNvSpPr>
            <a:spLocks noGrp="1"/>
          </p:cNvSpPr>
          <p:nvPr>
            <p:ph sz="quarter" idx="13"/>
          </p:nvPr>
        </p:nvSpPr>
        <p:spPr>
          <a:xfrm>
            <a:off x="2159750" y="1524000"/>
            <a:ext cx="8508251" cy="4572000"/>
          </a:xfrm>
        </p:spPr>
        <p:txBody>
          <a:bodyPr/>
          <a:lstStyle/>
          <a:p>
            <a:pPr marL="0" indent="0">
              <a:buNone/>
            </a:pPr>
            <a:endParaRPr lang="en-US"/>
          </a:p>
          <a:p>
            <a:r>
              <a:rPr lang="en-US"/>
              <a:t>List key tools and technical assistance from Health Partners on IPV + Exploitation </a:t>
            </a:r>
          </a:p>
          <a:p>
            <a:r>
              <a:rPr lang="en-US"/>
              <a:t>Connect with other community health center practitioners who are working to address the intersections HIV and IPV </a:t>
            </a:r>
          </a:p>
          <a:p>
            <a:r>
              <a:rPr lang="en-US"/>
              <a:t>Understand the health impact of IPV on people living with HIV </a:t>
            </a:r>
          </a:p>
          <a:p>
            <a:endParaRPr lang="en-US" sz="2400"/>
          </a:p>
        </p:txBody>
      </p:sp>
    </p:spTree>
    <p:extLst>
      <p:ext uri="{BB962C8B-B14F-4D97-AF65-F5344CB8AC3E}">
        <p14:creationId xmlns:p14="http://schemas.microsoft.com/office/powerpoint/2010/main" val="24506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59" y="856180"/>
            <a:ext cx="6009365" cy="1128068"/>
          </a:xfrm>
        </p:spPr>
        <p:txBody>
          <a:bodyPr anchor="ctr">
            <a:normAutofit/>
          </a:bodyPr>
          <a:lstStyle/>
          <a:p>
            <a:r>
              <a:rPr lang="en-US" sz="3700"/>
              <a:t>Intimate Partner Violence</a:t>
            </a:r>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a:t>A </a:t>
            </a:r>
            <a:r>
              <a:rPr lang="en-US" b="1">
                <a:effectLst>
                  <a:outerShdw blurRad="38100" dist="38100" dir="2700000" algn="tl">
                    <a:srgbClr val="000000">
                      <a:alpha val="43137"/>
                    </a:srgbClr>
                  </a:outerShdw>
                </a:effectLst>
              </a:rPr>
              <a:t>pattern</a:t>
            </a:r>
            <a:r>
              <a:rPr lang="en-US"/>
              <a:t> of behavior that one or more people use to gain </a:t>
            </a:r>
            <a:r>
              <a:rPr lang="en-US" b="1">
                <a:effectLst>
                  <a:outerShdw blurRad="38100" dist="38100" dir="2700000" algn="tl">
                    <a:srgbClr val="000000">
                      <a:alpha val="43137"/>
                    </a:srgbClr>
                  </a:outerShdw>
                </a:effectLst>
              </a:rPr>
              <a:t>power and control </a:t>
            </a:r>
            <a:r>
              <a:rPr lang="en-US"/>
              <a:t>over another person in an intimate relationship. </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a:srcRect t="5970"/>
          <a:stretch/>
        </p:blipFill>
        <p:spPr>
          <a:xfrm>
            <a:off x="5977788" y="799352"/>
            <a:ext cx="5425410" cy="5259296"/>
          </a:xfrm>
          <a:prstGeom prst="rect">
            <a:avLst/>
          </a:prstGeom>
        </p:spPr>
      </p:pic>
      <p:sp>
        <p:nvSpPr>
          <p:cNvPr id="12" name="Rectangle 11">
            <a:extLst>
              <a:ext uri="{FF2B5EF4-FFF2-40B4-BE49-F238E27FC236}">
                <a16:creationId xmlns:a16="http://schemas.microsoft.com/office/drawing/2014/main" id="{D3F01741-7534-0D48-A39C-8E203C9EEDC6}"/>
              </a:ext>
            </a:extLst>
          </p:cNvPr>
          <p:cNvSpPr/>
          <p:nvPr/>
        </p:nvSpPr>
        <p:spPr>
          <a:xfrm>
            <a:off x="7943328" y="6082831"/>
            <a:ext cx="1494329" cy="307777"/>
          </a:xfrm>
          <a:prstGeom prst="rect">
            <a:avLst/>
          </a:prstGeom>
        </p:spPr>
        <p:txBody>
          <a:bodyPr wrap="square">
            <a:spAutoFit/>
          </a:bodyPr>
          <a:lstStyle/>
          <a:p>
            <a:r>
              <a:rPr lang="en-US" sz="1400"/>
              <a:t>Image: wordle</a:t>
            </a:r>
          </a:p>
        </p:txBody>
      </p:sp>
    </p:spTree>
    <p:extLst>
      <p:ext uri="{BB962C8B-B14F-4D97-AF65-F5344CB8AC3E}">
        <p14:creationId xmlns:p14="http://schemas.microsoft.com/office/powerpoint/2010/main" val="196262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66A50-4D3E-394D-8556-D99D1EA7E08F}"/>
              </a:ext>
            </a:extLst>
          </p:cNvPr>
          <p:cNvSpPr>
            <a:spLocks noGrp="1"/>
          </p:cNvSpPr>
          <p:nvPr>
            <p:ph idx="1"/>
          </p:nvPr>
        </p:nvSpPr>
        <p:spPr/>
        <p:txBody>
          <a:bodyPr/>
          <a:lstStyle/>
          <a:p>
            <a:endParaRPr lang="en-US"/>
          </a:p>
        </p:txBody>
      </p:sp>
      <p:pic>
        <p:nvPicPr>
          <p:cNvPr id="1026" name="Picture 2" descr="IPV Power and control wheel that shows the different ways people control and hurt their partners: using physical and sexual violence, coercion and threats, intimidation, emotional abuse, privilege, isolation, economic abuse, using children, minimzing denying blaming.">
            <a:extLst>
              <a:ext uri="{FF2B5EF4-FFF2-40B4-BE49-F238E27FC236}">
                <a16:creationId xmlns:a16="http://schemas.microsoft.com/office/drawing/2014/main" id="{97B6B4D4-520C-6A48-9D08-649EA3751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950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F13467A-4B86-404C-B4E9-287C81A587C3}"/>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DE87B80A-3D42-E74F-AED7-F86F27AFE2DB}"/>
              </a:ext>
            </a:extLst>
          </p:cNvPr>
          <p:cNvSpPr/>
          <p:nvPr/>
        </p:nvSpPr>
        <p:spPr>
          <a:xfrm>
            <a:off x="3415004" y="2519266"/>
            <a:ext cx="642873" cy="48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23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dirty="0">
                <a:latin typeface="+mj-lt"/>
                <a:ea typeface="+mj-ea"/>
                <a:cs typeface="+mj-cs"/>
              </a:rPr>
              <a:t>IPV is common</a:t>
            </a:r>
          </a:p>
        </p:txBody>
      </p:sp>
      <p:sp>
        <p:nvSpPr>
          <p:cNvPr id="2" name="Content Placeholder 1"/>
          <p:cNvSpPr>
            <a:spLocks noGrp="1"/>
          </p:cNvSpPr>
          <p:nvPr>
            <p:ph idx="1"/>
          </p:nvPr>
        </p:nvSpPr>
        <p:spPr>
          <a:xfrm>
            <a:off x="793660" y="2599509"/>
            <a:ext cx="10143668" cy="3064691"/>
          </a:xfrm>
        </p:spPr>
        <p:txBody>
          <a:bodyPr anchor="ctr">
            <a:normAutofit fontScale="92500" lnSpcReduction="10000"/>
          </a:bodyPr>
          <a:lstStyle/>
          <a:p>
            <a:pPr>
              <a:spcAft>
                <a:spcPts val="600"/>
              </a:spcAft>
            </a:pPr>
            <a:r>
              <a:rPr lang="en-US" sz="2400">
                <a:sym typeface="Arial"/>
              </a:rPr>
              <a:t>At least</a:t>
            </a:r>
            <a:r>
              <a:rPr lang="en-US" sz="2400"/>
              <a:t> </a:t>
            </a:r>
            <a:r>
              <a:rPr lang="en-US" sz="2400" b="1">
                <a:solidFill>
                  <a:schemeClr val="accent2">
                    <a:lumMod val="75000"/>
                  </a:schemeClr>
                </a:solidFill>
              </a:rPr>
              <a:t>1 in 4 </a:t>
            </a:r>
            <a:r>
              <a:rPr lang="en-US" sz="2400"/>
              <a:t>women and </a:t>
            </a:r>
            <a:r>
              <a:rPr lang="en-US" sz="2400" b="1">
                <a:solidFill>
                  <a:schemeClr val="accent2">
                    <a:lumMod val="75000"/>
                  </a:schemeClr>
                </a:solidFill>
              </a:rPr>
              <a:t>1 in 9 </a:t>
            </a:r>
            <a:r>
              <a:rPr lang="en-US" sz="2400"/>
              <a:t>men in the U.S. have experienced rape, physical violence, and/or stalking by an intimate partner in their lifetime. </a:t>
            </a:r>
            <a:r>
              <a:rPr lang="en-US" sz="1400" kern="0">
                <a:solidFill>
                  <a:sysClr val="windowText" lastClr="000000"/>
                </a:solidFill>
                <a:cs typeface="Arial"/>
                <a:sym typeface="Arial"/>
              </a:rPr>
              <a:t>CDC NISVS, 2011 </a:t>
            </a:r>
            <a:endParaRPr lang="en-US" sz="2400"/>
          </a:p>
          <a:p>
            <a:pPr>
              <a:spcAft>
                <a:spcPts val="600"/>
              </a:spcAft>
            </a:pPr>
            <a:r>
              <a:rPr lang="en-US" sz="2400"/>
              <a:t>Because of oppression, rates are higher for marginalized and historically exploited people:</a:t>
            </a:r>
          </a:p>
          <a:p>
            <a:pPr lvl="1">
              <a:spcAft>
                <a:spcPts val="600"/>
              </a:spcAft>
            </a:pPr>
            <a:r>
              <a:rPr lang="en-US" sz="2000"/>
              <a:t>LGBTQI </a:t>
            </a:r>
            <a:r>
              <a:rPr lang="en-US" sz="1200" kern="0">
                <a:solidFill>
                  <a:sysClr val="windowText" lastClr="000000"/>
                </a:solidFill>
                <a:cs typeface="Arial"/>
                <a:sym typeface="Arial"/>
              </a:rPr>
              <a:t>CDC NISVS, 2011; The Task Force, 2011 </a:t>
            </a:r>
            <a:endParaRPr lang="en-US" sz="2000"/>
          </a:p>
          <a:p>
            <a:pPr lvl="1">
              <a:spcAft>
                <a:spcPts val="600"/>
              </a:spcAft>
            </a:pPr>
            <a:r>
              <a:rPr lang="en-US" sz="2000"/>
              <a:t>Black and Indigenous people</a:t>
            </a:r>
          </a:p>
          <a:p>
            <a:pPr lvl="1">
              <a:spcAft>
                <a:spcPts val="600"/>
              </a:spcAft>
            </a:pPr>
            <a:r>
              <a:rPr lang="en-US" sz="2000"/>
              <a:t>Migrant</a:t>
            </a:r>
          </a:p>
          <a:p>
            <a:pPr lvl="1">
              <a:spcAft>
                <a:spcPts val="600"/>
              </a:spcAft>
            </a:pPr>
            <a:r>
              <a:rPr lang="en-US" sz="2000"/>
              <a:t>People living with HIV</a:t>
            </a:r>
          </a:p>
        </p:txBody>
      </p:sp>
      <p:sp>
        <p:nvSpPr>
          <p:cNvPr id="6" name="Slide Number Placeholder 5"/>
          <p:cNvSpPr>
            <a:spLocks noGrp="1"/>
          </p:cNvSpPr>
          <p:nvPr>
            <p:ph type="sldNum" sz="quarter" idx="12"/>
          </p:nvPr>
        </p:nvSpPr>
        <p:spPr>
          <a:xfrm>
            <a:off x="8610600" y="6492240"/>
            <a:ext cx="2743200" cy="365125"/>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C4D445-5127-444A-9B8A-B3D1ADCCB85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F8E5CC12-F68F-1643-BEB7-19D34C6784CE}"/>
              </a:ext>
            </a:extLst>
          </p:cNvPr>
          <p:cNvSpPr/>
          <p:nvPr/>
        </p:nvSpPr>
        <p:spPr>
          <a:xfrm>
            <a:off x="4203700" y="5930900"/>
            <a:ext cx="7340600" cy="266700"/>
          </a:xfrm>
          <a:prstGeom prst="rect">
            <a:avLst/>
          </a:prstGeom>
        </p:spPr>
        <p:txBody>
          <a:bodyPr wrap="square" anchor="t">
            <a:normAutofit/>
          </a:bodyPr>
          <a:lstStyle/>
          <a:p>
            <a:pPr marL="0" marR="0" lvl="0" indent="0" algn="l" defTabSz="685800" rtl="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a:ea typeface="+mn-ea"/>
                <a:cs typeface="Arial"/>
                <a:sym typeface="Arial"/>
              </a:rPr>
              <a:t>CDC NISVS, 2011; The Task Force, 2011 </a:t>
            </a:r>
          </a:p>
        </p:txBody>
      </p:sp>
      <p:sp>
        <p:nvSpPr>
          <p:cNvPr id="4" name="TextBox 3">
            <a:extLst>
              <a:ext uri="{FF2B5EF4-FFF2-40B4-BE49-F238E27FC236}">
                <a16:creationId xmlns:a16="http://schemas.microsoft.com/office/drawing/2014/main" id="{E066A6EB-CF30-4FE4-8552-8D583BF6EE0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44466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8637" y="386930"/>
            <a:ext cx="10645955" cy="1188950"/>
          </a:xfrm>
        </p:spPr>
        <p:txBody>
          <a:bodyPr vert="horz" lIns="91440" tIns="45720" rIns="91440" bIns="45720" rtlCol="0" anchor="b">
            <a:normAutofit/>
          </a:bodyPr>
          <a:lstStyle/>
          <a:p>
            <a:r>
              <a:rPr lang="en-US" sz="5400" kern="1200">
                <a:latin typeface="+mj-lt"/>
                <a:ea typeface="+mj-ea"/>
                <a:cs typeface="+mj-cs"/>
              </a:rPr>
              <a:t>IPV is complex</a:t>
            </a:r>
          </a:p>
        </p:txBody>
      </p:sp>
      <p:sp>
        <p:nvSpPr>
          <p:cNvPr id="2" name="Content Placeholder 1"/>
          <p:cNvSpPr>
            <a:spLocks noGrp="1"/>
          </p:cNvSpPr>
          <p:nvPr>
            <p:ph idx="1"/>
          </p:nvPr>
        </p:nvSpPr>
        <p:spPr>
          <a:xfrm>
            <a:off x="5608869" y="2670585"/>
            <a:ext cx="5208105" cy="3435531"/>
          </a:xfrm>
        </p:spPr>
        <p:txBody>
          <a:bodyPr anchor="ctr">
            <a:normAutofit/>
          </a:bodyPr>
          <a:lstStyle/>
          <a:p>
            <a:r>
              <a:rPr lang="en-US" sz="2400"/>
              <a:t>Violence is not always the priority</a:t>
            </a:r>
          </a:p>
          <a:p>
            <a:r>
              <a:rPr lang="en-US" sz="2400"/>
              <a:t>Cycles through “good times” and “bad times”</a:t>
            </a:r>
          </a:p>
          <a:p>
            <a:r>
              <a:rPr lang="en-US" sz="2400"/>
              <a:t>Breaking down the victim/perpetrator binary</a:t>
            </a:r>
          </a:p>
          <a:p>
            <a:r>
              <a:rPr lang="en-US" sz="2400"/>
              <a:t>People use “abusive behaviors” to survive</a:t>
            </a:r>
          </a:p>
          <a:p>
            <a:r>
              <a:rPr lang="en-US" sz="2400"/>
              <a:t>Everyone needs support</a:t>
            </a:r>
          </a:p>
          <a:p>
            <a:endParaRPr lang="en-US" sz="2400"/>
          </a:p>
        </p:txBody>
      </p:sp>
      <p:sp>
        <p:nvSpPr>
          <p:cNvPr id="6" name="Slide Number Placeholder 5"/>
          <p:cNvSpPr>
            <a:spLocks noGrp="1"/>
          </p:cNvSpPr>
          <p:nvPr>
            <p:ph type="sldNum" sz="quarter" idx="12"/>
          </p:nvPr>
        </p:nvSpPr>
        <p:spPr>
          <a:xfrm>
            <a:off x="8610600" y="6492240"/>
            <a:ext cx="2743200" cy="365125"/>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C4D445-5127-444A-9B8A-B3D1ADCCB85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a:endParaRPr>
          </a:p>
        </p:txBody>
      </p:sp>
      <p:pic>
        <p:nvPicPr>
          <p:cNvPr id="8194" name="Picture 2">
            <a:extLst>
              <a:ext uri="{FF2B5EF4-FFF2-40B4-BE49-F238E27FC236}">
                <a16:creationId xmlns:a16="http://schemas.microsoft.com/office/drawing/2014/main" id="{BC19417B-0999-D140-A574-47B867556B8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97" t="9083" b="30435"/>
          <a:stretch/>
        </p:blipFill>
        <p:spPr bwMode="auto">
          <a:xfrm>
            <a:off x="1006051" y="2582222"/>
            <a:ext cx="4036430" cy="32146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D834DD6-A999-3A43-A278-8B52B627FB69}"/>
              </a:ext>
            </a:extLst>
          </p:cNvPr>
          <p:cNvSpPr/>
          <p:nvPr/>
        </p:nvSpPr>
        <p:spPr>
          <a:xfrm>
            <a:off x="2315358" y="5820006"/>
            <a:ext cx="97815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Image: </a:t>
            </a:r>
            <a:r>
              <a:rPr kumimoji="0" lang="en-US" sz="1050" b="0" i="0" u="none" strike="noStrike" kern="1200" cap="none" spc="0" normalizeH="0" baseline="0" noProof="0" err="1">
                <a:ln>
                  <a:noFill/>
                </a:ln>
                <a:solidFill>
                  <a:prstClr val="black"/>
                </a:solidFill>
                <a:effectLst/>
                <a:uLnTx/>
                <a:uFillTx/>
                <a:latin typeface="Calibri" panose="020F0502020204030204"/>
                <a:ea typeface="+mn-ea"/>
                <a:cs typeface="+mn-cs"/>
              </a:rPr>
              <a:t>Prexels</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854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D9A08F47516D4DA20A4BD46824865D" ma:contentTypeVersion="13" ma:contentTypeDescription="Create a new document." ma:contentTypeScope="" ma:versionID="fea9675a0aa0e51bf4f08631ba97e99d">
  <xsd:schema xmlns:xsd="http://www.w3.org/2001/XMLSchema" xmlns:xs="http://www.w3.org/2001/XMLSchema" xmlns:p="http://schemas.microsoft.com/office/2006/metadata/properties" xmlns:ns3="c2705467-2bb8-4da3-bd5d-89581e243622" xmlns:ns4="50058bce-a6ab-47bb-b860-351cd1ccdf8e" targetNamespace="http://schemas.microsoft.com/office/2006/metadata/properties" ma:root="true" ma:fieldsID="46a788056885dccb691a11115844199b" ns3:_="" ns4:_="">
    <xsd:import namespace="c2705467-2bb8-4da3-bd5d-89581e243622"/>
    <xsd:import namespace="50058bce-a6ab-47bb-b860-351cd1ccdf8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705467-2bb8-4da3-bd5d-89581e2436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058bce-a6ab-47bb-b860-351cd1ccdf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67DEE7-B4F4-4AAE-9312-3BBAE5315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705467-2bb8-4da3-bd5d-89581e243622"/>
    <ds:schemaRef ds:uri="50058bce-a6ab-47bb-b860-351cd1ccdf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530FF3-5FD8-49E9-9A6D-D5BD82EC1618}">
  <ds:schemaRefs>
    <ds:schemaRef ds:uri="http://schemas.microsoft.com/sharepoint/v3/contenttype/forms"/>
  </ds:schemaRefs>
</ds:datastoreItem>
</file>

<file path=customXml/itemProps3.xml><?xml version="1.0" encoding="utf-8"?>
<ds:datastoreItem xmlns:ds="http://schemas.openxmlformats.org/officeDocument/2006/customXml" ds:itemID="{7C493EEC-8DF1-4AE7-92AA-A7BB602900BE}">
  <ds:schemaRefs>
    <ds:schemaRef ds:uri="http://purl.org/dc/terms/"/>
    <ds:schemaRef ds:uri="http://purl.org/dc/elements/1.1/"/>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50058bce-a6ab-47bb-b860-351cd1ccdf8e"/>
    <ds:schemaRef ds:uri="c2705467-2bb8-4da3-bd5d-89581e243622"/>
  </ds:schemaRefs>
</ds:datastoreItem>
</file>

<file path=docProps/app.xml><?xml version="1.0" encoding="utf-8"?>
<Properties xmlns="http://schemas.openxmlformats.org/officeDocument/2006/extended-properties" xmlns:vt="http://schemas.openxmlformats.org/officeDocument/2006/docPropsVTypes">
  <TotalTime>12</TotalTime>
  <Words>5486</Words>
  <Application>Microsoft Office PowerPoint</Application>
  <PresentationFormat>Widescreen</PresentationFormat>
  <Paragraphs>426</Paragraphs>
  <Slides>42</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MS PGothic</vt:lpstr>
      <vt:lpstr>Arial</vt:lpstr>
      <vt:lpstr>Arial  </vt:lpstr>
      <vt:lpstr>Arial Black</vt:lpstr>
      <vt:lpstr>Avenir Roman</vt:lpstr>
      <vt:lpstr>Calibri</vt:lpstr>
      <vt:lpstr>Calibri Light</vt:lpstr>
      <vt:lpstr>Montserrat</vt:lpstr>
      <vt:lpstr>Times New Roman</vt:lpstr>
      <vt:lpstr>Wingdings</vt:lpstr>
      <vt:lpstr>Office Theme</vt:lpstr>
      <vt:lpstr> Addressing IPV in CHCs That Serve People Living with HIV: Universal Education on IPV to Promote Connection and Safety   </vt:lpstr>
      <vt:lpstr>PowerPoint Presentation</vt:lpstr>
      <vt:lpstr>Who is a part of this learning collaborative?</vt:lpstr>
      <vt:lpstr>Community Health Centers</vt:lpstr>
      <vt:lpstr>Learning Objectives:</vt:lpstr>
      <vt:lpstr>Intimate Partner Violence</vt:lpstr>
      <vt:lpstr>PowerPoint Presentation</vt:lpstr>
      <vt:lpstr>IPV is common</vt:lpstr>
      <vt:lpstr>IPV is complex</vt:lpstr>
      <vt:lpstr>Interpersonal/Intimate Gendered Violence Across the Lifespan</vt:lpstr>
      <vt:lpstr> Institutional and Structural Gendered Violence</vt:lpstr>
      <vt:lpstr>HIV Stigma Increases Vulnerability to IPV</vt:lpstr>
      <vt:lpstr>IPV keep survivors from healthcare</vt:lpstr>
      <vt:lpstr>What your settings are already doing to address IPV</vt:lpstr>
      <vt:lpstr>Share in chat</vt:lpstr>
      <vt:lpstr>What is the end goal of screening tools for violence and trauma? </vt:lpstr>
      <vt:lpstr>The Heart of Being Healing-Centered</vt:lpstr>
      <vt:lpstr>Rethinking Screening</vt:lpstr>
      <vt:lpstr>Shifting Away from Screening…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Everyone gets support</vt:lpstr>
      <vt:lpstr>Small Group Case Work</vt:lpstr>
      <vt:lpstr>A word about Safety Planning</vt:lpstr>
      <vt:lpstr>Health Promotion + Harm Reduction = Safety Planning</vt:lpstr>
      <vt:lpstr>Comprehensive response </vt:lpstr>
      <vt:lpstr>Partnerships with DV/community  advocates</vt:lpstr>
      <vt:lpstr>Adopting CUES universal education </vt:lpstr>
      <vt:lpstr>Ordering, Localizing + Adapting Safety Cards </vt:lpstr>
      <vt:lpstr>CUES Training</vt:lpstr>
      <vt:lpstr>Sample Protocol</vt:lpstr>
      <vt:lpstr>Trauma Informed Workplaces</vt:lpstr>
      <vt:lpstr>Healing Centered Environment</vt:lpstr>
      <vt:lpstr>www.IPVHealthPartners.org online toolkit + CUES</vt:lpstr>
      <vt:lpstr>Self-Reflection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IPV in CHCs That Serve People Living with HIV: Universal Education on IPV to Promote Connection and Safety</dc:title>
  <dc:creator>Surabhi Kukke</dc:creator>
  <cp:lastModifiedBy>Megha Rimal</cp:lastModifiedBy>
  <cp:revision>2</cp:revision>
  <dcterms:created xsi:type="dcterms:W3CDTF">2022-08-23T17:22:50Z</dcterms:created>
  <dcterms:modified xsi:type="dcterms:W3CDTF">2022-09-12T18:13:41Z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0x01010032D9A08F47516D4DA20A4BD46824865D</vt:lpwstr>
  </property>
</Properties>
</file>