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9" r:id="rId5"/>
    <p:sldMasterId id="2147483703" r:id="rId6"/>
  </p:sldMasterIdLst>
  <p:notesMasterIdLst>
    <p:notesMasterId r:id="rId45"/>
  </p:notesMasterIdLst>
  <p:sldIdLst>
    <p:sldId id="2147481322" r:id="rId7"/>
    <p:sldId id="2147481287" r:id="rId8"/>
    <p:sldId id="2147481294" r:id="rId9"/>
    <p:sldId id="2147481320" r:id="rId10"/>
    <p:sldId id="256" r:id="rId11"/>
    <p:sldId id="342" r:id="rId12"/>
    <p:sldId id="27568" r:id="rId13"/>
    <p:sldId id="27570" r:id="rId14"/>
    <p:sldId id="27571" r:id="rId15"/>
    <p:sldId id="4215" r:id="rId16"/>
    <p:sldId id="27564" r:id="rId17"/>
    <p:sldId id="27572" r:id="rId18"/>
    <p:sldId id="27573" r:id="rId19"/>
    <p:sldId id="27575" r:id="rId20"/>
    <p:sldId id="5799" r:id="rId21"/>
    <p:sldId id="257" r:id="rId22"/>
    <p:sldId id="4160" r:id="rId23"/>
    <p:sldId id="258" r:id="rId24"/>
    <p:sldId id="5768" r:id="rId25"/>
    <p:sldId id="5769" r:id="rId26"/>
    <p:sldId id="27577" r:id="rId27"/>
    <p:sldId id="27576" r:id="rId28"/>
    <p:sldId id="558" r:id="rId29"/>
    <p:sldId id="27574" r:id="rId30"/>
    <p:sldId id="2147481323" r:id="rId31"/>
    <p:sldId id="2147481308" r:id="rId32"/>
    <p:sldId id="2147481311" r:id="rId33"/>
    <p:sldId id="2147481324" r:id="rId34"/>
    <p:sldId id="2147481298" r:id="rId35"/>
    <p:sldId id="2147481299" r:id="rId36"/>
    <p:sldId id="2147481301" r:id="rId37"/>
    <p:sldId id="2147481300" r:id="rId38"/>
    <p:sldId id="2147481302" r:id="rId39"/>
    <p:sldId id="2147481303" r:id="rId40"/>
    <p:sldId id="2147481325" r:id="rId41"/>
    <p:sldId id="2147481289" r:id="rId42"/>
    <p:sldId id="2147481295" r:id="rId43"/>
    <p:sldId id="214748132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s New In Epic" id="{1502DD9A-089D-42F9-AD3B-4740F4AE6528}">
          <p14:sldIdLst>
            <p14:sldId id="2147481322"/>
            <p14:sldId id="2147481287"/>
            <p14:sldId id="2147481294"/>
            <p14:sldId id="2147481320"/>
            <p14:sldId id="256"/>
            <p14:sldId id="342"/>
            <p14:sldId id="27568"/>
            <p14:sldId id="27570"/>
            <p14:sldId id="27571"/>
            <p14:sldId id="4215"/>
            <p14:sldId id="27564"/>
            <p14:sldId id="27572"/>
            <p14:sldId id="27573"/>
            <p14:sldId id="27575"/>
            <p14:sldId id="5799"/>
            <p14:sldId id="257"/>
            <p14:sldId id="4160"/>
            <p14:sldId id="258"/>
            <p14:sldId id="5768"/>
            <p14:sldId id="5769"/>
            <p14:sldId id="27577"/>
            <p14:sldId id="27576"/>
            <p14:sldId id="558"/>
            <p14:sldId id="27574"/>
            <p14:sldId id="2147481323"/>
            <p14:sldId id="2147481308"/>
            <p14:sldId id="2147481311"/>
            <p14:sldId id="2147481324"/>
            <p14:sldId id="2147481298"/>
            <p14:sldId id="2147481299"/>
            <p14:sldId id="2147481301"/>
            <p14:sldId id="2147481300"/>
            <p14:sldId id="2147481302"/>
            <p14:sldId id="2147481303"/>
            <p14:sldId id="2147481325"/>
            <p14:sldId id="2147481289"/>
            <p14:sldId id="2147481295"/>
            <p14:sldId id="21474813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4FAC29-0986-D4DE-C362-244E5FDA210E}" name="Layla Allison" initials="LA" userId="S::allisonl@ochin.org::3ee71c84-f3f3-45c5-82fe-4270c1d5523c" providerId="AD"/>
  <p188:author id="{3FDB562B-1C00-E600-A6C1-C02052BC6267}" name="Joshua Middendorf" initials="JM" userId="S::middendorfj@ochin.org::11321064-8c87-49ef-8d68-06540c5d0c83" providerId="AD"/>
  <p188:author id="{8B5DC23A-4FAE-3FC5-0D69-79D214061AF4}" name="Erica Neher" initials="EN" userId="S::nehere@ochin.org::9e376726-2a4e-445a-90a3-29580f3ad992" providerId="AD"/>
  <p188:author id="{7B3A453D-2335-19F2-C09F-F09EF4220C05}" name="Vanessa Nash" initials="VN" userId="S::nashv@ochin.org::b3e34570-28ce-479a-8ede-101c6bfed9d9" providerId="AD"/>
  <p188:author id="{C70B3845-9258-C66C-6044-4C1464375AB9}" name="Cathie Mills" initials="CM" userId="S::millsc@ochin.org::6d7ed093-3073-4114-9661-67c3bb1eb733" providerId="AD"/>
  <p188:author id="{EE9EA85B-0B4D-B36E-D3E7-2BF9711913F7}" name="Sam Lindner" initials="SL" userId="S::lindners@ochin.org::078b87c3-3a83-47f6-91b0-5134586c4b7f" providerId="AD"/>
  <p188:author id="{CC37DF5D-9B8B-9CE2-FF31-1C01A6077E58}" name="Seren Karasu" initials="SK" userId="S::karasus@ochin.org::2e62b57f-6767-4295-8a45-f23d9c7d72c3" providerId="AD"/>
  <p188:author id="{3520A25E-069F-96AB-A623-DBBF9774AE47}" name="Anne Holcomb" initials="" userId="S::holcomba@ochin.org::33f686a4-38f0-4593-b4c6-223109d7f78c" providerId="AD"/>
  <p188:author id="{B1E2D475-99AA-A66A-6141-1B5DFEB71645}" name="Elliott Tolbert" initials="ET" userId="S::tolberte@ochin.org::47d018ff-e6e3-43b2-9638-9bd92b22b4f6" providerId="AD"/>
  <p188:author id="{14415D8A-3371-9AB5-88A7-2E71CB0579E0}" name="Sharon Smith" initials="SS" userId="S::smithsh@ochin.org::8fedcd85-7b73-4987-81e6-e65ccf1b6afc" providerId="AD"/>
  <p188:author id="{BBFAFDAA-0AA6-FF57-45C5-F8D7C5C158D9}" name="Jennifer Obermeyer" initials="JO" userId="S::obermeyerj@ochin.org::5363db00-5ab4-49c1-9691-9a680410a1a7" providerId="AD"/>
  <p188:author id="{08149EB1-B9FA-D1BA-4B63-86DD7AAB3B60}" name="Valerie Majano" initials="VM" userId="S::majanov@ochin.org::d30398c7-4d92-4962-89fe-43ef302d7cfd" providerId="AD"/>
  <p188:author id="{2F2389C8-BB68-E070-F9C5-87A21FE36D47}" name="Susie MacPherson" initials="SM" userId="S::macphersons@ochin.org::3fb9dfaa-6a8c-463f-af5e-45d434d9ed7e" providerId="AD"/>
  <p188:author id="{7F3D13D7-F4DD-9C1E-B28E-F69831D460DC}" name="Susie MacPherson" initials="SM" userId="S::macphersons@Ochin.org::3fb9dfaa-6a8c-463f-af5e-45d434d9ed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Marie Overholser" initials="AO" lastIdx="1" clrIdx="0">
    <p:extLst>
      <p:ext uri="{19B8F6BF-5375-455C-9EA6-DF929625EA0E}">
        <p15:presenceInfo xmlns:p15="http://schemas.microsoft.com/office/powerpoint/2012/main" userId="S::overholsera@ochin.org::c1a4c04a-bb6f-4c4b-b427-8b6df1952c58" providerId="AD"/>
      </p:ext>
    </p:extLst>
  </p:cmAuthor>
  <p:cmAuthor id="2" name="Tevor Gamble-Chouinard" initials="TG" lastIdx="13" clrIdx="1">
    <p:extLst>
      <p:ext uri="{19B8F6BF-5375-455C-9EA6-DF929625EA0E}">
        <p15:presenceInfo xmlns:p15="http://schemas.microsoft.com/office/powerpoint/2012/main" userId="S::gamble-chouinardt@Ochin.org::bb1a6fed-d08e-4681-ad17-520f92053566" providerId="AD"/>
      </p:ext>
    </p:extLst>
  </p:cmAuthor>
  <p:cmAuthor id="3" name="Stacie Carney" initials="SC" lastIdx="2" clrIdx="2">
    <p:extLst>
      <p:ext uri="{19B8F6BF-5375-455C-9EA6-DF929625EA0E}">
        <p15:presenceInfo xmlns:p15="http://schemas.microsoft.com/office/powerpoint/2012/main" userId="S::carneys@ochin.org::9cdeab7f-8c18-4d88-bcc1-cbeb52405044" providerId="AD"/>
      </p:ext>
    </p:extLst>
  </p:cmAuthor>
  <p:cmAuthor id="4" name="TJ Schuch OCHIN" initials="TSO" lastIdx="1" clrIdx="3">
    <p:extLst>
      <p:ext uri="{19B8F6BF-5375-455C-9EA6-DF929625EA0E}">
        <p15:presenceInfo xmlns:p15="http://schemas.microsoft.com/office/powerpoint/2012/main" userId="S::schucht@ochin.org::6ca6ee93-5869-40c9-8268-d7b845830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BDB31"/>
    <a:srgbClr val="42A7A5"/>
    <a:srgbClr val="CC3399"/>
    <a:srgbClr val="ECECEC"/>
    <a:srgbClr val="FFFFCC"/>
    <a:srgbClr val="F4F9D4"/>
    <a:srgbClr val="7EB859"/>
    <a:srgbClr val="37657A"/>
    <a:srgbClr val="386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6FD97-9BD7-4E4A-9AEA-30C430F54F4A}" v="12" dt="2025-07-17T16:15:59.472"/>
    <p1510:client id="{8B15BA80-A391-4141-AA95-2B96C7EDCEF0}" v="1" dt="2025-07-17T17:47:48.965"/>
    <p1510:client id="{9A5F0E81-CBD5-4811-8C7B-E389B5D252D0}" v="16" dt="2025-07-17T16:10:16.717"/>
    <p1510:client id="{D1217BAF-DA49-4CF7-9E95-9D53189443AF}" v="352" dt="2025-07-16T16:22:40.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29AC5-01A7-48A3-8915-460C43750607}"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0827B-EAB0-4E56-85AC-A6897D527B0A}" type="slidenum">
              <a:rPr lang="en-US" smtClean="0"/>
              <a:t>‹#›</a:t>
            </a:fld>
            <a:endParaRPr lang="en-US"/>
          </a:p>
        </p:txBody>
      </p:sp>
    </p:spTree>
    <p:extLst>
      <p:ext uri="{BB962C8B-B14F-4D97-AF65-F5344CB8AC3E}">
        <p14:creationId xmlns:p14="http://schemas.microsoft.com/office/powerpoint/2010/main" val="358123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5C1F-AF09-06C3-2B07-AC7D20B8DE25}"/>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2C8D2BC-553F-6D62-788D-62BE6B80B0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037CE1B1-36E3-724D-D2C9-C075A493B6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a:t>Sharon + all: Introduce selves in order</a:t>
            </a:r>
          </a:p>
        </p:txBody>
      </p:sp>
      <p:sp>
        <p:nvSpPr>
          <p:cNvPr id="77828" name="Slide Number Placeholder 3">
            <a:extLst>
              <a:ext uri="{FF2B5EF4-FFF2-40B4-BE49-F238E27FC236}">
                <a16:creationId xmlns:a16="http://schemas.microsoft.com/office/drawing/2014/main" id="{0188A201-A04C-03EF-9B56-E1399687D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E9CC0-06DD-4263-B835-0ACC60328059}" type="slidenum">
              <a:rPr lang="en-US" altLang="en-US">
                <a:solidFill>
                  <a:srgbClr val="000000"/>
                </a:solidFill>
              </a:rPr>
              <a:pPr fontAlgn="base">
                <a:spcBef>
                  <a:spcPct val="0"/>
                </a:spcBef>
                <a:spcAft>
                  <a:spcPct val="0"/>
                </a:spcAft>
              </a:pPr>
              <a:t>2</a:t>
            </a:fld>
            <a:endParaRPr lang="en-US" altLang="en-US">
              <a:solidFill>
                <a:srgbClr val="000000"/>
              </a:solidFill>
            </a:endParaRPr>
          </a:p>
        </p:txBody>
      </p:sp>
    </p:spTree>
    <p:extLst>
      <p:ext uri="{BB962C8B-B14F-4D97-AF65-F5344CB8AC3E}">
        <p14:creationId xmlns:p14="http://schemas.microsoft.com/office/powerpoint/2010/main" val="352549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8065B-9BFC-4119-9DBE-D116F03A9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13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xfrm>
            <a:off x="4142965" y="9119173"/>
            <a:ext cx="3170583" cy="480388"/>
          </a:xfrm>
          <a:prstGeom prst="rect">
            <a:avLst/>
          </a:prstGeom>
          <a:noFill/>
        </p:spPr>
        <p:txBody>
          <a:bodyPr lIns="94835" tIns="47416" rIns="94835" bIns="47416"/>
          <a:lstStyle/>
          <a:p>
            <a:pPr marL="0" marR="0" lvl="0" indent="0" algn="r" defTabSz="914400" rtl="0" eaLnBrk="1" fontAlgn="auto" latinLnBrk="0" hangingPunct="1">
              <a:lnSpc>
                <a:spcPct val="100000"/>
              </a:lnSpc>
              <a:spcBef>
                <a:spcPts val="0"/>
              </a:spcBef>
              <a:spcAft>
                <a:spcPts val="0"/>
              </a:spcAft>
              <a:buClrTx/>
              <a:buSzTx/>
              <a:buFontTx/>
              <a:buNone/>
              <a:tabLst/>
              <a:defRPr/>
            </a:pPr>
            <a:fld id="{99C61C3B-8400-4CDF-AA05-1D340DD4AA06}" type="slidenum">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lIns="94835" tIns="47416" rIns="94835" bIns="4741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Rebecca, 1 minute and when finished reading slide turn to Anna for a stretch</a:t>
            </a:r>
          </a:p>
          <a:p>
            <a:pPr eaLnBrk="1" hangingPunct="1"/>
            <a:endParaRPr lang="en-US" b="1">
              <a:solidFill>
                <a:schemeClr val="tx1">
                  <a:lumMod val="65000"/>
                  <a:lumOff val="35000"/>
                </a:schemeClr>
              </a:solidFill>
              <a:cs typeface="Arial" pitchFamily="34" charset="0"/>
            </a:endParaRPr>
          </a:p>
          <a:p>
            <a:pPr eaLnBrk="1" hangingPunct="1"/>
            <a:r>
              <a:rPr lang="en-US" b="1">
                <a:solidFill>
                  <a:schemeClr val="tx1">
                    <a:lumMod val="65000"/>
                    <a:lumOff val="35000"/>
                  </a:schemeClr>
                </a:solidFill>
                <a:cs typeface="Arial" pitchFamily="34" charset="0"/>
              </a:rPr>
              <a:t>Notes to Trainer: </a:t>
            </a:r>
            <a:r>
              <a:rPr lang="en-US" b="0">
                <a:solidFill>
                  <a:schemeClr val="tx1">
                    <a:lumMod val="65000"/>
                    <a:lumOff val="35000"/>
                  </a:schemeClr>
                </a:solidFill>
                <a:cs typeface="Arial" pitchFamily="34" charset="0"/>
              </a:rPr>
              <a:t>Read aloud “Our</a:t>
            </a:r>
            <a:r>
              <a:rPr lang="en-US" b="0" baseline="0">
                <a:solidFill>
                  <a:schemeClr val="tx1">
                    <a:lumMod val="65000"/>
                    <a:lumOff val="35000"/>
                  </a:schemeClr>
                </a:solidFill>
                <a:cs typeface="Arial" pitchFamily="34" charset="0"/>
              </a:rPr>
              <a:t> contribution </a:t>
            </a:r>
            <a:r>
              <a:rPr lang="en-US" b="0">
                <a:solidFill>
                  <a:schemeClr val="tx1">
                    <a:lumMod val="65000"/>
                    <a:lumOff val="35000"/>
                  </a:schemeClr>
                </a:solidFill>
                <a:cs typeface="Arial" pitchFamily="34" charset="0"/>
              </a:rPr>
              <a:t>to helping support health equity is universal education.</a:t>
            </a:r>
            <a:r>
              <a:rPr lang="en-US" b="1">
                <a:solidFill>
                  <a:schemeClr val="tx1">
                    <a:lumMod val="65000"/>
                    <a:lumOff val="35000"/>
                  </a:schemeClr>
                </a:solidFill>
                <a:cs typeface="Arial" pitchFamily="34" charset="0"/>
              </a:rPr>
              <a:t> </a:t>
            </a:r>
            <a:r>
              <a:rPr lang="en-US">
                <a:solidFill>
                  <a:schemeClr val="tx1">
                    <a:lumMod val="65000"/>
                    <a:lumOff val="35000"/>
                  </a:schemeClr>
                </a:solidFill>
                <a:cs typeface="Arial" pitchFamily="34" charset="0"/>
              </a:rPr>
              <a:t>Universal education approach for IPV/HT offers  support to those:</a:t>
            </a:r>
          </a:p>
          <a:p>
            <a:pPr marL="171450" indent="-171450" eaLnBrk="1" hangingPunct="1">
              <a:buFont typeface="Arial" panose="020B0604020202020204" pitchFamily="34" charset="0"/>
              <a:buChar char="•"/>
            </a:pPr>
            <a:endParaRPr lang="en-US">
              <a:solidFill>
                <a:schemeClr val="tx1">
                  <a:lumMod val="65000"/>
                  <a:lumOff val="35000"/>
                </a:schemeClr>
              </a:solidFill>
              <a:cs typeface="Arial" pitchFamily="34" charset="0"/>
            </a:endParaRPr>
          </a:p>
          <a:p>
            <a:pPr marL="171450" indent="-171450" eaLnBrk="1" hangingPunct="1">
              <a:buFont typeface="Arial" panose="020B0604020202020204" pitchFamily="34" charset="0"/>
              <a:buChar char="•"/>
            </a:pPr>
            <a:r>
              <a:rPr lang="en-US">
                <a:solidFill>
                  <a:schemeClr val="tx1">
                    <a:lumMod val="65000"/>
                    <a:lumOff val="35000"/>
                  </a:schemeClr>
                </a:solidFill>
                <a:cs typeface="Arial" pitchFamily="34" charset="0"/>
              </a:rPr>
              <a:t>who have never experienced IPV/HT</a:t>
            </a:r>
          </a:p>
          <a:p>
            <a:pPr marL="171450" indent="-171450" eaLnBrk="1" hangingPunct="1">
              <a:buFont typeface="Arial" panose="020B0604020202020204" pitchFamily="34" charset="0"/>
              <a:buChar char="•"/>
            </a:pPr>
            <a:r>
              <a:rPr lang="en-US">
                <a:solidFill>
                  <a:schemeClr val="tx1">
                    <a:lumMod val="65000"/>
                    <a:lumOff val="35000"/>
                  </a:schemeClr>
                </a:solidFill>
                <a:cs typeface="Arial" pitchFamily="34" charset="0"/>
              </a:rPr>
              <a:t>who are currently experiencing IPV/HT</a:t>
            </a:r>
          </a:p>
          <a:p>
            <a:pPr marL="171450" indent="-171450" eaLnBrk="1" hangingPunct="1">
              <a:buFont typeface="Arial" panose="020B0604020202020204" pitchFamily="34" charset="0"/>
              <a:buChar char="•"/>
            </a:pPr>
            <a:r>
              <a:rPr lang="en-US">
                <a:solidFill>
                  <a:schemeClr val="tx1">
                    <a:lumMod val="65000"/>
                    <a:lumOff val="35000"/>
                  </a:schemeClr>
                </a:solidFill>
                <a:cs typeface="Arial" pitchFamily="34" charset="0"/>
              </a:rPr>
              <a:t>who may have a lifetime history of IPV/HT.”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Say</a:t>
            </a:r>
            <a:r>
              <a:rPr lang="en-US" sz="1100" b="1" baseline="0"/>
              <a:t> “we’re going to pause for a minute here reaching this introduction to universal education…and Anna’s going to lead us all through a stretch to wake up our minds and bodies a little before we move into our CUES approach.  Anna…” </a:t>
            </a:r>
            <a:endParaRPr lang="en-US" sz="1100" b="1"/>
          </a:p>
          <a:p>
            <a:pPr eaLnBrk="1" hangingPunct="1"/>
            <a:endParaRPr lang="en-US" b="1">
              <a:solidFill>
                <a:schemeClr val="tx1">
                  <a:lumMod val="65000"/>
                  <a:lumOff val="35000"/>
                </a:schemeClr>
              </a:solidFill>
              <a:cs typeface="Arial" pitchFamily="34" charset="0"/>
            </a:endParaRPr>
          </a:p>
          <a:p>
            <a:pPr eaLnBrk="1" hangingPunct="1"/>
            <a:r>
              <a:rPr lang="en-US">
                <a:solidFill>
                  <a:schemeClr val="tx1">
                    <a:lumMod val="65000"/>
                    <a:lumOff val="35000"/>
                  </a:schemeClr>
                </a:solidFill>
                <a:cs typeface="Arial" pitchFamily="34" charset="0"/>
              </a:rPr>
              <a:t>Additional Points: </a:t>
            </a:r>
          </a:p>
          <a:p>
            <a:pPr eaLnBrk="1" hangingPunct="1"/>
            <a:r>
              <a:rPr lang="en-US">
                <a:solidFill>
                  <a:schemeClr val="tx1">
                    <a:lumMod val="65000"/>
                    <a:lumOff val="35000"/>
                  </a:schemeClr>
                </a:solidFill>
                <a:cs typeface="Arial" pitchFamily="34" charset="0"/>
              </a:rPr>
              <a:t>May share that it’s an opportunity for providers or health staff to share their power with patients</a:t>
            </a:r>
            <a:r>
              <a:rPr lang="en-US" baseline="0">
                <a:solidFill>
                  <a:schemeClr val="tx1">
                    <a:lumMod val="65000"/>
                    <a:lumOff val="35000"/>
                  </a:schemeClr>
                </a:solidFill>
                <a:cs typeface="Arial" pitchFamily="34" charset="0"/>
              </a:rPr>
              <a:t> such that they will no longer have to first receive something from a patient (such as a disclosure about violence/abuse) in order to give something over (which is resources that can lead to safety and health improvements).  Recognize that this power shift changes how providers previously were limited in giving information/referrals and to the patients who said ‘yes’ (disclosure).  Universal education is an opportunity to better share/exchange power with patients and for them to know that they can disclose, or not...and still receive lifesaving safety and health information and referrals.  </a:t>
            </a:r>
            <a:endParaRPr lang="en-US">
              <a:solidFill>
                <a:schemeClr val="tx1">
                  <a:lumMod val="65000"/>
                  <a:lumOff val="35000"/>
                </a:schemeClr>
              </a:solidFill>
              <a:cs typeface="Arial" pitchFamily="34" charset="0"/>
            </a:endParaRPr>
          </a:p>
          <a:p>
            <a:pPr eaLnBrk="1" hangingPunct="1">
              <a:buFontTx/>
              <a:buNone/>
            </a:pPr>
            <a:endParaRPr lang="en-US">
              <a:cs typeface="Arial" pitchFamily="34" charset="0"/>
            </a:endParaRPr>
          </a:p>
        </p:txBody>
      </p:sp>
    </p:spTree>
    <p:extLst>
      <p:ext uri="{BB962C8B-B14F-4D97-AF65-F5344CB8AC3E}">
        <p14:creationId xmlns:p14="http://schemas.microsoft.com/office/powerpoint/2010/main" val="28565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8065B-9BFC-4119-9DBE-D116F03A9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2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8065B-9BFC-4119-9DBE-D116F03A9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8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min</a:t>
            </a:r>
          </a:p>
          <a:p>
            <a:endParaRPr lang="en-US"/>
          </a:p>
          <a:p>
            <a:r>
              <a:rPr lang="en-US" b="1"/>
              <a:t>Note to Trainer: </a:t>
            </a:r>
            <a:r>
              <a:rPr lang="en-US"/>
              <a:t>Read the slide aloud.  You can add, “If you do get a closure know you are not alone the DV hotline is for practitioners too, not just clients.”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01A-2C1A-2447-8AF3-2A81444E6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4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deciding on the approach to patient confidentiality in use of ICD codes and inclusion of sensitive information in records, the provider should consider there basic tenets of healing-centered care: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Safety of the patient from harm by those accessing information in the record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Respect for the patient’s autonomy as well as their concerns and wishes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Informed consent:  patients need information about how health information is handled, including pro’s and con’s of documentation.  They need to be empowered to participate in making decisions about documentation (under the limits of relevant laws/policies).</a:t>
            </a: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Pro’s of including sensitive information in the EHR:</a:t>
            </a:r>
          </a:p>
          <a:p>
            <a:pPr lvl="0"/>
            <a:r>
              <a:rPr lang="en-US" sz="1200" kern="1200">
                <a:solidFill>
                  <a:schemeClr val="tx1"/>
                </a:solidFill>
                <a:effectLst/>
                <a:latin typeface="+mn-lt"/>
                <a:ea typeface="+mn-ea"/>
                <a:cs typeface="+mn-cs"/>
              </a:rPr>
              <a:t>Continuity and optimization of patient’s care with future clinicians; it may assist providers in obtaining relevant resources for patient now and in the future as patient needs change; may help keep patient safe in the hospital if there are concerns that the trafficker will come to find them; may help with an investigation ; on a larger scale, tracking patients who have been trafficked helps to ensure that your community gets the resources they need to serve exploited persons.  The government needs to know where trafficking occurs in order to direct resources there .</a:t>
            </a: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Con’s of including sensitive information:</a:t>
            </a:r>
          </a:p>
          <a:p>
            <a:pPr lvl="0"/>
            <a:r>
              <a:rPr lang="en-US" sz="1200" kern="1200">
                <a:solidFill>
                  <a:schemeClr val="tx1"/>
                </a:solidFill>
                <a:effectLst/>
                <a:latin typeface="+mn-lt"/>
                <a:ea typeface="+mn-ea"/>
                <a:cs typeface="+mn-cs"/>
              </a:rPr>
              <a:t>If information appears in the patient portal, a proxy (typically the guardian) or trafficker may obtain access to info. and may harm patient; staff reading sensitive info may adopt bias/discrimination in treatment of patient; patient may feel shame or other negative emotions regarding the info; information may be used against patient in legal proceedings; </a:t>
            </a:r>
          </a:p>
          <a:p>
            <a:r>
              <a:rPr lang="en-US" sz="1200" kern="1200">
                <a:solidFill>
                  <a:schemeClr val="tx1"/>
                </a:solidFill>
                <a:effectLst/>
                <a:latin typeface="+mn-lt"/>
                <a:ea typeface="+mn-ea"/>
                <a:cs typeface="+mn-cs"/>
              </a:rPr>
              <a:t>ICD 10 codes should be used when we have the patient’s permission OR if/when mandated reporting applies.</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86DA4-22B1-4206-B0F2-BCAE19532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5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E05F3-ABCD-98A9-9F58-C19DDDF2F82F}"/>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AA51E40-955F-C892-1753-D0C6EC5DD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FA1FC53-91A3-110C-35AE-DF2F748363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Sharon </a:t>
            </a:r>
          </a:p>
        </p:txBody>
      </p:sp>
      <p:sp>
        <p:nvSpPr>
          <p:cNvPr id="77828" name="Slide Number Placeholder 3">
            <a:extLst>
              <a:ext uri="{FF2B5EF4-FFF2-40B4-BE49-F238E27FC236}">
                <a16:creationId xmlns:a16="http://schemas.microsoft.com/office/drawing/2014/main" id="{40BF8EE0-6378-565E-B501-A337CEC769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E9CC0-06DD-4263-B835-0ACC60328059}" type="slidenum">
              <a:rPr lang="en-US" altLang="en-US">
                <a:solidFill>
                  <a:srgbClr val="000000"/>
                </a:solidFill>
              </a:rPr>
              <a:pPr fontAlgn="base">
                <a:spcBef>
                  <a:spcPct val="0"/>
                </a:spcBef>
                <a:spcAft>
                  <a:spcPct val="0"/>
                </a:spcAft>
              </a:pPr>
              <a:t>26</a:t>
            </a:fld>
            <a:endParaRPr lang="en-US" altLang="en-US">
              <a:solidFill>
                <a:srgbClr val="000000"/>
              </a:solidFill>
            </a:endParaRPr>
          </a:p>
        </p:txBody>
      </p:sp>
    </p:spTree>
    <p:extLst>
      <p:ext uri="{BB962C8B-B14F-4D97-AF65-F5344CB8AC3E}">
        <p14:creationId xmlns:p14="http://schemas.microsoft.com/office/powerpoint/2010/main" val="366569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effectLst/>
                <a:latin typeface="+mj-lt"/>
                <a:ea typeface="Calibri" panose="020F0502020204030204" pitchFamily="34" charset="0"/>
              </a:rPr>
              <a:t>Sharon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effectLst/>
                <a:latin typeface="+mj-lt"/>
                <a:ea typeface="Calibri" panose="020F0502020204030204" pitchFamily="34" charset="0"/>
              </a:rPr>
              <a:t>- evaluated SAs using CUES in OCHIN – </a:t>
            </a:r>
            <a:r>
              <a:rPr lang="en-US" sz="1200" b="1">
                <a:solidFill>
                  <a:schemeClr val="bg1"/>
                </a:solidFill>
                <a:effectLst/>
                <a:latin typeface="+mj-lt"/>
                <a:ea typeface="Calibri" panose="020F0502020204030204" pitchFamily="34" charset="0"/>
              </a:rPr>
              <a:t>AACI</a:t>
            </a:r>
            <a:r>
              <a:rPr lang="en-US" sz="1200">
                <a:solidFill>
                  <a:schemeClr val="bg1"/>
                </a:solidFill>
                <a:effectLst/>
                <a:latin typeface="+mj-lt"/>
                <a:ea typeface="Calibri" panose="020F0502020204030204" pitchFamily="34" charset="0"/>
              </a:rPr>
              <a:t> most prolific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effectLst/>
                <a:latin typeface="+mj-lt"/>
                <a:ea typeface="Calibri" panose="020F0502020204030204" pitchFamily="34" charset="0"/>
              </a:rPr>
              <a:t>- I will share </a:t>
            </a:r>
            <a:r>
              <a:rPr lang="en-US" sz="1200" b="1">
                <a:solidFill>
                  <a:schemeClr val="bg1"/>
                </a:solidFill>
                <a:effectLst/>
                <a:latin typeface="+mj-lt"/>
                <a:ea typeface="Calibri" panose="020F0502020204030204" pitchFamily="34" charset="0"/>
              </a:rPr>
              <a:t>resources</a:t>
            </a:r>
            <a:r>
              <a:rPr lang="en-US" sz="1200" b="0">
                <a:solidFill>
                  <a:schemeClr val="bg1"/>
                </a:solidFill>
                <a:effectLst/>
                <a:latin typeface="+mj-lt"/>
                <a:ea typeface="Calibri" panose="020F0502020204030204" pitchFamily="34" charset="0"/>
              </a:rPr>
              <a:t> links at the end that include details/ visuals of the tools +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40827B-EAB0-4E56-85AC-A6897D527B0A}" type="slidenum">
              <a:rPr lang="en-US" smtClean="0"/>
              <a:t>27</a:t>
            </a:fld>
            <a:endParaRPr lang="en-US"/>
          </a:p>
        </p:txBody>
      </p:sp>
    </p:spTree>
    <p:extLst>
      <p:ext uri="{BB962C8B-B14F-4D97-AF65-F5344CB8AC3E}">
        <p14:creationId xmlns:p14="http://schemas.microsoft.com/office/powerpoint/2010/main" val="257807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 Chetan</a:t>
            </a:r>
          </a:p>
        </p:txBody>
      </p:sp>
      <p:sp>
        <p:nvSpPr>
          <p:cNvPr id="4" name="Slide Number Placeholder 3"/>
          <p:cNvSpPr>
            <a:spLocks noGrp="1"/>
          </p:cNvSpPr>
          <p:nvPr>
            <p:ph type="sldNum" sz="quarter" idx="5"/>
          </p:nvPr>
        </p:nvSpPr>
        <p:spPr/>
        <p:txBody>
          <a:bodyPr/>
          <a:lstStyle/>
          <a:p>
            <a:fld id="{3340827B-EAB0-4E56-85AC-A6897D527B0A}" type="slidenum">
              <a:rPr lang="en-US" smtClean="0"/>
              <a:t>29</a:t>
            </a:fld>
            <a:endParaRPr lang="en-US"/>
          </a:p>
        </p:txBody>
      </p:sp>
    </p:spTree>
    <p:extLst>
      <p:ext uri="{BB962C8B-B14F-4D97-AF65-F5344CB8AC3E}">
        <p14:creationId xmlns:p14="http://schemas.microsoft.com/office/powerpoint/2010/main" val="980800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 Chetan</a:t>
            </a:r>
          </a:p>
        </p:txBody>
      </p:sp>
      <p:sp>
        <p:nvSpPr>
          <p:cNvPr id="4" name="Slide Number Placeholder 3"/>
          <p:cNvSpPr>
            <a:spLocks noGrp="1"/>
          </p:cNvSpPr>
          <p:nvPr>
            <p:ph type="sldNum" sz="quarter" idx="5"/>
          </p:nvPr>
        </p:nvSpPr>
        <p:spPr/>
        <p:txBody>
          <a:bodyPr/>
          <a:lstStyle/>
          <a:p>
            <a:fld id="{3340827B-EAB0-4E56-85AC-A6897D527B0A}" type="slidenum">
              <a:rPr lang="en-US" smtClean="0"/>
              <a:t>30</a:t>
            </a:fld>
            <a:endParaRPr lang="en-US"/>
          </a:p>
        </p:txBody>
      </p:sp>
    </p:spTree>
    <p:extLst>
      <p:ext uri="{BB962C8B-B14F-4D97-AF65-F5344CB8AC3E}">
        <p14:creationId xmlns:p14="http://schemas.microsoft.com/office/powerpoint/2010/main" val="27237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D143-BCAE-1052-B966-D85D4427833E}"/>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A047D31-DCFA-528B-7E1A-F9E27F218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28B77C5-0AD2-F471-B50C-9310CC481F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Sharon</a:t>
            </a:r>
          </a:p>
          <a:p>
            <a:pPr>
              <a:spcBef>
                <a:spcPct val="0"/>
              </a:spcBef>
            </a:pPr>
            <a:r>
              <a:rPr lang="en-US" altLang="en-US"/>
              <a:t>Request note/ hold questions (time at end)</a:t>
            </a:r>
          </a:p>
        </p:txBody>
      </p:sp>
      <p:sp>
        <p:nvSpPr>
          <p:cNvPr id="77828" name="Slide Number Placeholder 3">
            <a:extLst>
              <a:ext uri="{FF2B5EF4-FFF2-40B4-BE49-F238E27FC236}">
                <a16:creationId xmlns:a16="http://schemas.microsoft.com/office/drawing/2014/main" id="{70C1F028-E614-C183-4F47-6B7384A49A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E9CC0-06DD-4263-B835-0ACC60328059}" type="slidenum">
              <a:rPr lang="en-US" altLang="en-US">
                <a:solidFill>
                  <a:srgbClr val="000000"/>
                </a:solidFill>
              </a:rPr>
              <a:pPr fontAlgn="base">
                <a:spcBef>
                  <a:spcPct val="0"/>
                </a:spcBef>
                <a:spcAft>
                  <a:spcPct val="0"/>
                </a:spcAft>
              </a:pPr>
              <a:t>3</a:t>
            </a:fld>
            <a:endParaRPr lang="en-US" altLang="en-US">
              <a:solidFill>
                <a:srgbClr val="000000"/>
              </a:solidFill>
            </a:endParaRPr>
          </a:p>
        </p:txBody>
      </p:sp>
    </p:spTree>
    <p:extLst>
      <p:ext uri="{BB962C8B-B14F-4D97-AF65-F5344CB8AC3E}">
        <p14:creationId xmlns:p14="http://schemas.microsoft.com/office/powerpoint/2010/main" val="3303002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 Chetan</a:t>
            </a:r>
          </a:p>
        </p:txBody>
      </p:sp>
      <p:sp>
        <p:nvSpPr>
          <p:cNvPr id="4" name="Slide Number Placeholder 3"/>
          <p:cNvSpPr>
            <a:spLocks noGrp="1"/>
          </p:cNvSpPr>
          <p:nvPr>
            <p:ph type="sldNum" sz="quarter" idx="5"/>
          </p:nvPr>
        </p:nvSpPr>
        <p:spPr/>
        <p:txBody>
          <a:bodyPr/>
          <a:lstStyle/>
          <a:p>
            <a:fld id="{3340827B-EAB0-4E56-85AC-A6897D527B0A}" type="slidenum">
              <a:rPr lang="en-US" smtClean="0"/>
              <a:t>31</a:t>
            </a:fld>
            <a:endParaRPr lang="en-US"/>
          </a:p>
        </p:txBody>
      </p:sp>
    </p:spTree>
    <p:extLst>
      <p:ext uri="{BB962C8B-B14F-4D97-AF65-F5344CB8AC3E}">
        <p14:creationId xmlns:p14="http://schemas.microsoft.com/office/powerpoint/2010/main" val="168532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 Chetan</a:t>
            </a:r>
          </a:p>
        </p:txBody>
      </p:sp>
      <p:sp>
        <p:nvSpPr>
          <p:cNvPr id="4" name="Slide Number Placeholder 3"/>
          <p:cNvSpPr>
            <a:spLocks noGrp="1"/>
          </p:cNvSpPr>
          <p:nvPr>
            <p:ph type="sldNum" sz="quarter" idx="5"/>
          </p:nvPr>
        </p:nvSpPr>
        <p:spPr/>
        <p:txBody>
          <a:bodyPr/>
          <a:lstStyle/>
          <a:p>
            <a:fld id="{3340827B-EAB0-4E56-85AC-A6897D527B0A}" type="slidenum">
              <a:rPr lang="en-US" smtClean="0"/>
              <a:t>32</a:t>
            </a:fld>
            <a:endParaRPr lang="en-US"/>
          </a:p>
        </p:txBody>
      </p:sp>
    </p:spTree>
    <p:extLst>
      <p:ext uri="{BB962C8B-B14F-4D97-AF65-F5344CB8AC3E}">
        <p14:creationId xmlns:p14="http://schemas.microsoft.com/office/powerpoint/2010/main" val="1873446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Yeshe/Chetan</a:t>
            </a:r>
          </a:p>
        </p:txBody>
      </p:sp>
      <p:sp>
        <p:nvSpPr>
          <p:cNvPr id="4" name="Slide Number Placeholder 3"/>
          <p:cNvSpPr>
            <a:spLocks noGrp="1"/>
          </p:cNvSpPr>
          <p:nvPr>
            <p:ph type="sldNum" sz="quarter" idx="5"/>
          </p:nvPr>
        </p:nvSpPr>
        <p:spPr/>
        <p:txBody>
          <a:bodyPr/>
          <a:lstStyle/>
          <a:p>
            <a:fld id="{3340827B-EAB0-4E56-85AC-A6897D527B0A}" type="slidenum">
              <a:rPr lang="en-US" smtClean="0"/>
              <a:t>33</a:t>
            </a:fld>
            <a:endParaRPr lang="en-US"/>
          </a:p>
        </p:txBody>
      </p:sp>
    </p:spTree>
    <p:extLst>
      <p:ext uri="{BB962C8B-B14F-4D97-AF65-F5344CB8AC3E}">
        <p14:creationId xmlns:p14="http://schemas.microsoft.com/office/powerpoint/2010/main" val="81487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Yeshe/Chetan</a:t>
            </a:r>
          </a:p>
        </p:txBody>
      </p:sp>
      <p:sp>
        <p:nvSpPr>
          <p:cNvPr id="4" name="Slide Number Placeholder 3"/>
          <p:cNvSpPr>
            <a:spLocks noGrp="1"/>
          </p:cNvSpPr>
          <p:nvPr>
            <p:ph type="sldNum" sz="quarter" idx="5"/>
          </p:nvPr>
        </p:nvSpPr>
        <p:spPr/>
        <p:txBody>
          <a:bodyPr/>
          <a:lstStyle/>
          <a:p>
            <a:fld id="{3340827B-EAB0-4E56-85AC-A6897D527B0A}" type="slidenum">
              <a:rPr lang="en-US" smtClean="0"/>
              <a:t>34</a:t>
            </a:fld>
            <a:endParaRPr lang="en-US"/>
          </a:p>
        </p:txBody>
      </p:sp>
    </p:spTree>
    <p:extLst>
      <p:ext uri="{BB962C8B-B14F-4D97-AF65-F5344CB8AC3E}">
        <p14:creationId xmlns:p14="http://schemas.microsoft.com/office/powerpoint/2010/main" val="1655284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9955F-C99B-431D-470D-349A3B2CE949}"/>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7E93E3C-751F-2CC5-D254-29C7F93259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E206312-A72A-B3EB-A4D4-69537233AB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a:solidFill>
                  <a:schemeClr val="bg1"/>
                </a:solidFill>
              </a:rPr>
              <a:t>Sharon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solidFill>
                  <a:schemeClr val="bg1"/>
                </a:solidFill>
              </a:rPr>
              <a:t>Angie Brown and Lulu Gonzalez: new training build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solidFill>
                  <a:schemeClr val="bg1"/>
                </a:solidFill>
              </a:rPr>
              <a:t>Mindy Saechao: CUES build updates in EPIC, include updated codes in flowsheet to support intervention and diagnosis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a:solidFill>
                  <a:schemeClr val="bg1"/>
                </a:solidFill>
              </a:rPr>
              <a:t>Spring 2026: written materials and updates released, including added segment to the learning video </a:t>
            </a:r>
          </a:p>
        </p:txBody>
      </p:sp>
      <p:sp>
        <p:nvSpPr>
          <p:cNvPr id="77828" name="Slide Number Placeholder 3">
            <a:extLst>
              <a:ext uri="{FF2B5EF4-FFF2-40B4-BE49-F238E27FC236}">
                <a16:creationId xmlns:a16="http://schemas.microsoft.com/office/drawing/2014/main" id="{12BB9EA5-F78F-DC01-0F58-F5ED01E08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E9CC0-06DD-4263-B835-0ACC60328059}" type="slidenum">
              <a:rPr lang="en-US" altLang="en-US">
                <a:solidFill>
                  <a:srgbClr val="000000"/>
                </a:solidFill>
              </a:rPr>
              <a:pPr fontAlgn="base">
                <a:spcBef>
                  <a:spcPct val="0"/>
                </a:spcBef>
                <a:spcAft>
                  <a:spcPct val="0"/>
                </a:spcAft>
              </a:pPr>
              <a:t>36</a:t>
            </a:fld>
            <a:endParaRPr lang="en-US" altLang="en-US">
              <a:solidFill>
                <a:srgbClr val="000000"/>
              </a:solidFill>
            </a:endParaRPr>
          </a:p>
        </p:txBody>
      </p:sp>
    </p:spTree>
    <p:extLst>
      <p:ext uri="{BB962C8B-B14F-4D97-AF65-F5344CB8AC3E}">
        <p14:creationId xmlns:p14="http://schemas.microsoft.com/office/powerpoint/2010/main" val="1673229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B3AE-8074-360F-934A-34C45C8E2A78}"/>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D0D903E-4824-D3B9-47B6-BBC9F1204C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101537D-33AB-9EFA-0A12-A125EFDB00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Sharon </a:t>
            </a:r>
          </a:p>
          <a:p>
            <a:pPr marL="171450" indent="-171450">
              <a:spcBef>
                <a:spcPct val="0"/>
              </a:spcBef>
              <a:buFontTx/>
              <a:buChar char="-"/>
            </a:pPr>
            <a:r>
              <a:rPr lang="en-US" altLang="en-US"/>
              <a:t>Put links in chat</a:t>
            </a:r>
          </a:p>
          <a:p>
            <a:pPr marL="171450" indent="-171450">
              <a:spcBef>
                <a:spcPct val="0"/>
              </a:spcBef>
              <a:buFontTx/>
              <a:buChar char="-"/>
            </a:pPr>
            <a:r>
              <a:rPr lang="en-US" altLang="en-US"/>
              <a:t>Current Action: training (above or contact FUTURES) then submit Jira request to turn on build</a:t>
            </a:r>
          </a:p>
          <a:p>
            <a:pPr marL="171450" indent="-171450">
              <a:spcBef>
                <a:spcPct val="0"/>
              </a:spcBef>
              <a:buFontTx/>
              <a:buChar char="-"/>
            </a:pPr>
            <a:r>
              <a:rPr lang="en-US" altLang="en-US"/>
              <a:t>OCHIN HCCN Members can access the HCCN toolkit </a:t>
            </a:r>
          </a:p>
        </p:txBody>
      </p:sp>
      <p:sp>
        <p:nvSpPr>
          <p:cNvPr id="77828" name="Slide Number Placeholder 3">
            <a:extLst>
              <a:ext uri="{FF2B5EF4-FFF2-40B4-BE49-F238E27FC236}">
                <a16:creationId xmlns:a16="http://schemas.microsoft.com/office/drawing/2014/main" id="{3E82ACD6-0055-B055-BAD4-31E4D284A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1E9CC0-06DD-4263-B835-0ACC60328059}" type="slidenum">
              <a:rPr lang="en-US" altLang="en-US">
                <a:solidFill>
                  <a:srgbClr val="000000"/>
                </a:solidFill>
              </a:rPr>
              <a:pPr fontAlgn="base">
                <a:spcBef>
                  <a:spcPct val="0"/>
                </a:spcBef>
                <a:spcAft>
                  <a:spcPct val="0"/>
                </a:spcAft>
              </a:pPr>
              <a:t>37</a:t>
            </a:fld>
            <a:endParaRPr lang="en-US" altLang="en-US">
              <a:solidFill>
                <a:srgbClr val="000000"/>
              </a:solidFill>
            </a:endParaRPr>
          </a:p>
        </p:txBody>
      </p:sp>
    </p:spTree>
    <p:extLst>
      <p:ext uri="{BB962C8B-B14F-4D97-AF65-F5344CB8AC3E}">
        <p14:creationId xmlns:p14="http://schemas.microsoft.com/office/powerpoint/2010/main" val="264185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feb4f7e6e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3feb4f7e6e_0_63: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3feb4f7e6e_0_63: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5BC6A-EEF4-E244-B83E-6968E23E9FB3}"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0660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7134c474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357134c4745_0_0: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spcBef>
                <a:spcPts val="300"/>
              </a:spcBef>
              <a:spcAft>
                <a:spcPts val="0"/>
              </a:spcAft>
              <a:buNone/>
            </a:pPr>
            <a:endParaRPr/>
          </a:p>
        </p:txBody>
      </p:sp>
      <p:sp>
        <p:nvSpPr>
          <p:cNvPr id="140" name="Google Shape;140;g357134c4745_0_0: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01A-2C1A-2447-8AF3-2A81444E6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65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1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23DD3-7ECD-4747-AAD3-5E01464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91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Speaker 2, 1 min. Quick summary points:</a:t>
            </a:r>
          </a:p>
          <a:p>
            <a:pPr marL="171450" lvl="0" indent="-171450" algn="l" rtl="0">
              <a:spcBef>
                <a:spcPts val="0"/>
              </a:spcBef>
              <a:spcAft>
                <a:spcPts val="0"/>
              </a:spcAft>
              <a:buFont typeface="Arial" panose="020B0604020202020204" pitchFamily="34" charset="0"/>
              <a:buChar char="•"/>
            </a:pPr>
            <a:r>
              <a:rPr lang="en-US" sz="1200" b="0">
                <a:solidFill>
                  <a:schemeClr val="dk1"/>
                </a:solidFill>
                <a:latin typeface="Calibri"/>
                <a:ea typeface="Calibri"/>
                <a:cs typeface="Calibri"/>
                <a:sym typeface="Calibri"/>
              </a:rPr>
              <a:t>Read the slide aloud</a:t>
            </a:r>
          </a:p>
          <a:p>
            <a:pPr marL="171450" lvl="0" indent="-171450" algn="l" rtl="0">
              <a:spcBef>
                <a:spcPts val="0"/>
              </a:spcBef>
              <a:spcAft>
                <a:spcPts val="0"/>
              </a:spcAft>
              <a:buFont typeface="Arial" panose="020B0604020202020204" pitchFamily="34" charset="0"/>
              <a:buChar char="•"/>
            </a:pPr>
            <a:r>
              <a:rPr lang="en-US" sz="1200" b="0">
                <a:solidFill>
                  <a:schemeClr val="dk1"/>
                </a:solidFill>
                <a:latin typeface="Calibri"/>
                <a:ea typeface="Calibri"/>
                <a:cs typeface="Calibri"/>
                <a:sym typeface="Calibri"/>
              </a:rPr>
              <a:t>Mention</a:t>
            </a:r>
            <a:r>
              <a:rPr lang="en-US" sz="1200" b="0" baseline="0">
                <a:solidFill>
                  <a:schemeClr val="dk1"/>
                </a:solidFill>
                <a:latin typeface="Calibri"/>
                <a:ea typeface="Calibri"/>
                <a:cs typeface="Calibri"/>
                <a:sym typeface="Calibri"/>
              </a:rPr>
              <a:t> that this study showed positive outcomes for women who talked with their providers about the abuse</a:t>
            </a:r>
            <a:endParaRPr lang="en-US" sz="1200" b="0">
              <a:solidFill>
                <a:schemeClr val="dk1"/>
              </a:solidFill>
              <a:latin typeface="Calibri"/>
              <a:ea typeface="Calibri"/>
              <a:cs typeface="Calibri"/>
              <a:sym typeface="Calibri"/>
            </a:endParaRPr>
          </a:p>
          <a:p>
            <a:pPr marL="0" lvl="0" indent="0" algn="l" rtl="0">
              <a:spcBef>
                <a:spcPts val="0"/>
              </a:spcBef>
              <a:spcAft>
                <a:spcPts val="0"/>
              </a:spcAft>
              <a:buNone/>
            </a:pPr>
            <a:endParaRPr lang="en-US"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Script: </a:t>
            </a:r>
            <a:r>
              <a:rPr lang="en-US" sz="1200" b="0">
                <a:solidFill>
                  <a:schemeClr val="dk1"/>
                </a:solidFill>
                <a:latin typeface="Calibri"/>
                <a:ea typeface="Calibri"/>
                <a:cs typeface="Calibri"/>
                <a:sym typeface="Calibri"/>
              </a:rPr>
              <a:t>“So</a:t>
            </a:r>
            <a:r>
              <a:rPr lang="en-US" sz="1200" b="0" baseline="0">
                <a:solidFill>
                  <a:schemeClr val="dk1"/>
                </a:solidFill>
                <a:latin typeface="Calibri"/>
                <a:ea typeface="Calibri"/>
                <a:cs typeface="Calibri"/>
                <a:sym typeface="Calibri"/>
              </a:rPr>
              <a:t> what if we disclosure is no longer the goal?</a:t>
            </a:r>
            <a:r>
              <a:rPr lang="en-US" sz="1200" b="1">
                <a:solidFill>
                  <a:schemeClr val="dk1"/>
                </a:solidFill>
                <a:latin typeface="Calibri"/>
                <a:ea typeface="Calibri"/>
                <a:cs typeface="Calibri"/>
                <a:sym typeface="Calibri"/>
              </a:rPr>
              <a:t> </a:t>
            </a:r>
            <a:r>
              <a:rPr lang="en-US" sz="1200" b="0">
                <a:solidFill>
                  <a:schemeClr val="dk1"/>
                </a:solidFill>
                <a:latin typeface="Calibri"/>
                <a:ea typeface="Calibri"/>
                <a:cs typeface="Calibri"/>
                <a:sym typeface="Calibri"/>
              </a:rPr>
              <a:t>R</a:t>
            </a:r>
            <a:r>
              <a:rPr lang="en-US" sz="1200" b="0" baseline="0">
                <a:solidFill>
                  <a:schemeClr val="dk1"/>
                </a:solidFill>
                <a:latin typeface="Calibri"/>
                <a:ea typeface="Calibri"/>
                <a:cs typeface="Calibri"/>
                <a:sym typeface="Calibri"/>
              </a:rPr>
              <a:t>esearch has shown for disclosure-driven screening practice that disclosure rates were low, they aren’t survivor-centered, resources were only offered based on a patient’s disclosure, and that it was a missed opportunity for prevention education. </a:t>
            </a:r>
            <a:r>
              <a:rPr lang="en-US" sz="1200">
                <a:solidFill>
                  <a:schemeClr val="dk1"/>
                </a:solidFill>
                <a:latin typeface="Calibri"/>
                <a:ea typeface="Calibri"/>
                <a:cs typeface="Calibri"/>
                <a:sym typeface="Calibri"/>
              </a:rPr>
              <a:t>In a study by McCloskey et al. (2006), 132 women outpatients who disclosed domestic violence in the preceding year were recruited from multiple hospital departments and community agencies. Abused women who talked with their health care providers about the abuse were more likely to use an intervention and exit the abusive relationship. Women who were no longer with their abuser reported better physical health than women who stayed.” </a:t>
            </a:r>
            <a:endParaRPr lang="en-US"/>
          </a:p>
          <a:p>
            <a:pPr marL="0" lvl="0" indent="0" algn="l" rtl="0">
              <a:spcBef>
                <a:spcPts val="0"/>
              </a:spcBef>
              <a:spcAft>
                <a:spcPts val="0"/>
              </a:spcAft>
              <a:buNone/>
            </a:pPr>
            <a:endParaRPr lang="en-US"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Source:</a:t>
            </a:r>
          </a:p>
          <a:p>
            <a:pPr marL="0" lvl="0" indent="0" algn="l" rtl="0">
              <a:spcBef>
                <a:spcPts val="0"/>
              </a:spcBef>
              <a:spcAft>
                <a:spcPts val="0"/>
              </a:spcAft>
              <a:buNone/>
            </a:pPr>
            <a:r>
              <a:rPr lang="en-US" sz="1200">
                <a:solidFill>
                  <a:schemeClr val="dk1"/>
                </a:solidFill>
                <a:latin typeface="Calibri"/>
                <a:ea typeface="Calibri"/>
                <a:cs typeface="Calibri"/>
                <a:sym typeface="Calibri"/>
              </a:rPr>
              <a:t>McCloskey LA, Lichter E, Williams C, Gerber M, Wittenberg E, Ganz M. Assessing Intimate Partner Violence in Health Care Settings Leads to Women’s Receipt of Interventions and Improved Health. Public Health Reporter. 2006;121(4):435-444.</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01A-2C1A-2447-8AF3-2A81444E6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6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7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7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250630" marR="0" lvl="0" indent="-207005" algn="l" defTabSz="914400" rtl="0" eaLnBrk="1" fontAlgn="auto" latinLnBrk="0" hangingPunct="1">
              <a:lnSpc>
                <a:spcPct val="94000"/>
              </a:lnSpc>
              <a:spcBef>
                <a:spcPts val="0"/>
              </a:spcBef>
              <a:spcAft>
                <a:spcPts val="0"/>
              </a:spcAft>
              <a:buClr>
                <a:srgbClr val="595959"/>
              </a:buClr>
              <a:buSzPts val="687"/>
              <a:buFont typeface="Arial"/>
              <a:buNone/>
              <a:tabLst/>
              <a:defRPr/>
            </a:pPr>
            <a:endParaRPr lang="en-US" sz="800" b="1">
              <a:solidFill>
                <a:srgbClr val="595959"/>
              </a:solidFill>
              <a:latin typeface="Arial"/>
              <a:ea typeface="Arial"/>
              <a:cs typeface="Arial"/>
              <a:sym typeface="Arial"/>
            </a:endParaRPr>
          </a:p>
          <a:p>
            <a:pPr marL="250630" lvl="0" indent="-207005" algn="l" rtl="0">
              <a:lnSpc>
                <a:spcPct val="94000"/>
              </a:lnSpc>
              <a:spcBef>
                <a:spcPts val="0"/>
              </a:spcBef>
              <a:spcAft>
                <a:spcPts val="0"/>
              </a:spcAft>
              <a:buClr>
                <a:srgbClr val="595959"/>
              </a:buClr>
              <a:buSzPts val="687"/>
              <a:buFont typeface="Arial"/>
              <a:buNone/>
            </a:pPr>
            <a:endParaRPr sz="687">
              <a:solidFill>
                <a:srgbClr val="595959"/>
              </a:solidFill>
              <a:latin typeface="Arial"/>
              <a:ea typeface="Arial"/>
              <a:cs typeface="Arial"/>
              <a:sym typeface="Arial"/>
            </a:endParaRPr>
          </a:p>
        </p:txBody>
      </p:sp>
      <p:sp>
        <p:nvSpPr>
          <p:cNvPr id="963" name="Google Shape;963;p7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89</a:t>
            </a: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1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ochin.org/"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s://www.instagram.com/ochinnetwork/" TargetMode="External"/><Relationship Id="rId3" Type="http://schemas.openxmlformats.org/officeDocument/2006/relationships/hyperlink" Target="http://www.ochin.org/" TargetMode="External"/><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hyperlink" Target="https://www.linkedin.com/company/ochin/" TargetMode="External"/><Relationship Id="rId5" Type="http://schemas.openxmlformats.org/officeDocument/2006/relationships/image" Target="../media/image21.png"/><Relationship Id="rId4" Type="http://schemas.openxmlformats.org/officeDocument/2006/relationships/hyperlink" Target="https://www.youtube.com/channel/UC98nE4xpk9-ghAax-9v03ZQ" TargetMode="External"/><Relationship Id="rId9"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477234-272B-4600-A78B-28D2D4266A56}"/>
              </a:ext>
            </a:extLst>
          </p:cNvPr>
          <p:cNvSpPr/>
          <p:nvPr userDrawn="1"/>
        </p:nvSpPr>
        <p:spPr>
          <a:xfrm>
            <a:off x="2999961" y="3499010"/>
            <a:ext cx="6192078" cy="675861"/>
          </a:xfrm>
          <a:prstGeom prst="rect">
            <a:avLst/>
          </a:prstGeom>
          <a:solidFill>
            <a:srgbClr val="00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Description automatically generated">
            <a:extLst>
              <a:ext uri="{FF2B5EF4-FFF2-40B4-BE49-F238E27FC236}">
                <a16:creationId xmlns:a16="http://schemas.microsoft.com/office/drawing/2014/main" id="{4BA80BA9-5934-49BD-9CEC-0EEC3F53F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1029" y="5246679"/>
            <a:ext cx="1669942" cy="516693"/>
          </a:xfrm>
          <a:prstGeom prst="rect">
            <a:avLst/>
          </a:prstGeom>
        </p:spPr>
      </p:pic>
      <p:sp>
        <p:nvSpPr>
          <p:cNvPr id="5" name="Text Placeholder 4">
            <a:extLst>
              <a:ext uri="{FF2B5EF4-FFF2-40B4-BE49-F238E27FC236}">
                <a16:creationId xmlns:a16="http://schemas.microsoft.com/office/drawing/2014/main" id="{89E75139-4465-4454-955F-C43DDAE3E4B8}"/>
              </a:ext>
            </a:extLst>
          </p:cNvPr>
          <p:cNvSpPr>
            <a:spLocks noGrp="1"/>
          </p:cNvSpPr>
          <p:nvPr>
            <p:ph type="body" sz="quarter" idx="11" hasCustomPrompt="1"/>
          </p:nvPr>
        </p:nvSpPr>
        <p:spPr>
          <a:xfrm>
            <a:off x="838200" y="1688509"/>
            <a:ext cx="10515600" cy="851740"/>
          </a:xfrm>
          <a:prstGeom prst="rect">
            <a:avLst/>
          </a:prstGeom>
        </p:spPr>
        <p:txBody>
          <a:bodyPr/>
          <a:lstStyle>
            <a:lvl1pPr marL="0" indent="0" algn="ctr">
              <a:buNone/>
              <a:defRPr sz="6000" b="1">
                <a:solidFill>
                  <a:schemeClr val="bg1"/>
                </a:solidFill>
              </a:defRPr>
            </a:lvl1pPr>
          </a:lstStyle>
          <a:p>
            <a:pPr lvl="0"/>
            <a:r>
              <a:rPr lang="en-US"/>
              <a:t>Deck Title</a:t>
            </a:r>
          </a:p>
        </p:txBody>
      </p:sp>
      <p:pic>
        <p:nvPicPr>
          <p:cNvPr id="3" name="Picture 2">
            <a:extLst>
              <a:ext uri="{FF2B5EF4-FFF2-40B4-BE49-F238E27FC236}">
                <a16:creationId xmlns:a16="http://schemas.microsoft.com/office/drawing/2014/main" id="{DE6B481E-BB29-4068-9452-878F41C325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90121" y="5897270"/>
            <a:ext cx="3088236" cy="338554"/>
          </a:xfrm>
          <a:prstGeom prst="rect">
            <a:avLst/>
          </a:prstGeom>
        </p:spPr>
      </p:pic>
      <p:sp>
        <p:nvSpPr>
          <p:cNvPr id="8" name="Text Placeholder 11">
            <a:extLst>
              <a:ext uri="{FF2B5EF4-FFF2-40B4-BE49-F238E27FC236}">
                <a16:creationId xmlns:a16="http://schemas.microsoft.com/office/drawing/2014/main" id="{748CE9EF-8010-4BC2-9885-A3E6D72ADC8F}"/>
              </a:ext>
            </a:extLst>
          </p:cNvPr>
          <p:cNvSpPr>
            <a:spLocks noGrp="1"/>
          </p:cNvSpPr>
          <p:nvPr>
            <p:ph type="body" sz="quarter" idx="13" hasCustomPrompt="1"/>
          </p:nvPr>
        </p:nvSpPr>
        <p:spPr>
          <a:xfrm>
            <a:off x="0" y="2777533"/>
            <a:ext cx="12192000" cy="693737"/>
          </a:xfrm>
          <a:prstGeom prst="rect">
            <a:avLst/>
          </a:prstGeom>
        </p:spPr>
        <p:txBody>
          <a:bodyPr/>
          <a:lstStyle>
            <a:lvl1pPr marL="0" indent="0" algn="ctr">
              <a:buNone/>
              <a:defRPr>
                <a:solidFill>
                  <a:schemeClr val="bg1"/>
                </a:solidFill>
                <a:latin typeface="+mj-lt"/>
              </a:defRPr>
            </a:lvl1pPr>
          </a:lstStyle>
          <a:p>
            <a:pPr lvl="0"/>
            <a:r>
              <a:rPr lang="en-US"/>
              <a:t>Date and Year</a:t>
            </a:r>
          </a:p>
        </p:txBody>
      </p:sp>
      <p:sp>
        <p:nvSpPr>
          <p:cNvPr id="6" name="Text Placeholder 5">
            <a:extLst>
              <a:ext uri="{FF2B5EF4-FFF2-40B4-BE49-F238E27FC236}">
                <a16:creationId xmlns:a16="http://schemas.microsoft.com/office/drawing/2014/main" id="{B676258B-BA3E-456F-9836-34299A6FA069}"/>
              </a:ext>
            </a:extLst>
          </p:cNvPr>
          <p:cNvSpPr>
            <a:spLocks noGrp="1"/>
          </p:cNvSpPr>
          <p:nvPr>
            <p:ph type="body" sz="quarter" idx="14" hasCustomPrompt="1"/>
          </p:nvPr>
        </p:nvSpPr>
        <p:spPr>
          <a:xfrm>
            <a:off x="2990850" y="3481388"/>
            <a:ext cx="6200775" cy="693737"/>
          </a:xfrm>
          <a:prstGeom prst="rect">
            <a:avLst/>
          </a:prstGeom>
        </p:spPr>
        <p:txBody>
          <a:bodyPr anchor="ctr"/>
          <a:lstStyle>
            <a:lvl1pPr marL="0" indent="0" algn="ctr">
              <a:buNone/>
              <a:defRPr i="1">
                <a:solidFill>
                  <a:schemeClr val="bg1"/>
                </a:solidFill>
                <a:latin typeface="+mj-lt"/>
              </a:defRPr>
            </a:lvl1pPr>
          </a:lstStyle>
          <a:p>
            <a:pPr lvl="0"/>
            <a:r>
              <a:rPr lang="en-US"/>
              <a:t>Presenter/Subtitle/Other</a:t>
            </a:r>
          </a:p>
        </p:txBody>
      </p:sp>
    </p:spTree>
    <p:extLst>
      <p:ext uri="{BB962C8B-B14F-4D97-AF65-F5344CB8AC3E}">
        <p14:creationId xmlns:p14="http://schemas.microsoft.com/office/powerpoint/2010/main" val="293603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Title Only">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20702"/>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07366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7657A"/>
        </a:solidFill>
        <a:effectLst/>
      </p:bgPr>
    </p:bg>
    <p:spTree>
      <p:nvGrpSpPr>
        <p:cNvPr id="1" name=""/>
        <p:cNvGrpSpPr/>
        <p:nvPr/>
      </p:nvGrpSpPr>
      <p:grpSpPr>
        <a:xfrm>
          <a:off x="0" y="0"/>
          <a:ext cx="0" cy="0"/>
          <a:chOff x="0" y="0"/>
          <a:chExt cx="0" cy="0"/>
        </a:xfrm>
      </p:grpSpPr>
      <p:pic>
        <p:nvPicPr>
          <p:cNvPr id="11" name="Picture 10" descr="A picture containing drawing  Description automatically generated">
            <a:extLst>
              <a:ext uri="{FF2B5EF4-FFF2-40B4-BE49-F238E27FC236}">
                <a16:creationId xmlns:a16="http://schemas.microsoft.com/office/drawing/2014/main" id="{D916F442-5B79-469C-B469-39A538C3B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1029" y="4818054"/>
            <a:ext cx="1669942" cy="516693"/>
          </a:xfrm>
          <a:prstGeom prst="rect">
            <a:avLst/>
          </a:prstGeom>
        </p:spPr>
      </p:pic>
      <p:sp>
        <p:nvSpPr>
          <p:cNvPr id="13" name="TextBox 12">
            <a:extLst>
              <a:ext uri="{FF2B5EF4-FFF2-40B4-BE49-F238E27FC236}">
                <a16:creationId xmlns:a16="http://schemas.microsoft.com/office/drawing/2014/main" id="{E0C02B41-F78E-4A9F-B38C-9D56EDC0444E}"/>
              </a:ext>
            </a:extLst>
          </p:cNvPr>
          <p:cNvSpPr txBox="1"/>
          <p:nvPr userDrawn="1"/>
        </p:nvSpPr>
        <p:spPr>
          <a:xfrm>
            <a:off x="4571999" y="5921832"/>
            <a:ext cx="1600201" cy="338554"/>
          </a:xfrm>
          <a:prstGeom prst="rect">
            <a:avLst/>
          </a:prstGeom>
          <a:noFill/>
        </p:spPr>
        <p:txBody>
          <a:bodyPr wrap="square" rtlCol="0">
            <a:spAutoFit/>
          </a:bodyPr>
          <a:lstStyle/>
          <a:p>
            <a:pPr algn="ctr"/>
            <a:r>
              <a:rPr lang="en-US" sz="1600">
                <a:solidFill>
                  <a:srgbClr val="D2E434"/>
                </a:solidFill>
                <a:hlinkClick r:id="rId3">
                  <a:extLst>
                    <a:ext uri="{A12FA001-AC4F-418D-AE19-62706E023703}">
                      <ahyp:hlinkClr xmlns:ahyp="http://schemas.microsoft.com/office/drawing/2018/hyperlinkcolor" val="tx"/>
                    </a:ext>
                  </a:extLst>
                </a:hlinkClick>
              </a:rPr>
              <a:t>www.ochin.org</a:t>
            </a:r>
            <a:r>
              <a:rPr lang="en-US" sz="1600">
                <a:solidFill>
                  <a:srgbClr val="D2E434"/>
                </a:solidFill>
              </a:rPr>
              <a:t> </a:t>
            </a:r>
          </a:p>
        </p:txBody>
      </p:sp>
      <p:sp>
        <p:nvSpPr>
          <p:cNvPr id="3" name="Text Placeholder 2">
            <a:extLst>
              <a:ext uri="{FF2B5EF4-FFF2-40B4-BE49-F238E27FC236}">
                <a16:creationId xmlns:a16="http://schemas.microsoft.com/office/drawing/2014/main" id="{94E7FA3B-B334-4796-9B2A-9AD2647F87CB}"/>
              </a:ext>
            </a:extLst>
          </p:cNvPr>
          <p:cNvSpPr>
            <a:spLocks noGrp="1"/>
          </p:cNvSpPr>
          <p:nvPr>
            <p:ph type="body" sz="quarter" idx="10" hasCustomPrompt="1"/>
          </p:nvPr>
        </p:nvSpPr>
        <p:spPr>
          <a:xfrm>
            <a:off x="0" y="2320225"/>
            <a:ext cx="12192000" cy="1770062"/>
          </a:xfrm>
          <a:prstGeom prst="rect">
            <a:avLst/>
          </a:prstGeom>
        </p:spPr>
        <p:txBody>
          <a:bodyPr/>
          <a:lstStyle>
            <a:lvl1pPr marL="0" indent="0" algn="ctr">
              <a:buNone/>
              <a:defRPr sz="8000" b="1">
                <a:solidFill>
                  <a:schemeClr val="bg1"/>
                </a:solidFill>
              </a:defRPr>
            </a:lvl1pPr>
          </a:lstStyle>
          <a:p>
            <a:pPr lvl="0"/>
            <a:r>
              <a:rPr lang="en-US"/>
              <a:t>Thank You</a:t>
            </a:r>
          </a:p>
        </p:txBody>
      </p:sp>
      <p:pic>
        <p:nvPicPr>
          <p:cNvPr id="6" name="Picture 5">
            <a:extLst>
              <a:ext uri="{FF2B5EF4-FFF2-40B4-BE49-F238E27FC236}">
                <a16:creationId xmlns:a16="http://schemas.microsoft.com/office/drawing/2014/main" id="{DD39EC2D-2674-48B0-AB08-7578FB2BC9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51881" y="5479773"/>
            <a:ext cx="3088236" cy="338554"/>
          </a:xfrm>
          <a:prstGeom prst="rect">
            <a:avLst/>
          </a:prstGeom>
        </p:spPr>
      </p:pic>
      <p:pic>
        <p:nvPicPr>
          <p:cNvPr id="2" name="Picture 1" descr="A close up of a sign  Description automatically generated">
            <a:extLst>
              <a:ext uri="{FF2B5EF4-FFF2-40B4-BE49-F238E27FC236}">
                <a16:creationId xmlns:a16="http://schemas.microsoft.com/office/drawing/2014/main" id="{7397C0A8-7314-40D5-A8DD-5A1321B28D2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33805" y="6022144"/>
            <a:ext cx="258901" cy="226256"/>
          </a:xfrm>
          <a:prstGeom prst="rect">
            <a:avLst/>
          </a:prstGeom>
        </p:spPr>
      </p:pic>
      <p:pic>
        <p:nvPicPr>
          <p:cNvPr id="4" name="Picture 3" descr="A picture containing drawing  Description automatically generated">
            <a:extLst>
              <a:ext uri="{FF2B5EF4-FFF2-40B4-BE49-F238E27FC236}">
                <a16:creationId xmlns:a16="http://schemas.microsoft.com/office/drawing/2014/main" id="{41577A4F-8624-4AEB-95AE-7966433492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29400" y="5923382"/>
            <a:ext cx="283755" cy="317514"/>
          </a:xfrm>
          <a:prstGeom prst="rect">
            <a:avLst/>
          </a:prstGeom>
        </p:spPr>
      </p:pic>
      <p:pic>
        <p:nvPicPr>
          <p:cNvPr id="5" name="Picture 4" descr="A picture containing drawing  Description automatically generated">
            <a:extLst>
              <a:ext uri="{FF2B5EF4-FFF2-40B4-BE49-F238E27FC236}">
                <a16:creationId xmlns:a16="http://schemas.microsoft.com/office/drawing/2014/main" id="{7FCE52D3-5739-4687-B92E-879F1CCB50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8400" y="5977895"/>
            <a:ext cx="283755" cy="263001"/>
          </a:xfrm>
          <a:prstGeom prst="rect">
            <a:avLst/>
          </a:prstGeom>
        </p:spPr>
      </p:pic>
    </p:spTree>
    <p:extLst>
      <p:ext uri="{BB962C8B-B14F-4D97-AF65-F5344CB8AC3E}">
        <p14:creationId xmlns:p14="http://schemas.microsoft.com/office/powerpoint/2010/main" val="208851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6637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05E0CC-D7FD-7143-B428-C9567817A9E5}"/>
              </a:ext>
            </a:extLst>
          </p:cNvPr>
          <p:cNvSpPr/>
          <p:nvPr userDrawn="1"/>
        </p:nvSpPr>
        <p:spPr>
          <a:xfrm>
            <a:off x="9909313" y="0"/>
            <a:ext cx="2282687" cy="775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51E3BF18-06ED-4173-93B8-0D513E87B090}"/>
              </a:ext>
            </a:extLst>
          </p:cNvPr>
          <p:cNvSpPr>
            <a:spLocks noGrp="1"/>
          </p:cNvSpPr>
          <p:nvPr>
            <p:ph type="body" sz="quarter" idx="11"/>
          </p:nvPr>
        </p:nvSpPr>
        <p:spPr>
          <a:xfrm>
            <a:off x="865189" y="1499191"/>
            <a:ext cx="10447854" cy="4593264"/>
          </a:xfrm>
          <a:prstGeom prst="rect">
            <a:avLst/>
          </a:prstGeo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04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Hexagon 2"/>
          <p:cNvSpPr/>
          <p:nvPr userDrawn="1"/>
        </p:nvSpPr>
        <p:spPr>
          <a:xfrm flipH="1">
            <a:off x="-78747" y="-29633"/>
            <a:ext cx="11374438" cy="7004956"/>
          </a:xfrm>
          <a:prstGeom prst="rect">
            <a:avLst/>
          </a:pr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11295691" y="-38099"/>
            <a:ext cx="455507" cy="7013422"/>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11743448" y="-38099"/>
            <a:ext cx="545031" cy="7013422"/>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E3608747-46D9-404A-A838-4FDCD7146B76}"/>
              </a:ext>
            </a:extLst>
          </p:cNvPr>
          <p:cNvSpPr>
            <a:spLocks noGrp="1"/>
          </p:cNvSpPr>
          <p:nvPr>
            <p:ph type="body" sz="quarter" idx="20" hasCustomPrompt="1"/>
          </p:nvPr>
        </p:nvSpPr>
        <p:spPr>
          <a:xfrm>
            <a:off x="1577595" y="2409089"/>
            <a:ext cx="9034272" cy="1399693"/>
          </a:xfrm>
          <a:prstGeom prst="rect">
            <a:avLst/>
          </a:prstGeom>
        </p:spPr>
        <p:txBody>
          <a:bodyPr anchor="ctr" anchorCtr="0"/>
          <a:lstStyle>
            <a:lvl1pPr marL="0" indent="0" algn="ctr">
              <a:buNone/>
              <a:defRPr sz="4800" b="1" i="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36-44pt, </a:t>
            </a:r>
            <a:br>
              <a:rPr lang="en-US"/>
            </a:br>
            <a:r>
              <a:rPr lang="en-US"/>
              <a:t>Arial/bold, white</a:t>
            </a:r>
          </a:p>
        </p:txBody>
      </p:sp>
      <p:sp>
        <p:nvSpPr>
          <p:cNvPr id="2" name="Date Placeholder 3">
            <a:extLst>
              <a:ext uri="{FF2B5EF4-FFF2-40B4-BE49-F238E27FC236}">
                <a16:creationId xmlns:a16="http://schemas.microsoft.com/office/drawing/2014/main" id="{3C3ED887-9311-B601-6A8F-5982F62B6998}"/>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A4F0D3E7-C3BA-2B8A-DBDA-81DC5C7CD316}"/>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7" name="Straight Connector 6">
            <a:extLst>
              <a:ext uri="{FF2B5EF4-FFF2-40B4-BE49-F238E27FC236}">
                <a16:creationId xmlns:a16="http://schemas.microsoft.com/office/drawing/2014/main" id="{DA94768B-6412-269E-3CD1-C4151E63A86B}"/>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2A46CF1F-4F08-F36F-99CD-F34CBED3F516}"/>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12" name="Picture 6">
            <a:extLst>
              <a:ext uri="{FF2B5EF4-FFF2-40B4-BE49-F238E27FC236}">
                <a16:creationId xmlns:a16="http://schemas.microsoft.com/office/drawing/2014/main" id="{B60AD1A8-1142-33CE-02B4-F91B9B98A2F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13" name="Graphic 12">
            <a:extLst>
              <a:ext uri="{FF2B5EF4-FFF2-40B4-BE49-F238E27FC236}">
                <a16:creationId xmlns:a16="http://schemas.microsoft.com/office/drawing/2014/main" id="{61D6AAE4-5AD6-CE61-FA2F-971679A500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337453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251AF5FE-E61B-6B41-BDAE-0E9FC4C098C1}"/>
              </a:ext>
            </a:extLst>
          </p:cNvPr>
          <p:cNvSpPr>
            <a:spLocks noGrp="1"/>
          </p:cNvSpPr>
          <p:nvPr>
            <p:ph type="body" sz="quarter" idx="21" hasCustomPrompt="1"/>
          </p:nvPr>
        </p:nvSpPr>
        <p:spPr>
          <a:xfrm>
            <a:off x="830091" y="1908880"/>
            <a:ext cx="10523709" cy="498414"/>
          </a:xfrm>
          <a:prstGeom prst="rect">
            <a:avLst/>
          </a:prstGeom>
        </p:spPr>
        <p:txBody>
          <a:bodyPr/>
          <a:lstStyle>
            <a:lvl1pPr marL="0" indent="0">
              <a:buNone/>
              <a:defRPr sz="2400" b="0" i="0">
                <a:solidFill>
                  <a:srgbClr val="00334C"/>
                </a:solidFill>
                <a:latin typeface="Arial" panose="020B0604020202020204" pitchFamily="34" charset="0"/>
                <a:ea typeface="Tahoma" panose="020B0604030504040204" pitchFamily="34" charset="0"/>
                <a:cs typeface="Arial" panose="020B0604020202020204" pitchFamily="34" charset="0"/>
              </a:defRPr>
            </a:lvl1pPr>
          </a:lstStyle>
          <a:p>
            <a:pPr lvl="0"/>
            <a:r>
              <a:rPr lang="en-US"/>
              <a:t>Sub Title – 28-32pt, Arial/regular, </a:t>
            </a:r>
            <a:r>
              <a:rPr lang="en-US" err="1"/>
              <a:t>eCW</a:t>
            </a:r>
            <a:r>
              <a:rPr lang="en-US"/>
              <a:t> blue (RGB 0/51/76)</a:t>
            </a:r>
          </a:p>
        </p:txBody>
      </p:sp>
      <p:sp>
        <p:nvSpPr>
          <p:cNvPr id="8" name="Text Placeholder 17">
            <a:extLst>
              <a:ext uri="{FF2B5EF4-FFF2-40B4-BE49-F238E27FC236}">
                <a16:creationId xmlns:a16="http://schemas.microsoft.com/office/drawing/2014/main" id="{EFD1EC9D-2415-854A-B84E-7D5181ED7782}"/>
              </a:ext>
            </a:extLst>
          </p:cNvPr>
          <p:cNvSpPr>
            <a:spLocks noGrp="1"/>
          </p:cNvSpPr>
          <p:nvPr>
            <p:ph type="body" sz="quarter" idx="20" hasCustomPrompt="1"/>
          </p:nvPr>
        </p:nvSpPr>
        <p:spPr>
          <a:xfrm>
            <a:off x="838200" y="330628"/>
            <a:ext cx="10515600" cy="1399693"/>
          </a:xfrm>
          <a:prstGeom prst="rect">
            <a:avLst/>
          </a:prstGeom>
        </p:spPr>
        <p:txBody>
          <a:bodyPr anchor="t" anchorCtr="0"/>
          <a:lstStyle>
            <a:lvl1pPr marL="0" indent="0" algn="l">
              <a:buNone/>
              <a:defRPr sz="48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a:t>
            </a:r>
            <a:br>
              <a:rPr lang="en-US"/>
            </a:br>
            <a:r>
              <a:rPr lang="en-US"/>
              <a:t>light blue (RGB 0/125/180)</a:t>
            </a:r>
          </a:p>
        </p:txBody>
      </p:sp>
      <p:sp>
        <p:nvSpPr>
          <p:cNvPr id="2" name="Date Placeholder 3">
            <a:extLst>
              <a:ext uri="{FF2B5EF4-FFF2-40B4-BE49-F238E27FC236}">
                <a16:creationId xmlns:a16="http://schemas.microsoft.com/office/drawing/2014/main" id="{E6E5DD4F-BBD4-4FD7-4E29-4F8D9B2C4691}"/>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2B213F39-ACAD-3754-93DE-B644AEE8F7D0}"/>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sp>
        <p:nvSpPr>
          <p:cNvPr id="4" name="Footer Placeholder 4">
            <a:extLst>
              <a:ext uri="{FF2B5EF4-FFF2-40B4-BE49-F238E27FC236}">
                <a16:creationId xmlns:a16="http://schemas.microsoft.com/office/drawing/2014/main" id="{66323BA6-13B5-4233-6091-42502D2C9A9C}"/>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6" name="Picture 6">
            <a:extLst>
              <a:ext uri="{FF2B5EF4-FFF2-40B4-BE49-F238E27FC236}">
                <a16:creationId xmlns:a16="http://schemas.microsoft.com/office/drawing/2014/main" id="{E741AA12-B822-3892-02AA-CE6553210A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9" name="Graphic 8">
            <a:extLst>
              <a:ext uri="{FF2B5EF4-FFF2-40B4-BE49-F238E27FC236}">
                <a16:creationId xmlns:a16="http://schemas.microsoft.com/office/drawing/2014/main" id="{4485D7D0-0E84-AE1C-E2EE-8D7A7187DB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2073225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Hexagon 2"/>
          <p:cNvSpPr/>
          <p:nvPr userDrawn="1"/>
        </p:nvSpPr>
        <p:spPr>
          <a:xfrm flipH="1">
            <a:off x="-9215" y="-38099"/>
            <a:ext cx="455507" cy="6996488"/>
          </a:xfrm>
          <a:prstGeom prst="rect">
            <a:avLst/>
          </a:pr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443001" y="-29633"/>
            <a:ext cx="455507" cy="6996488"/>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895589" y="-29633"/>
            <a:ext cx="455507" cy="6996488"/>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C926CCDD-0734-9544-8FA6-264253BE04E4}"/>
              </a:ext>
            </a:extLst>
          </p:cNvPr>
          <p:cNvSpPr>
            <a:spLocks noGrp="1"/>
          </p:cNvSpPr>
          <p:nvPr>
            <p:ph type="body" sz="quarter" idx="15" hasCustomPrompt="1"/>
          </p:nvPr>
        </p:nvSpPr>
        <p:spPr>
          <a:xfrm>
            <a:off x="2077146" y="2716306"/>
            <a:ext cx="9276654" cy="3394664"/>
          </a:xfrm>
          <a:prstGeom prst="rect">
            <a:avLst/>
          </a:prstGeom>
        </p:spPr>
        <p:txBody>
          <a:bodyPr numCol="1" anchor="ctr" anchorCtr="0"/>
          <a:lstStyle>
            <a:lvl1pPr marL="0" marR="0" indent="0" algn="l" defTabSz="914400" rtl="0" eaLnBrk="1" fontAlgn="auto" latinLnBrk="0" hangingPunct="1">
              <a:lnSpc>
                <a:spcPct val="90000"/>
              </a:lnSpc>
              <a:spcBef>
                <a:spcPts val="1000"/>
              </a:spcBef>
              <a:spcAft>
                <a:spcPts val="1200"/>
              </a:spcAft>
              <a:buClr>
                <a:srgbClr val="007FB5"/>
              </a:buClr>
              <a:buSzTx/>
              <a:buFont typeface="Arial" panose="020B0604020202020204" pitchFamily="34" charset="0"/>
              <a:buNone/>
              <a:tabLst/>
              <a:defRPr sz="2000" b="1" i="0">
                <a:solidFill>
                  <a:srgbClr val="00334C"/>
                </a:solidFill>
                <a:latin typeface="+mn-lt"/>
                <a:cs typeface="Arial" panose="020B0604020202020204" pitchFamily="34" charset="0"/>
              </a:defRPr>
            </a:lvl1pPr>
            <a:lvl2pPr marL="685800" indent="-228600">
              <a:spcAft>
                <a:spcPts val="1200"/>
              </a:spcAft>
              <a:buClr>
                <a:srgbClr val="007DB4"/>
              </a:buClr>
              <a:buFont typeface="Arial" panose="020B0604020202020204" pitchFamily="34" charset="0"/>
              <a:buChar char="•"/>
              <a:defRPr sz="2000">
                <a:solidFill>
                  <a:srgbClr val="00334C"/>
                </a:solidFill>
                <a:latin typeface="+mn-lt"/>
              </a:defRPr>
            </a:lvl2pPr>
            <a:lvl3pPr marL="1257300" marR="0" indent="-342900" algn="l" defTabSz="914400" rtl="0" eaLnBrk="1" fontAlgn="auto" latinLnBrk="0" hangingPunct="1">
              <a:lnSpc>
                <a:spcPct val="90000"/>
              </a:lnSpc>
              <a:spcBef>
                <a:spcPts val="500"/>
              </a:spcBef>
              <a:spcAft>
                <a:spcPts val="1200"/>
              </a:spcAft>
              <a:buClr>
                <a:srgbClr val="007DB4"/>
              </a:buClr>
              <a:buSzTx/>
              <a:buFont typeface="Arial" panose="020B0604020202020204" pitchFamily="34" charset="0"/>
              <a:buChar char="•"/>
              <a:tabLst/>
              <a:defRPr sz="2000">
                <a:solidFill>
                  <a:srgbClr val="00334C"/>
                </a:solidFill>
                <a:latin typeface="+mn-lt"/>
              </a:defRPr>
            </a:lvl3pPr>
          </a:lstStyle>
          <a:p>
            <a:pPr lvl="0"/>
            <a:r>
              <a:rPr lang="en-US"/>
              <a:t>Body – 20-28pt, Arial/regular, </a:t>
            </a:r>
            <a:r>
              <a:rPr lang="en-US" err="1"/>
              <a:t>eCW</a:t>
            </a:r>
            <a:r>
              <a:rPr lang="en-US"/>
              <a:t> blue (RGB 0/51/76) </a:t>
            </a:r>
          </a:p>
          <a:p>
            <a:pPr lvl="1"/>
            <a:r>
              <a:rPr lang="en-US"/>
              <a:t>Bullet Color Options:</a:t>
            </a:r>
          </a:p>
          <a:p>
            <a:pPr lvl="2"/>
            <a:r>
              <a:rPr lang="en-US"/>
              <a:t>Light blue (RGB 0/125/180)</a:t>
            </a:r>
          </a:p>
          <a:p>
            <a:pPr lvl="2"/>
            <a:r>
              <a:rPr lang="en-US"/>
              <a:t>Green (RGB 18/172/75)</a:t>
            </a:r>
          </a:p>
          <a:p>
            <a:pPr lvl="2"/>
            <a:r>
              <a:rPr lang="en-US"/>
              <a:t>Orange (RGB 248/153/29) </a:t>
            </a:r>
          </a:p>
          <a:p>
            <a:pPr lvl="2"/>
            <a:r>
              <a:rPr lang="en-US"/>
              <a:t>Yellow (RGB 247/195/21)</a:t>
            </a:r>
          </a:p>
          <a:p>
            <a:pPr lvl="2"/>
            <a:r>
              <a:rPr lang="en-US" err="1"/>
              <a:t>healow</a:t>
            </a:r>
            <a:r>
              <a:rPr lang="en-US"/>
              <a:t> blue (RGB 78/195/224)</a:t>
            </a:r>
          </a:p>
        </p:txBody>
      </p:sp>
      <p:sp>
        <p:nvSpPr>
          <p:cNvPr id="24" name="Text Placeholder 17">
            <a:extLst>
              <a:ext uri="{FF2B5EF4-FFF2-40B4-BE49-F238E27FC236}">
                <a16:creationId xmlns:a16="http://schemas.microsoft.com/office/drawing/2014/main" id="{6A957AC2-D359-1C43-B6A9-316EA1D51903}"/>
              </a:ext>
            </a:extLst>
          </p:cNvPr>
          <p:cNvSpPr>
            <a:spLocks noGrp="1"/>
          </p:cNvSpPr>
          <p:nvPr>
            <p:ph type="body" sz="quarter" idx="21" hasCustomPrompt="1"/>
          </p:nvPr>
        </p:nvSpPr>
        <p:spPr>
          <a:xfrm>
            <a:off x="2077146" y="1908880"/>
            <a:ext cx="9276654" cy="498414"/>
          </a:xfrm>
          <a:prstGeom prst="rect">
            <a:avLst/>
          </a:prstGeom>
        </p:spPr>
        <p:txBody>
          <a:bodyPr/>
          <a:lstStyle>
            <a:lvl1pPr marL="0" indent="0">
              <a:buNone/>
              <a:defRPr sz="2400" b="0" i="0">
                <a:solidFill>
                  <a:srgbClr val="00334C"/>
                </a:solidFill>
                <a:latin typeface="Arial" panose="020B0604020202020204" pitchFamily="34" charset="0"/>
                <a:ea typeface="Tahoma" panose="020B0604030504040204" pitchFamily="34" charset="0"/>
                <a:cs typeface="Arial" panose="020B0604020202020204" pitchFamily="34" charset="0"/>
              </a:defRPr>
            </a:lvl1pPr>
          </a:lstStyle>
          <a:p>
            <a:pPr lvl="0"/>
            <a:r>
              <a:rPr lang="en-US"/>
              <a:t>Sub Title – 28-32pt, Arial/regular, </a:t>
            </a:r>
            <a:r>
              <a:rPr lang="en-US" err="1"/>
              <a:t>eCW</a:t>
            </a:r>
            <a:r>
              <a:rPr lang="en-US"/>
              <a:t> blue (RGB 0/51/76)</a:t>
            </a:r>
          </a:p>
        </p:txBody>
      </p:sp>
      <p:sp>
        <p:nvSpPr>
          <p:cNvPr id="25" name="Text Placeholder 17">
            <a:extLst>
              <a:ext uri="{FF2B5EF4-FFF2-40B4-BE49-F238E27FC236}">
                <a16:creationId xmlns:a16="http://schemas.microsoft.com/office/drawing/2014/main" id="{A9260B27-63C1-6445-882F-1C7BC2CB130A}"/>
              </a:ext>
            </a:extLst>
          </p:cNvPr>
          <p:cNvSpPr>
            <a:spLocks noGrp="1"/>
          </p:cNvSpPr>
          <p:nvPr>
            <p:ph type="body" sz="quarter" idx="20" hasCustomPrompt="1"/>
          </p:nvPr>
        </p:nvSpPr>
        <p:spPr>
          <a:xfrm>
            <a:off x="2084294" y="330628"/>
            <a:ext cx="9269506" cy="1399693"/>
          </a:xfrm>
          <a:prstGeom prst="rect">
            <a:avLst/>
          </a:prstGeom>
        </p:spPr>
        <p:txBody>
          <a:bodyPr anchor="t" anchorCtr="0"/>
          <a:lstStyle>
            <a:lvl1pPr marL="0" indent="0" algn="l">
              <a:buNone/>
              <a:defRPr sz="48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a:t>
            </a:r>
            <a:br>
              <a:rPr lang="en-US"/>
            </a:br>
            <a:r>
              <a:rPr lang="en-US"/>
              <a:t>light blue (RGB 0/125/180)</a:t>
            </a:r>
          </a:p>
        </p:txBody>
      </p:sp>
      <p:sp>
        <p:nvSpPr>
          <p:cNvPr id="2" name="Date Placeholder 3">
            <a:extLst>
              <a:ext uri="{FF2B5EF4-FFF2-40B4-BE49-F238E27FC236}">
                <a16:creationId xmlns:a16="http://schemas.microsoft.com/office/drawing/2014/main" id="{7057C396-2130-587D-D356-DABCC2F8AA86}"/>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AD307FF6-0A52-7C4C-B6FA-6DA73F84E952}"/>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sp>
        <p:nvSpPr>
          <p:cNvPr id="4" name="Footer Placeholder 4">
            <a:extLst>
              <a:ext uri="{FF2B5EF4-FFF2-40B4-BE49-F238E27FC236}">
                <a16:creationId xmlns:a16="http://schemas.microsoft.com/office/drawing/2014/main" id="{90B9B4F4-1648-C4F3-86AB-3DA89A680B60}"/>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6" name="Picture 6">
            <a:extLst>
              <a:ext uri="{FF2B5EF4-FFF2-40B4-BE49-F238E27FC236}">
                <a16:creationId xmlns:a16="http://schemas.microsoft.com/office/drawing/2014/main" id="{9CA39442-EAD8-31B0-7177-DD601D7A94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7" name="Graphic 6">
            <a:extLst>
              <a:ext uri="{FF2B5EF4-FFF2-40B4-BE49-F238E27FC236}">
                <a16:creationId xmlns:a16="http://schemas.microsoft.com/office/drawing/2014/main" id="{6F586020-0A80-9338-0AB3-EA32FDFDF7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149055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rrow Statement Left">
    <p:spTree>
      <p:nvGrpSpPr>
        <p:cNvPr id="1" name=""/>
        <p:cNvGrpSpPr/>
        <p:nvPr/>
      </p:nvGrpSpPr>
      <p:grpSpPr>
        <a:xfrm>
          <a:off x="0" y="0"/>
          <a:ext cx="0" cy="0"/>
          <a:chOff x="0" y="0"/>
          <a:chExt cx="0" cy="0"/>
        </a:xfrm>
      </p:grpSpPr>
      <p:sp>
        <p:nvSpPr>
          <p:cNvPr id="10" name="Hexagon 2"/>
          <p:cNvSpPr/>
          <p:nvPr userDrawn="1"/>
        </p:nvSpPr>
        <p:spPr>
          <a:xfrm flipH="1">
            <a:off x="6269846" y="729493"/>
            <a:ext cx="5977163" cy="5359979"/>
          </a:xfrm>
          <a:custGeom>
            <a:avLst/>
            <a:gdLst>
              <a:gd name="connsiteX0" fmla="*/ 0 w 5977163"/>
              <a:gd name="connsiteY0" fmla="*/ 0 h 5359979"/>
              <a:gd name="connsiteX1" fmla="*/ 3297174 w 5977163"/>
              <a:gd name="connsiteY1" fmla="*/ 0 h 5359979"/>
              <a:gd name="connsiteX2" fmla="*/ 5977163 w 5977163"/>
              <a:gd name="connsiteY2" fmla="*/ 2679990 h 5359979"/>
              <a:gd name="connsiteX3" fmla="*/ 3297174 w 5977163"/>
              <a:gd name="connsiteY3" fmla="*/ 5359979 h 5359979"/>
              <a:gd name="connsiteX4" fmla="*/ 0 w 5977163"/>
              <a:gd name="connsiteY4" fmla="*/ 5359979 h 5359979"/>
              <a:gd name="connsiteX5" fmla="*/ 0 w 5977163"/>
              <a:gd name="connsiteY5" fmla="*/ 0 h 5359979"/>
              <a:gd name="connsiteX0" fmla="*/ 0 w 5977163"/>
              <a:gd name="connsiteY0" fmla="*/ 0 h 5359979"/>
              <a:gd name="connsiteX1" fmla="*/ 4910821 w 5977163"/>
              <a:gd name="connsiteY1" fmla="*/ 0 h 5359979"/>
              <a:gd name="connsiteX2" fmla="*/ 5977163 w 5977163"/>
              <a:gd name="connsiteY2" fmla="*/ 2679990 h 5359979"/>
              <a:gd name="connsiteX3" fmla="*/ 3297174 w 5977163"/>
              <a:gd name="connsiteY3" fmla="*/ 5359979 h 5359979"/>
              <a:gd name="connsiteX4" fmla="*/ 0 w 5977163"/>
              <a:gd name="connsiteY4" fmla="*/ 5359979 h 5359979"/>
              <a:gd name="connsiteX5" fmla="*/ 0 w 5977163"/>
              <a:gd name="connsiteY5" fmla="*/ 0 h 5359979"/>
              <a:gd name="connsiteX0" fmla="*/ 0 w 5977163"/>
              <a:gd name="connsiteY0" fmla="*/ 0 h 5359979"/>
              <a:gd name="connsiteX1" fmla="*/ 4910821 w 5977163"/>
              <a:gd name="connsiteY1" fmla="*/ 0 h 5359979"/>
              <a:gd name="connsiteX2" fmla="*/ 5977163 w 5977163"/>
              <a:gd name="connsiteY2" fmla="*/ 2679990 h 5359979"/>
              <a:gd name="connsiteX3" fmla="*/ 4937715 w 5977163"/>
              <a:gd name="connsiteY3" fmla="*/ 5359979 h 5359979"/>
              <a:gd name="connsiteX4" fmla="*/ 0 w 5977163"/>
              <a:gd name="connsiteY4" fmla="*/ 5359979 h 5359979"/>
              <a:gd name="connsiteX5" fmla="*/ 0 w 5977163"/>
              <a:gd name="connsiteY5" fmla="*/ 0 h 53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7163" h="5359979">
                <a:moveTo>
                  <a:pt x="0" y="0"/>
                </a:moveTo>
                <a:lnTo>
                  <a:pt x="4910821" y="0"/>
                </a:lnTo>
                <a:lnTo>
                  <a:pt x="5977163" y="2679990"/>
                </a:lnTo>
                <a:lnTo>
                  <a:pt x="4937715" y="5359979"/>
                </a:lnTo>
                <a:lnTo>
                  <a:pt x="0" y="5359979"/>
                </a:lnTo>
                <a:lnTo>
                  <a:pt x="0" y="0"/>
                </a:lnTo>
                <a:close/>
              </a:path>
            </a:pathLst>
          </a:cu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14" name="Text Placeholder 13"/>
          <p:cNvSpPr>
            <a:spLocks noGrp="1"/>
          </p:cNvSpPr>
          <p:nvPr>
            <p:ph type="body" sz="quarter" idx="11" hasCustomPrompt="1"/>
          </p:nvPr>
        </p:nvSpPr>
        <p:spPr>
          <a:xfrm>
            <a:off x="7435944" y="2487895"/>
            <a:ext cx="2764635" cy="1863061"/>
          </a:xfrm>
          <a:prstGeom prst="rect">
            <a:avLst/>
          </a:prstGeom>
        </p:spPr>
        <p:txBody>
          <a:bodyPr/>
          <a:lstStyle>
            <a:lvl1pPr marL="0" indent="0" algn="l">
              <a:buNone/>
              <a:defRPr sz="15000" b="1" i="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lvl="0"/>
            <a:r>
              <a:rPr lang="en-US"/>
              <a:t>01</a:t>
            </a:r>
          </a:p>
        </p:txBody>
      </p:sp>
      <p:sp>
        <p:nvSpPr>
          <p:cNvPr id="20" name="Text Placeholder 17">
            <a:extLst>
              <a:ext uri="{FF2B5EF4-FFF2-40B4-BE49-F238E27FC236}">
                <a16:creationId xmlns:a16="http://schemas.microsoft.com/office/drawing/2014/main" id="{A377A795-E0E7-6944-98F5-568BDF7EE7A6}"/>
              </a:ext>
            </a:extLst>
          </p:cNvPr>
          <p:cNvSpPr>
            <a:spLocks noGrp="1"/>
          </p:cNvSpPr>
          <p:nvPr>
            <p:ph type="body" sz="quarter" idx="20" hasCustomPrompt="1"/>
          </p:nvPr>
        </p:nvSpPr>
        <p:spPr>
          <a:xfrm>
            <a:off x="838200" y="740235"/>
            <a:ext cx="4604995" cy="1461287"/>
          </a:xfrm>
          <a:prstGeom prst="rect">
            <a:avLst/>
          </a:prstGeom>
        </p:spPr>
        <p:txBody>
          <a:bodyPr/>
          <a:lstStyle>
            <a:lvl1pPr marL="0" indent="0">
              <a:buNone/>
              <a:defRPr sz="36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light blue (RGB 0/125/180)</a:t>
            </a:r>
          </a:p>
        </p:txBody>
      </p:sp>
      <p:sp>
        <p:nvSpPr>
          <p:cNvPr id="21" name="Text Placeholder 11">
            <a:extLst>
              <a:ext uri="{FF2B5EF4-FFF2-40B4-BE49-F238E27FC236}">
                <a16:creationId xmlns:a16="http://schemas.microsoft.com/office/drawing/2014/main" id="{F69A9477-D671-C746-9280-D668B3DF49E3}"/>
              </a:ext>
            </a:extLst>
          </p:cNvPr>
          <p:cNvSpPr>
            <a:spLocks noGrp="1"/>
          </p:cNvSpPr>
          <p:nvPr>
            <p:ph type="body" sz="quarter" idx="10" hasCustomPrompt="1"/>
          </p:nvPr>
        </p:nvSpPr>
        <p:spPr>
          <a:xfrm>
            <a:off x="838200" y="2685334"/>
            <a:ext cx="4604995" cy="1342095"/>
          </a:xfrm>
          <a:prstGeom prst="rect">
            <a:avLst/>
          </a:prstGeom>
        </p:spPr>
        <p:txBody>
          <a:bodyPr anchor="t" anchorCtr="0"/>
          <a:lstStyle>
            <a:lvl1pPr marL="0" indent="0" algn="l">
              <a:buNone/>
              <a:defRPr sz="2800" b="1" i="0">
                <a:solidFill>
                  <a:srgbClr val="00334F"/>
                </a:solidFill>
                <a:latin typeface="Arial" panose="020B0604020202020204" pitchFamily="34" charset="0"/>
                <a:ea typeface="Tahoma" panose="020B0604030504040204" pitchFamily="34" charset="0"/>
                <a:cs typeface="Arial" panose="020B0604020202020204" pitchFamily="34" charset="0"/>
              </a:defRPr>
            </a:lvl1pPr>
          </a:lstStyle>
          <a:p>
            <a:pPr lvl="0"/>
            <a:r>
              <a:rPr lang="en-US"/>
              <a:t>Paragraph header – </a:t>
            </a:r>
            <a:br>
              <a:rPr lang="en-US"/>
            </a:br>
            <a:r>
              <a:rPr lang="en-US"/>
              <a:t>20-28pt, Arial/bold, </a:t>
            </a:r>
            <a:r>
              <a:rPr lang="en-US" err="1"/>
              <a:t>eCW</a:t>
            </a:r>
            <a:r>
              <a:rPr lang="en-US"/>
              <a:t> blue (RGB 0/51/76)</a:t>
            </a:r>
          </a:p>
        </p:txBody>
      </p:sp>
      <p:sp>
        <p:nvSpPr>
          <p:cNvPr id="22" name="Text Placeholder 2">
            <a:extLst>
              <a:ext uri="{FF2B5EF4-FFF2-40B4-BE49-F238E27FC236}">
                <a16:creationId xmlns:a16="http://schemas.microsoft.com/office/drawing/2014/main" id="{646B4EF4-396F-C049-9196-B9B83C3FB81C}"/>
              </a:ext>
            </a:extLst>
          </p:cNvPr>
          <p:cNvSpPr>
            <a:spLocks noGrp="1"/>
          </p:cNvSpPr>
          <p:nvPr>
            <p:ph type="body" sz="quarter" idx="25" hasCustomPrompt="1"/>
          </p:nvPr>
        </p:nvSpPr>
        <p:spPr>
          <a:xfrm>
            <a:off x="838200" y="4121465"/>
            <a:ext cx="4604995" cy="1461287"/>
          </a:xfrm>
          <a:prstGeom prst="rect">
            <a:avLst/>
          </a:prstGeom>
        </p:spPr>
        <p:txBody>
          <a:bodyPr anchor="t" anchorCtr="0"/>
          <a:lstStyle>
            <a:lvl1pPr marL="0" indent="0" algn="l">
              <a:buNone/>
              <a:defRPr sz="2400" b="0" i="0">
                <a:solidFill>
                  <a:srgbClr val="00334F"/>
                </a:solidFill>
                <a:latin typeface="Arial" panose="020B0604020202020204" pitchFamily="34" charset="0"/>
                <a:cs typeface="Arial" panose="020B0604020202020204" pitchFamily="34" charset="0"/>
              </a:defRPr>
            </a:lvl1pPr>
          </a:lstStyle>
          <a:p>
            <a:pPr lvl="0"/>
            <a:r>
              <a:rPr lang="en-US"/>
              <a:t>Body – 20-28pt, Arial/regular, </a:t>
            </a:r>
            <a:r>
              <a:rPr lang="en-US" err="1"/>
              <a:t>eCW</a:t>
            </a:r>
            <a:r>
              <a:rPr lang="en-US"/>
              <a:t> blue (RGB 0/51/76)</a:t>
            </a:r>
          </a:p>
        </p:txBody>
      </p:sp>
      <p:sp>
        <p:nvSpPr>
          <p:cNvPr id="2" name="Date Placeholder 3">
            <a:extLst>
              <a:ext uri="{FF2B5EF4-FFF2-40B4-BE49-F238E27FC236}">
                <a16:creationId xmlns:a16="http://schemas.microsoft.com/office/drawing/2014/main" id="{2E446248-DFA8-7394-8612-C53C3A0FA97B}"/>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2B6FAF70-E7AF-5B84-5730-A1E20A7221F9}"/>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sp>
        <p:nvSpPr>
          <p:cNvPr id="4" name="Footer Placeholder 4">
            <a:extLst>
              <a:ext uri="{FF2B5EF4-FFF2-40B4-BE49-F238E27FC236}">
                <a16:creationId xmlns:a16="http://schemas.microsoft.com/office/drawing/2014/main" id="{BA183280-8441-87DC-6E31-784C8354CD50}"/>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6" name="Picture 6">
            <a:extLst>
              <a:ext uri="{FF2B5EF4-FFF2-40B4-BE49-F238E27FC236}">
                <a16:creationId xmlns:a16="http://schemas.microsoft.com/office/drawing/2014/main" id="{35AC3DB4-B25A-F759-B338-B77D8B7CE6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7" name="Graphic 6">
            <a:extLst>
              <a:ext uri="{FF2B5EF4-FFF2-40B4-BE49-F238E27FC236}">
                <a16:creationId xmlns:a16="http://schemas.microsoft.com/office/drawing/2014/main" id="{C533803C-6E0C-4C5D-2644-B522FBB105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31864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rrow Statement Right">
    <p:spTree>
      <p:nvGrpSpPr>
        <p:cNvPr id="1" name=""/>
        <p:cNvGrpSpPr/>
        <p:nvPr/>
      </p:nvGrpSpPr>
      <p:grpSpPr>
        <a:xfrm>
          <a:off x="0" y="0"/>
          <a:ext cx="0" cy="0"/>
          <a:chOff x="0" y="0"/>
          <a:chExt cx="0" cy="0"/>
        </a:xfrm>
      </p:grpSpPr>
      <p:sp>
        <p:nvSpPr>
          <p:cNvPr id="23" name="Hexagon 2">
            <a:extLst>
              <a:ext uri="{FF2B5EF4-FFF2-40B4-BE49-F238E27FC236}">
                <a16:creationId xmlns:a16="http://schemas.microsoft.com/office/drawing/2014/main" id="{563DEF59-6A6B-8141-AA66-AAE0E8BACCA1}"/>
              </a:ext>
            </a:extLst>
          </p:cNvPr>
          <p:cNvSpPr/>
          <p:nvPr userDrawn="1"/>
        </p:nvSpPr>
        <p:spPr>
          <a:xfrm>
            <a:off x="-40341" y="729493"/>
            <a:ext cx="5977163" cy="5359979"/>
          </a:xfrm>
          <a:custGeom>
            <a:avLst/>
            <a:gdLst>
              <a:gd name="connsiteX0" fmla="*/ 0 w 5977163"/>
              <a:gd name="connsiteY0" fmla="*/ 0 h 5359979"/>
              <a:gd name="connsiteX1" fmla="*/ 3297174 w 5977163"/>
              <a:gd name="connsiteY1" fmla="*/ 0 h 5359979"/>
              <a:gd name="connsiteX2" fmla="*/ 5977163 w 5977163"/>
              <a:gd name="connsiteY2" fmla="*/ 2679990 h 5359979"/>
              <a:gd name="connsiteX3" fmla="*/ 3297174 w 5977163"/>
              <a:gd name="connsiteY3" fmla="*/ 5359979 h 5359979"/>
              <a:gd name="connsiteX4" fmla="*/ 0 w 5977163"/>
              <a:gd name="connsiteY4" fmla="*/ 5359979 h 5359979"/>
              <a:gd name="connsiteX5" fmla="*/ 0 w 5977163"/>
              <a:gd name="connsiteY5" fmla="*/ 0 h 5359979"/>
              <a:gd name="connsiteX0" fmla="*/ 0 w 5977163"/>
              <a:gd name="connsiteY0" fmla="*/ 0 h 5359979"/>
              <a:gd name="connsiteX1" fmla="*/ 4910821 w 5977163"/>
              <a:gd name="connsiteY1" fmla="*/ 0 h 5359979"/>
              <a:gd name="connsiteX2" fmla="*/ 5977163 w 5977163"/>
              <a:gd name="connsiteY2" fmla="*/ 2679990 h 5359979"/>
              <a:gd name="connsiteX3" fmla="*/ 3297174 w 5977163"/>
              <a:gd name="connsiteY3" fmla="*/ 5359979 h 5359979"/>
              <a:gd name="connsiteX4" fmla="*/ 0 w 5977163"/>
              <a:gd name="connsiteY4" fmla="*/ 5359979 h 5359979"/>
              <a:gd name="connsiteX5" fmla="*/ 0 w 5977163"/>
              <a:gd name="connsiteY5" fmla="*/ 0 h 5359979"/>
              <a:gd name="connsiteX0" fmla="*/ 0 w 5977163"/>
              <a:gd name="connsiteY0" fmla="*/ 0 h 5359979"/>
              <a:gd name="connsiteX1" fmla="*/ 4910821 w 5977163"/>
              <a:gd name="connsiteY1" fmla="*/ 0 h 5359979"/>
              <a:gd name="connsiteX2" fmla="*/ 5977163 w 5977163"/>
              <a:gd name="connsiteY2" fmla="*/ 2679990 h 5359979"/>
              <a:gd name="connsiteX3" fmla="*/ 4937715 w 5977163"/>
              <a:gd name="connsiteY3" fmla="*/ 5359979 h 5359979"/>
              <a:gd name="connsiteX4" fmla="*/ 0 w 5977163"/>
              <a:gd name="connsiteY4" fmla="*/ 5359979 h 5359979"/>
              <a:gd name="connsiteX5" fmla="*/ 0 w 5977163"/>
              <a:gd name="connsiteY5" fmla="*/ 0 h 53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7163" h="5359979">
                <a:moveTo>
                  <a:pt x="0" y="0"/>
                </a:moveTo>
                <a:lnTo>
                  <a:pt x="4910821" y="0"/>
                </a:lnTo>
                <a:lnTo>
                  <a:pt x="5977163" y="2679990"/>
                </a:lnTo>
                <a:lnTo>
                  <a:pt x="4937715" y="5359979"/>
                </a:lnTo>
                <a:lnTo>
                  <a:pt x="0" y="5359979"/>
                </a:lnTo>
                <a:lnTo>
                  <a:pt x="0" y="0"/>
                </a:lnTo>
                <a:close/>
              </a:path>
            </a:pathLst>
          </a:cu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7" name="Text Placeholder 13"/>
          <p:cNvSpPr>
            <a:spLocks noGrp="1"/>
          </p:cNvSpPr>
          <p:nvPr>
            <p:ph type="body" sz="quarter" idx="11" hasCustomPrompt="1"/>
          </p:nvPr>
        </p:nvSpPr>
        <p:spPr>
          <a:xfrm>
            <a:off x="2326727" y="2487895"/>
            <a:ext cx="2677391" cy="1863061"/>
          </a:xfrm>
          <a:prstGeom prst="rect">
            <a:avLst/>
          </a:prstGeom>
        </p:spPr>
        <p:txBody>
          <a:bodyPr/>
          <a:lstStyle>
            <a:lvl1pPr marL="0" indent="0" algn="l">
              <a:buNone/>
              <a:defRPr sz="15000" b="1" i="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pPr lvl="0"/>
            <a:r>
              <a:rPr lang="en-US"/>
              <a:t>02</a:t>
            </a:r>
          </a:p>
        </p:txBody>
      </p:sp>
      <p:sp>
        <p:nvSpPr>
          <p:cNvPr id="20" name="Text Placeholder 17">
            <a:extLst>
              <a:ext uri="{FF2B5EF4-FFF2-40B4-BE49-F238E27FC236}">
                <a16:creationId xmlns:a16="http://schemas.microsoft.com/office/drawing/2014/main" id="{42CE7BD1-74F2-4441-B34C-901F375EACFD}"/>
              </a:ext>
            </a:extLst>
          </p:cNvPr>
          <p:cNvSpPr>
            <a:spLocks noGrp="1"/>
          </p:cNvSpPr>
          <p:nvPr>
            <p:ph type="body" sz="quarter" idx="20" hasCustomPrompt="1"/>
          </p:nvPr>
        </p:nvSpPr>
        <p:spPr>
          <a:xfrm>
            <a:off x="6748805" y="740235"/>
            <a:ext cx="4604995" cy="1461287"/>
          </a:xfrm>
          <a:prstGeom prst="rect">
            <a:avLst/>
          </a:prstGeom>
        </p:spPr>
        <p:txBody>
          <a:bodyPr/>
          <a:lstStyle>
            <a:lvl1pPr marL="0" indent="0">
              <a:buNone/>
              <a:defRPr sz="36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light blue (RGB 0/125/180)</a:t>
            </a:r>
          </a:p>
        </p:txBody>
      </p:sp>
      <p:sp>
        <p:nvSpPr>
          <p:cNvPr id="21" name="Text Placeholder 11">
            <a:extLst>
              <a:ext uri="{FF2B5EF4-FFF2-40B4-BE49-F238E27FC236}">
                <a16:creationId xmlns:a16="http://schemas.microsoft.com/office/drawing/2014/main" id="{7C9E4871-2606-4045-A543-973B7B65C0DF}"/>
              </a:ext>
            </a:extLst>
          </p:cNvPr>
          <p:cNvSpPr>
            <a:spLocks noGrp="1"/>
          </p:cNvSpPr>
          <p:nvPr>
            <p:ph type="body" sz="quarter" idx="10" hasCustomPrompt="1"/>
          </p:nvPr>
        </p:nvSpPr>
        <p:spPr>
          <a:xfrm>
            <a:off x="6748805" y="2685334"/>
            <a:ext cx="4604995" cy="1342095"/>
          </a:xfrm>
          <a:prstGeom prst="rect">
            <a:avLst/>
          </a:prstGeom>
        </p:spPr>
        <p:txBody>
          <a:bodyPr anchor="t" anchorCtr="0"/>
          <a:lstStyle>
            <a:lvl1pPr marL="0" indent="0" algn="l">
              <a:buNone/>
              <a:defRPr sz="2800" b="1" i="0">
                <a:solidFill>
                  <a:srgbClr val="00334F"/>
                </a:solidFill>
                <a:latin typeface="Arial" panose="020B0604020202020204" pitchFamily="34" charset="0"/>
                <a:ea typeface="Tahoma" panose="020B0604030504040204" pitchFamily="34" charset="0"/>
                <a:cs typeface="Arial" panose="020B0604020202020204" pitchFamily="34" charset="0"/>
              </a:defRPr>
            </a:lvl1pPr>
          </a:lstStyle>
          <a:p>
            <a:pPr lvl="0"/>
            <a:r>
              <a:rPr lang="en-US"/>
              <a:t>Paragraph header – </a:t>
            </a:r>
            <a:br>
              <a:rPr lang="en-US"/>
            </a:br>
            <a:r>
              <a:rPr lang="en-US"/>
              <a:t>20-28pt, Arial/bold, </a:t>
            </a:r>
            <a:r>
              <a:rPr lang="en-US" err="1"/>
              <a:t>eCW</a:t>
            </a:r>
            <a:r>
              <a:rPr lang="en-US"/>
              <a:t> blue (RGB 0/51/76)</a:t>
            </a:r>
          </a:p>
        </p:txBody>
      </p:sp>
      <p:sp>
        <p:nvSpPr>
          <p:cNvPr id="22" name="Text Placeholder 2">
            <a:extLst>
              <a:ext uri="{FF2B5EF4-FFF2-40B4-BE49-F238E27FC236}">
                <a16:creationId xmlns:a16="http://schemas.microsoft.com/office/drawing/2014/main" id="{53B2577A-7539-DC43-AEDF-87B24AA5C227}"/>
              </a:ext>
            </a:extLst>
          </p:cNvPr>
          <p:cNvSpPr>
            <a:spLocks noGrp="1"/>
          </p:cNvSpPr>
          <p:nvPr>
            <p:ph type="body" sz="quarter" idx="25" hasCustomPrompt="1"/>
          </p:nvPr>
        </p:nvSpPr>
        <p:spPr>
          <a:xfrm>
            <a:off x="6748805" y="4121465"/>
            <a:ext cx="4604995" cy="1461287"/>
          </a:xfrm>
          <a:prstGeom prst="rect">
            <a:avLst/>
          </a:prstGeom>
        </p:spPr>
        <p:txBody>
          <a:bodyPr anchor="t" anchorCtr="0"/>
          <a:lstStyle>
            <a:lvl1pPr marL="0" indent="0" algn="l">
              <a:buNone/>
              <a:defRPr sz="2400" b="0" i="0">
                <a:solidFill>
                  <a:srgbClr val="00334F"/>
                </a:solidFill>
                <a:latin typeface="Arial" panose="020B0604020202020204" pitchFamily="34" charset="0"/>
                <a:cs typeface="Arial" panose="020B0604020202020204" pitchFamily="34" charset="0"/>
              </a:defRPr>
            </a:lvl1pPr>
          </a:lstStyle>
          <a:p>
            <a:pPr lvl="0"/>
            <a:r>
              <a:rPr lang="en-US"/>
              <a:t>Body – 20-28pt, Arial/regular, </a:t>
            </a:r>
            <a:r>
              <a:rPr lang="en-US" err="1"/>
              <a:t>eCW</a:t>
            </a:r>
            <a:r>
              <a:rPr lang="en-US"/>
              <a:t> blue (RGB 0/51/76)</a:t>
            </a:r>
          </a:p>
        </p:txBody>
      </p:sp>
      <p:sp>
        <p:nvSpPr>
          <p:cNvPr id="2" name="Date Placeholder 3">
            <a:extLst>
              <a:ext uri="{FF2B5EF4-FFF2-40B4-BE49-F238E27FC236}">
                <a16:creationId xmlns:a16="http://schemas.microsoft.com/office/drawing/2014/main" id="{5FB9A21D-47C0-A176-036E-FCFD8A0369ED}"/>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CE5CDEA5-AFC8-9F00-2CA3-F78768B7D7A6}"/>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sp>
        <p:nvSpPr>
          <p:cNvPr id="4" name="Footer Placeholder 4">
            <a:extLst>
              <a:ext uri="{FF2B5EF4-FFF2-40B4-BE49-F238E27FC236}">
                <a16:creationId xmlns:a16="http://schemas.microsoft.com/office/drawing/2014/main" id="{BE9394AE-02AB-1B3D-F207-AD3212E97E11}"/>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6" name="Picture 6">
            <a:extLst>
              <a:ext uri="{FF2B5EF4-FFF2-40B4-BE49-F238E27FC236}">
                <a16:creationId xmlns:a16="http://schemas.microsoft.com/office/drawing/2014/main" id="{7AB6C1E3-4D4B-2A4D-A37B-0C96355C61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8" name="Graphic 7">
            <a:extLst>
              <a:ext uri="{FF2B5EF4-FFF2-40B4-BE49-F238E27FC236}">
                <a16:creationId xmlns:a16="http://schemas.microsoft.com/office/drawing/2014/main" id="{3AE00B93-64D1-C36A-723B-09AD9CB3DA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108254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rrow Title and Content">
    <p:spTree>
      <p:nvGrpSpPr>
        <p:cNvPr id="1" name=""/>
        <p:cNvGrpSpPr/>
        <p:nvPr/>
      </p:nvGrpSpPr>
      <p:grpSpPr>
        <a:xfrm>
          <a:off x="0" y="0"/>
          <a:ext cx="0" cy="0"/>
          <a:chOff x="0" y="0"/>
          <a:chExt cx="0" cy="0"/>
        </a:xfrm>
      </p:grpSpPr>
      <p:sp>
        <p:nvSpPr>
          <p:cNvPr id="11" name="Hexagon 2"/>
          <p:cNvSpPr/>
          <p:nvPr userDrawn="1"/>
        </p:nvSpPr>
        <p:spPr>
          <a:xfrm flipH="1">
            <a:off x="-21772" y="-29633"/>
            <a:ext cx="3342640" cy="7004955"/>
          </a:xfrm>
          <a:prstGeom prst="rect">
            <a:avLst/>
          </a:pr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3320868" y="-29633"/>
            <a:ext cx="455507" cy="7004955"/>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3773617" y="-29633"/>
            <a:ext cx="455507" cy="7004955"/>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26" name="Text Placeholder 2">
            <a:extLst>
              <a:ext uri="{FF2B5EF4-FFF2-40B4-BE49-F238E27FC236}">
                <a16:creationId xmlns:a16="http://schemas.microsoft.com/office/drawing/2014/main" id="{DDE41DB1-861A-254C-915D-8BA8558E7824}"/>
              </a:ext>
            </a:extLst>
          </p:cNvPr>
          <p:cNvSpPr>
            <a:spLocks noGrp="1"/>
          </p:cNvSpPr>
          <p:nvPr>
            <p:ph type="body" sz="quarter" idx="15" hasCustomPrompt="1"/>
          </p:nvPr>
        </p:nvSpPr>
        <p:spPr>
          <a:xfrm>
            <a:off x="5056094" y="2707839"/>
            <a:ext cx="6297706" cy="3394664"/>
          </a:xfrm>
          <a:prstGeom prst="rect">
            <a:avLst/>
          </a:prstGeom>
        </p:spPr>
        <p:txBody>
          <a:bodyPr numCol="1" anchor="ctr" anchorCtr="0"/>
          <a:lstStyle>
            <a:lvl1pPr marL="0" marR="0" indent="0" algn="l" defTabSz="914400" rtl="0" eaLnBrk="1" fontAlgn="auto" latinLnBrk="0" hangingPunct="1">
              <a:lnSpc>
                <a:spcPct val="90000"/>
              </a:lnSpc>
              <a:spcBef>
                <a:spcPts val="1000"/>
              </a:spcBef>
              <a:spcAft>
                <a:spcPts val="1200"/>
              </a:spcAft>
              <a:buClr>
                <a:srgbClr val="007FB5"/>
              </a:buClr>
              <a:buSzTx/>
              <a:buFont typeface="Arial" panose="020B0604020202020204" pitchFamily="34" charset="0"/>
              <a:buNone/>
              <a:tabLst/>
              <a:defRPr sz="2000" b="1" i="0">
                <a:solidFill>
                  <a:srgbClr val="00334C"/>
                </a:solidFill>
                <a:latin typeface="+mn-lt"/>
                <a:cs typeface="Arial" panose="020B0604020202020204" pitchFamily="34" charset="0"/>
              </a:defRPr>
            </a:lvl1pPr>
            <a:lvl2pPr marL="685800" indent="-228600">
              <a:spcAft>
                <a:spcPts val="1200"/>
              </a:spcAft>
              <a:buClr>
                <a:srgbClr val="007DB4"/>
              </a:buClr>
              <a:buFont typeface="Arial" panose="020B0604020202020204" pitchFamily="34" charset="0"/>
              <a:buChar char="•"/>
              <a:defRPr sz="2000">
                <a:solidFill>
                  <a:srgbClr val="00334C"/>
                </a:solidFill>
                <a:latin typeface="+mn-lt"/>
              </a:defRPr>
            </a:lvl2pPr>
            <a:lvl3pPr marL="1257300" marR="0" indent="-342900" algn="l" defTabSz="914400" rtl="0" eaLnBrk="1" fontAlgn="auto" latinLnBrk="0" hangingPunct="1">
              <a:lnSpc>
                <a:spcPct val="90000"/>
              </a:lnSpc>
              <a:spcBef>
                <a:spcPts val="500"/>
              </a:spcBef>
              <a:spcAft>
                <a:spcPts val="1200"/>
              </a:spcAft>
              <a:buClr>
                <a:srgbClr val="007DB4"/>
              </a:buClr>
              <a:buSzTx/>
              <a:buFont typeface="Arial" panose="020B0604020202020204" pitchFamily="34" charset="0"/>
              <a:buChar char="•"/>
              <a:tabLst/>
              <a:defRPr sz="2000">
                <a:solidFill>
                  <a:srgbClr val="00334C"/>
                </a:solidFill>
                <a:latin typeface="+mn-lt"/>
              </a:defRPr>
            </a:lvl3pPr>
          </a:lstStyle>
          <a:p>
            <a:pPr lvl="0"/>
            <a:r>
              <a:rPr lang="en-US"/>
              <a:t>Body – 20-28pt, Arial/regular, </a:t>
            </a:r>
            <a:r>
              <a:rPr lang="en-US" err="1"/>
              <a:t>eCW</a:t>
            </a:r>
            <a:r>
              <a:rPr lang="en-US"/>
              <a:t> blue (RGB 0/51/76) </a:t>
            </a:r>
          </a:p>
          <a:p>
            <a:pPr lvl="1"/>
            <a:r>
              <a:rPr lang="en-US"/>
              <a:t>Bullet Color Options:</a:t>
            </a:r>
          </a:p>
          <a:p>
            <a:pPr lvl="2"/>
            <a:r>
              <a:rPr lang="en-US"/>
              <a:t>Light blue (RGB 0/125/180)</a:t>
            </a:r>
          </a:p>
          <a:p>
            <a:pPr lvl="2"/>
            <a:r>
              <a:rPr lang="en-US"/>
              <a:t>Green (RGB 18/172/75)</a:t>
            </a:r>
          </a:p>
          <a:p>
            <a:pPr lvl="2"/>
            <a:r>
              <a:rPr lang="en-US"/>
              <a:t>Orange (RGB 248/153/29) </a:t>
            </a:r>
          </a:p>
          <a:p>
            <a:pPr lvl="2"/>
            <a:r>
              <a:rPr lang="en-US"/>
              <a:t>Yellow (RGB 247/195/21)</a:t>
            </a:r>
          </a:p>
          <a:p>
            <a:pPr lvl="2"/>
            <a:r>
              <a:rPr lang="en-US" err="1"/>
              <a:t>healow</a:t>
            </a:r>
            <a:r>
              <a:rPr lang="en-US"/>
              <a:t> blue (RGB 78/195/224)</a:t>
            </a:r>
          </a:p>
        </p:txBody>
      </p:sp>
      <p:sp>
        <p:nvSpPr>
          <p:cNvPr id="27" name="Text Placeholder 17">
            <a:extLst>
              <a:ext uri="{FF2B5EF4-FFF2-40B4-BE49-F238E27FC236}">
                <a16:creationId xmlns:a16="http://schemas.microsoft.com/office/drawing/2014/main" id="{895DA53B-151F-B549-9826-BE47B8B49137}"/>
              </a:ext>
            </a:extLst>
          </p:cNvPr>
          <p:cNvSpPr>
            <a:spLocks noGrp="1"/>
          </p:cNvSpPr>
          <p:nvPr>
            <p:ph type="body" sz="quarter" idx="21" hasCustomPrompt="1"/>
          </p:nvPr>
        </p:nvSpPr>
        <p:spPr>
          <a:xfrm>
            <a:off x="5056094" y="1596713"/>
            <a:ext cx="6297706" cy="857279"/>
          </a:xfrm>
          <a:prstGeom prst="rect">
            <a:avLst/>
          </a:prstGeom>
        </p:spPr>
        <p:txBody>
          <a:bodyPr/>
          <a:lstStyle>
            <a:lvl1pPr marL="0" indent="0">
              <a:buNone/>
              <a:defRPr sz="2800" b="0" i="0">
                <a:solidFill>
                  <a:srgbClr val="00334C"/>
                </a:solidFill>
                <a:latin typeface="Arial" panose="020B0604020202020204" pitchFamily="34" charset="0"/>
                <a:ea typeface="Tahoma" panose="020B0604030504040204" pitchFamily="34" charset="0"/>
                <a:cs typeface="Arial" panose="020B0604020202020204" pitchFamily="34" charset="0"/>
              </a:defRPr>
            </a:lvl1pPr>
          </a:lstStyle>
          <a:p>
            <a:pPr lvl="0"/>
            <a:r>
              <a:rPr lang="en-US"/>
              <a:t>Sub Title – 28-32pt, Arial/regular, </a:t>
            </a:r>
            <a:r>
              <a:rPr lang="en-US" err="1"/>
              <a:t>eCW</a:t>
            </a:r>
            <a:r>
              <a:rPr lang="en-US"/>
              <a:t> blue (RGB 0/51/76) </a:t>
            </a:r>
          </a:p>
        </p:txBody>
      </p:sp>
      <p:sp>
        <p:nvSpPr>
          <p:cNvPr id="28" name="Text Placeholder 17">
            <a:extLst>
              <a:ext uri="{FF2B5EF4-FFF2-40B4-BE49-F238E27FC236}">
                <a16:creationId xmlns:a16="http://schemas.microsoft.com/office/drawing/2014/main" id="{4705299D-F0CC-BA48-AC55-DDBA9CEA2457}"/>
              </a:ext>
            </a:extLst>
          </p:cNvPr>
          <p:cNvSpPr>
            <a:spLocks noGrp="1"/>
          </p:cNvSpPr>
          <p:nvPr>
            <p:ph type="body" sz="quarter" idx="20" hasCustomPrompt="1"/>
          </p:nvPr>
        </p:nvSpPr>
        <p:spPr>
          <a:xfrm>
            <a:off x="5060946" y="322162"/>
            <a:ext cx="6292853" cy="1161995"/>
          </a:xfrm>
          <a:prstGeom prst="rect">
            <a:avLst/>
          </a:prstGeom>
        </p:spPr>
        <p:txBody>
          <a:bodyPr anchor="t" anchorCtr="0"/>
          <a:lstStyle>
            <a:lvl1pPr marL="0" indent="0" algn="l">
              <a:buNone/>
              <a:defRPr sz="36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a:t>
            </a:r>
            <a:br>
              <a:rPr lang="en-US"/>
            </a:br>
            <a:r>
              <a:rPr lang="en-US"/>
              <a:t>light blue (RGB 0/125/180)</a:t>
            </a:r>
          </a:p>
        </p:txBody>
      </p:sp>
      <p:sp>
        <p:nvSpPr>
          <p:cNvPr id="10" name="Date Placeholder 3">
            <a:extLst>
              <a:ext uri="{FF2B5EF4-FFF2-40B4-BE49-F238E27FC236}">
                <a16:creationId xmlns:a16="http://schemas.microsoft.com/office/drawing/2014/main" id="{7AEEC0E7-2583-1E07-E7C3-7A0E8580A17C}"/>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13" name="Slide Number Placeholder 5">
            <a:extLst>
              <a:ext uri="{FF2B5EF4-FFF2-40B4-BE49-F238E27FC236}">
                <a16:creationId xmlns:a16="http://schemas.microsoft.com/office/drawing/2014/main" id="{B7CAD82A-809C-C25A-39E2-07AD57125083}"/>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19" name="Straight Connector 18">
            <a:extLst>
              <a:ext uri="{FF2B5EF4-FFF2-40B4-BE49-F238E27FC236}">
                <a16:creationId xmlns:a16="http://schemas.microsoft.com/office/drawing/2014/main" id="{2118ABB7-3CD9-D6FA-2D78-6926483183ED}"/>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431A30D5-2AC6-E02A-D419-2BFE5EABD36C}"/>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4" name="Picture 6">
            <a:extLst>
              <a:ext uri="{FF2B5EF4-FFF2-40B4-BE49-F238E27FC236}">
                <a16:creationId xmlns:a16="http://schemas.microsoft.com/office/drawing/2014/main" id="{F76E4EE4-4264-6917-962E-02F1C191002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5" name="Graphic 4">
            <a:extLst>
              <a:ext uri="{FF2B5EF4-FFF2-40B4-BE49-F238E27FC236}">
                <a16:creationId xmlns:a16="http://schemas.microsoft.com/office/drawing/2014/main" id="{C7400F67-A4CC-F54D-6015-E877330AFE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15262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3F499A4-1B52-85CC-64E7-0F0AEF96941C}"/>
              </a:ext>
            </a:extLst>
          </p:cNvPr>
          <p:cNvSpPr/>
          <p:nvPr userDrawn="1"/>
        </p:nvSpPr>
        <p:spPr>
          <a:xfrm>
            <a:off x="8272629" y="4458617"/>
            <a:ext cx="2846388" cy="417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1F9337-6E89-B02E-120F-D76DEE4F878E}"/>
              </a:ext>
            </a:extLst>
          </p:cNvPr>
          <p:cNvSpPr/>
          <p:nvPr userDrawn="1"/>
        </p:nvSpPr>
        <p:spPr>
          <a:xfrm>
            <a:off x="4645823" y="4468002"/>
            <a:ext cx="2846388" cy="417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31FA61-6CCB-3692-2242-3099E7E690E6}"/>
              </a:ext>
            </a:extLst>
          </p:cNvPr>
          <p:cNvSpPr/>
          <p:nvPr userDrawn="1"/>
        </p:nvSpPr>
        <p:spPr>
          <a:xfrm>
            <a:off x="1019017" y="4468002"/>
            <a:ext cx="2846388" cy="417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08C5E9FA-6362-E7AF-0A48-BCE31DF6B5E1}"/>
              </a:ext>
            </a:extLst>
          </p:cNvPr>
          <p:cNvSpPr>
            <a:spLocks noGrp="1"/>
          </p:cNvSpPr>
          <p:nvPr>
            <p:ph type="pic" sz="quarter" idx="10"/>
          </p:nvPr>
        </p:nvSpPr>
        <p:spPr>
          <a:xfrm>
            <a:off x="1019748" y="1603375"/>
            <a:ext cx="2845657" cy="2846388"/>
          </a:xfrm>
          <a:prstGeom prst="rect">
            <a:avLst/>
          </a:prstGeom>
        </p:spPr>
        <p:txBody>
          <a:bodyPr/>
          <a:lstStyle/>
          <a:p>
            <a:r>
              <a:rPr lang="en-US"/>
              <a:t>Click icon to add picture</a:t>
            </a:r>
          </a:p>
        </p:txBody>
      </p:sp>
      <p:sp>
        <p:nvSpPr>
          <p:cNvPr id="15" name="Picture Placeholder 12">
            <a:extLst>
              <a:ext uri="{FF2B5EF4-FFF2-40B4-BE49-F238E27FC236}">
                <a16:creationId xmlns:a16="http://schemas.microsoft.com/office/drawing/2014/main" id="{7B96FADE-0347-299F-C90D-65A707D641FD}"/>
              </a:ext>
            </a:extLst>
          </p:cNvPr>
          <p:cNvSpPr>
            <a:spLocks noGrp="1"/>
          </p:cNvSpPr>
          <p:nvPr>
            <p:ph type="pic" sz="quarter" idx="11"/>
          </p:nvPr>
        </p:nvSpPr>
        <p:spPr>
          <a:xfrm>
            <a:off x="4646554" y="1588223"/>
            <a:ext cx="2845657" cy="2846388"/>
          </a:xfrm>
          <a:prstGeom prst="rect">
            <a:avLst/>
          </a:prstGeom>
        </p:spPr>
        <p:txBody>
          <a:bodyPr/>
          <a:lstStyle/>
          <a:p>
            <a:r>
              <a:rPr lang="en-US"/>
              <a:t>Click icon to add picture</a:t>
            </a:r>
          </a:p>
        </p:txBody>
      </p:sp>
      <p:sp>
        <p:nvSpPr>
          <p:cNvPr id="16" name="Picture Placeholder 13">
            <a:extLst>
              <a:ext uri="{FF2B5EF4-FFF2-40B4-BE49-F238E27FC236}">
                <a16:creationId xmlns:a16="http://schemas.microsoft.com/office/drawing/2014/main" id="{53D8FCB9-EC22-3B20-06B9-31F4D753ACD1}"/>
              </a:ext>
            </a:extLst>
          </p:cNvPr>
          <p:cNvSpPr>
            <a:spLocks noGrp="1"/>
          </p:cNvSpPr>
          <p:nvPr>
            <p:ph type="pic" sz="quarter" idx="12"/>
          </p:nvPr>
        </p:nvSpPr>
        <p:spPr>
          <a:xfrm>
            <a:off x="8297192" y="1588223"/>
            <a:ext cx="2821826" cy="2846388"/>
          </a:xfrm>
          <a:prstGeom prst="rect">
            <a:avLst/>
          </a:prstGeom>
        </p:spPr>
        <p:txBody>
          <a:bodyPr/>
          <a:lstStyle/>
          <a:p>
            <a:r>
              <a:rPr lang="en-US"/>
              <a:t>Click icon to add picture</a:t>
            </a:r>
          </a:p>
        </p:txBody>
      </p:sp>
      <p:sp>
        <p:nvSpPr>
          <p:cNvPr id="17" name="Text Placeholder 14">
            <a:extLst>
              <a:ext uri="{FF2B5EF4-FFF2-40B4-BE49-F238E27FC236}">
                <a16:creationId xmlns:a16="http://schemas.microsoft.com/office/drawing/2014/main" id="{53008C6F-D4B9-FB8B-9D39-3CF1DA8EF695}"/>
              </a:ext>
            </a:extLst>
          </p:cNvPr>
          <p:cNvSpPr>
            <a:spLocks noGrp="1"/>
          </p:cNvSpPr>
          <p:nvPr>
            <p:ph type="body" sz="quarter" idx="13" hasCustomPrompt="1"/>
          </p:nvPr>
        </p:nvSpPr>
        <p:spPr>
          <a:xfrm>
            <a:off x="1019017" y="4449763"/>
            <a:ext cx="2846388"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18" name="Text Placeholder 19">
            <a:extLst>
              <a:ext uri="{FF2B5EF4-FFF2-40B4-BE49-F238E27FC236}">
                <a16:creationId xmlns:a16="http://schemas.microsoft.com/office/drawing/2014/main" id="{9BD7C1E7-1D8F-EBF4-76A0-0B4231FB9E57}"/>
              </a:ext>
            </a:extLst>
          </p:cNvPr>
          <p:cNvSpPr>
            <a:spLocks noGrp="1"/>
          </p:cNvSpPr>
          <p:nvPr>
            <p:ph type="body" sz="quarter" idx="14" hasCustomPrompt="1"/>
          </p:nvPr>
        </p:nvSpPr>
        <p:spPr>
          <a:xfrm>
            <a:off x="4646190" y="4468002"/>
            <a:ext cx="2846388"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19" name="Text Placeholder 20">
            <a:extLst>
              <a:ext uri="{FF2B5EF4-FFF2-40B4-BE49-F238E27FC236}">
                <a16:creationId xmlns:a16="http://schemas.microsoft.com/office/drawing/2014/main" id="{60EDF0B9-574C-2772-2A25-F85081048A71}"/>
              </a:ext>
            </a:extLst>
          </p:cNvPr>
          <p:cNvSpPr>
            <a:spLocks noGrp="1"/>
          </p:cNvSpPr>
          <p:nvPr>
            <p:ph type="body" sz="quarter" idx="15" hasCustomPrompt="1"/>
          </p:nvPr>
        </p:nvSpPr>
        <p:spPr>
          <a:xfrm>
            <a:off x="8297191" y="4449232"/>
            <a:ext cx="2821826"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27" name="Title 1">
            <a:extLst>
              <a:ext uri="{FF2B5EF4-FFF2-40B4-BE49-F238E27FC236}">
                <a16:creationId xmlns:a16="http://schemas.microsoft.com/office/drawing/2014/main" id="{230BC315-6457-8589-E1D8-17BEDF5F59E5}"/>
              </a:ext>
            </a:extLst>
          </p:cNvPr>
          <p:cNvSpPr txBox="1">
            <a:spLocks/>
          </p:cNvSpPr>
          <p:nvPr userDrawn="1"/>
        </p:nvSpPr>
        <p:spPr>
          <a:xfrm>
            <a:off x="838200" y="468732"/>
            <a:ext cx="10515600" cy="56800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solidFill>
                <a:latin typeface="+mn-lt"/>
              </a:rPr>
              <a:t>Meet Your </a:t>
            </a:r>
            <a:r>
              <a:rPr lang="en-US" sz="3200">
                <a:solidFill>
                  <a:schemeClr val="accent1"/>
                </a:solidFill>
                <a:latin typeface="+mn-lt"/>
              </a:rPr>
              <a:t>Presenters</a:t>
            </a:r>
          </a:p>
        </p:txBody>
      </p:sp>
      <p:sp>
        <p:nvSpPr>
          <p:cNvPr id="29" name="Text Placeholder 28">
            <a:extLst>
              <a:ext uri="{FF2B5EF4-FFF2-40B4-BE49-F238E27FC236}">
                <a16:creationId xmlns:a16="http://schemas.microsoft.com/office/drawing/2014/main" id="{2AE8EBA6-1BD2-025D-429F-457761E4E51B}"/>
              </a:ext>
            </a:extLst>
          </p:cNvPr>
          <p:cNvSpPr>
            <a:spLocks noGrp="1"/>
          </p:cNvSpPr>
          <p:nvPr>
            <p:ph type="body" sz="quarter" idx="16" hasCustomPrompt="1"/>
          </p:nvPr>
        </p:nvSpPr>
        <p:spPr>
          <a:xfrm>
            <a:off x="1019175" y="5008563"/>
            <a:ext cx="2846388" cy="279400"/>
          </a:xfrm>
          <a:prstGeom prst="rect">
            <a:avLst/>
          </a:prstGeom>
        </p:spPr>
        <p:txBody>
          <a:bodyPr/>
          <a:lstStyle>
            <a:lvl1pPr marL="0" indent="0" algn="ctr">
              <a:buNone/>
              <a:defRPr sz="1600" b="1">
                <a:solidFill>
                  <a:schemeClr val="tx2"/>
                </a:solidFill>
              </a:defRPr>
            </a:lvl1pPr>
          </a:lstStyle>
          <a:p>
            <a:pPr lvl="0"/>
            <a:r>
              <a:rPr lang="en-US"/>
              <a:t>Job Title</a:t>
            </a:r>
          </a:p>
        </p:txBody>
      </p:sp>
      <p:sp>
        <p:nvSpPr>
          <p:cNvPr id="30" name="Text Placeholder 28">
            <a:extLst>
              <a:ext uri="{FF2B5EF4-FFF2-40B4-BE49-F238E27FC236}">
                <a16:creationId xmlns:a16="http://schemas.microsoft.com/office/drawing/2014/main" id="{7B53F50D-266E-5231-DECA-1CE069864E3A}"/>
              </a:ext>
            </a:extLst>
          </p:cNvPr>
          <p:cNvSpPr>
            <a:spLocks noGrp="1"/>
          </p:cNvSpPr>
          <p:nvPr>
            <p:ph type="body" sz="quarter" idx="17" hasCustomPrompt="1"/>
          </p:nvPr>
        </p:nvSpPr>
        <p:spPr>
          <a:xfrm>
            <a:off x="4645823" y="5008563"/>
            <a:ext cx="2846388" cy="279400"/>
          </a:xfrm>
          <a:prstGeom prst="rect">
            <a:avLst/>
          </a:prstGeom>
        </p:spPr>
        <p:txBody>
          <a:bodyPr/>
          <a:lstStyle>
            <a:lvl1pPr marL="0" indent="0" algn="ctr">
              <a:buNone/>
              <a:defRPr sz="1600" b="1">
                <a:solidFill>
                  <a:schemeClr val="accent1"/>
                </a:solidFill>
              </a:defRPr>
            </a:lvl1pPr>
          </a:lstStyle>
          <a:p>
            <a:pPr lvl="0"/>
            <a:r>
              <a:rPr lang="en-US"/>
              <a:t>Job Title</a:t>
            </a:r>
          </a:p>
        </p:txBody>
      </p:sp>
      <p:sp>
        <p:nvSpPr>
          <p:cNvPr id="31" name="Text Placeholder 28">
            <a:extLst>
              <a:ext uri="{FF2B5EF4-FFF2-40B4-BE49-F238E27FC236}">
                <a16:creationId xmlns:a16="http://schemas.microsoft.com/office/drawing/2014/main" id="{64584121-1E83-D712-6C18-79BD2759EE07}"/>
              </a:ext>
            </a:extLst>
          </p:cNvPr>
          <p:cNvSpPr>
            <a:spLocks noGrp="1"/>
          </p:cNvSpPr>
          <p:nvPr>
            <p:ph type="body" sz="quarter" idx="18" hasCustomPrompt="1"/>
          </p:nvPr>
        </p:nvSpPr>
        <p:spPr>
          <a:xfrm>
            <a:off x="8272471" y="4990377"/>
            <a:ext cx="2846388" cy="279400"/>
          </a:xfrm>
          <a:prstGeom prst="rect">
            <a:avLst/>
          </a:prstGeom>
        </p:spPr>
        <p:txBody>
          <a:bodyPr/>
          <a:lstStyle>
            <a:lvl1pPr marL="0" indent="0" algn="ctr">
              <a:buNone/>
              <a:defRPr sz="1600" b="1">
                <a:solidFill>
                  <a:schemeClr val="accent2"/>
                </a:solidFill>
              </a:defRPr>
            </a:lvl1pPr>
          </a:lstStyle>
          <a:p>
            <a:pPr lvl="0"/>
            <a:r>
              <a:rPr lang="en-US"/>
              <a:t>Job Title</a:t>
            </a:r>
          </a:p>
        </p:txBody>
      </p:sp>
      <p:sp>
        <p:nvSpPr>
          <p:cNvPr id="33" name="Text Placeholder 32">
            <a:extLst>
              <a:ext uri="{FF2B5EF4-FFF2-40B4-BE49-F238E27FC236}">
                <a16:creationId xmlns:a16="http://schemas.microsoft.com/office/drawing/2014/main" id="{6B698BCA-6F76-1E71-6BE9-8EBE5040D6D4}"/>
              </a:ext>
            </a:extLst>
          </p:cNvPr>
          <p:cNvSpPr>
            <a:spLocks noGrp="1"/>
          </p:cNvSpPr>
          <p:nvPr>
            <p:ph type="body" sz="quarter" idx="19" hasCustomPrompt="1"/>
          </p:nvPr>
        </p:nvSpPr>
        <p:spPr>
          <a:xfrm>
            <a:off x="1019175" y="5347046"/>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
        <p:nvSpPr>
          <p:cNvPr id="34" name="Text Placeholder 32">
            <a:extLst>
              <a:ext uri="{FF2B5EF4-FFF2-40B4-BE49-F238E27FC236}">
                <a16:creationId xmlns:a16="http://schemas.microsoft.com/office/drawing/2014/main" id="{FEC54081-661D-E090-9440-C51DAE744EE8}"/>
              </a:ext>
            </a:extLst>
          </p:cNvPr>
          <p:cNvSpPr>
            <a:spLocks noGrp="1"/>
          </p:cNvSpPr>
          <p:nvPr>
            <p:ph type="body" sz="quarter" idx="20" hasCustomPrompt="1"/>
          </p:nvPr>
        </p:nvSpPr>
        <p:spPr>
          <a:xfrm>
            <a:off x="4645823" y="5347045"/>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
        <p:nvSpPr>
          <p:cNvPr id="35" name="Text Placeholder 32">
            <a:extLst>
              <a:ext uri="{FF2B5EF4-FFF2-40B4-BE49-F238E27FC236}">
                <a16:creationId xmlns:a16="http://schemas.microsoft.com/office/drawing/2014/main" id="{F199806A-2F64-EB2F-90DE-71BAF60C6689}"/>
              </a:ext>
            </a:extLst>
          </p:cNvPr>
          <p:cNvSpPr>
            <a:spLocks noGrp="1"/>
          </p:cNvSpPr>
          <p:nvPr>
            <p:ph type="body" sz="quarter" idx="21" hasCustomPrompt="1"/>
          </p:nvPr>
        </p:nvSpPr>
        <p:spPr>
          <a:xfrm>
            <a:off x="8272471" y="5344543"/>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Tree>
    <p:extLst>
      <p:ext uri="{BB962C8B-B14F-4D97-AF65-F5344CB8AC3E}">
        <p14:creationId xmlns:p14="http://schemas.microsoft.com/office/powerpoint/2010/main" val="233485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Left">
    <p:spTree>
      <p:nvGrpSpPr>
        <p:cNvPr id="1" name=""/>
        <p:cNvGrpSpPr/>
        <p:nvPr/>
      </p:nvGrpSpPr>
      <p:grpSpPr>
        <a:xfrm>
          <a:off x="0" y="0"/>
          <a:ext cx="0" cy="0"/>
          <a:chOff x="0" y="0"/>
          <a:chExt cx="0" cy="0"/>
        </a:xfrm>
      </p:grpSpPr>
      <p:sp>
        <p:nvSpPr>
          <p:cNvPr id="11" name="Hexagon 2"/>
          <p:cNvSpPr/>
          <p:nvPr userDrawn="1"/>
        </p:nvSpPr>
        <p:spPr>
          <a:xfrm flipH="1">
            <a:off x="6550292" y="-38099"/>
            <a:ext cx="5655733" cy="7004955"/>
          </a:xfrm>
          <a:prstGeom prst="rect">
            <a:avLst/>
          </a:pr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3" name="Picture Placeholder 2">
            <a:extLst>
              <a:ext uri="{FF2B5EF4-FFF2-40B4-BE49-F238E27FC236}">
                <a16:creationId xmlns:a16="http://schemas.microsoft.com/office/drawing/2014/main" id="{70F1CA0A-5759-4E44-80CB-2CBDCC402D7C}"/>
              </a:ext>
            </a:extLst>
          </p:cNvPr>
          <p:cNvSpPr>
            <a:spLocks noGrp="1"/>
          </p:cNvSpPr>
          <p:nvPr>
            <p:ph type="pic" sz="quarter" idx="26"/>
          </p:nvPr>
        </p:nvSpPr>
        <p:spPr>
          <a:xfrm>
            <a:off x="6550025" y="-38099"/>
            <a:ext cx="5656263" cy="7013574"/>
          </a:xfrm>
          <a:prstGeom prst="rect">
            <a:avLst/>
          </a:prstGeom>
        </p:spPr>
        <p:txBody>
          <a:bodyPr anchor="ctr" anchorCtr="0"/>
          <a:lstStyle>
            <a:lvl1pPr marL="0" indent="0" algn="ctr">
              <a:buNone/>
              <a:defRPr>
                <a:solidFill>
                  <a:schemeClr val="bg1"/>
                </a:solidFill>
                <a:latin typeface="+mn-lt"/>
              </a:defRPr>
            </a:lvl1pPr>
          </a:lstStyle>
          <a:p>
            <a:endParaRPr lang="en-US"/>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5640493" y="-29633"/>
            <a:ext cx="455507" cy="7004955"/>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6094785" y="-29633"/>
            <a:ext cx="455507" cy="7004955"/>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25" name="Text Placeholder 17">
            <a:extLst>
              <a:ext uri="{FF2B5EF4-FFF2-40B4-BE49-F238E27FC236}">
                <a16:creationId xmlns:a16="http://schemas.microsoft.com/office/drawing/2014/main" id="{9C8BD21F-6CF9-5A4B-86F9-5AFC9E3ED2B0}"/>
              </a:ext>
            </a:extLst>
          </p:cNvPr>
          <p:cNvSpPr>
            <a:spLocks noGrp="1"/>
          </p:cNvSpPr>
          <p:nvPr>
            <p:ph type="body" sz="quarter" idx="20" hasCustomPrompt="1"/>
          </p:nvPr>
        </p:nvSpPr>
        <p:spPr>
          <a:xfrm>
            <a:off x="838200" y="740235"/>
            <a:ext cx="4092388" cy="2620761"/>
          </a:xfrm>
          <a:prstGeom prst="rect">
            <a:avLst/>
          </a:prstGeom>
        </p:spPr>
        <p:txBody>
          <a:bodyPr/>
          <a:lstStyle>
            <a:lvl1pPr marL="0" indent="0">
              <a:buNone/>
              <a:defRPr sz="42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light blue (RGB 0/125/180)</a:t>
            </a:r>
          </a:p>
        </p:txBody>
      </p:sp>
      <p:sp>
        <p:nvSpPr>
          <p:cNvPr id="26" name="Text Placeholder 2">
            <a:extLst>
              <a:ext uri="{FF2B5EF4-FFF2-40B4-BE49-F238E27FC236}">
                <a16:creationId xmlns:a16="http://schemas.microsoft.com/office/drawing/2014/main" id="{045EE76E-E254-2445-99CC-B151BF41EA63}"/>
              </a:ext>
            </a:extLst>
          </p:cNvPr>
          <p:cNvSpPr>
            <a:spLocks noGrp="1"/>
          </p:cNvSpPr>
          <p:nvPr>
            <p:ph type="body" sz="quarter" idx="25" hasCustomPrompt="1"/>
          </p:nvPr>
        </p:nvSpPr>
        <p:spPr>
          <a:xfrm>
            <a:off x="838200" y="3792083"/>
            <a:ext cx="4092388" cy="1790670"/>
          </a:xfrm>
          <a:prstGeom prst="rect">
            <a:avLst/>
          </a:prstGeom>
        </p:spPr>
        <p:txBody>
          <a:bodyPr anchor="t" anchorCtr="0"/>
          <a:lstStyle>
            <a:lvl1pPr marL="0" indent="0" algn="l">
              <a:buNone/>
              <a:defRPr sz="2800" b="0" i="0">
                <a:solidFill>
                  <a:srgbClr val="00334F"/>
                </a:solidFill>
                <a:latin typeface="Arial" panose="020B0604020202020204" pitchFamily="34" charset="0"/>
                <a:cs typeface="Arial" panose="020B0604020202020204" pitchFamily="34" charset="0"/>
              </a:defRPr>
            </a:lvl1pPr>
          </a:lstStyle>
          <a:p>
            <a:pPr lvl="0"/>
            <a:r>
              <a:rPr lang="en-US"/>
              <a:t>Body – 20-28pt, Arial/regular, </a:t>
            </a:r>
            <a:r>
              <a:rPr lang="en-US" err="1"/>
              <a:t>eCW</a:t>
            </a:r>
            <a:r>
              <a:rPr lang="en-US"/>
              <a:t> blue (RGB 0/51/76)</a:t>
            </a:r>
          </a:p>
        </p:txBody>
      </p:sp>
      <p:sp>
        <p:nvSpPr>
          <p:cNvPr id="2" name="Date Placeholder 3">
            <a:extLst>
              <a:ext uri="{FF2B5EF4-FFF2-40B4-BE49-F238E27FC236}">
                <a16:creationId xmlns:a16="http://schemas.microsoft.com/office/drawing/2014/main" id="{D5568F78-3856-211C-9FD1-1D67C7E6FE6F}"/>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4" name="Slide Number Placeholder 5">
            <a:extLst>
              <a:ext uri="{FF2B5EF4-FFF2-40B4-BE49-F238E27FC236}">
                <a16:creationId xmlns:a16="http://schemas.microsoft.com/office/drawing/2014/main" id="{B4A9569B-5185-586D-AB8A-B6BC56F6DEC6}"/>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10" name="Straight Connector 9">
            <a:extLst>
              <a:ext uri="{FF2B5EF4-FFF2-40B4-BE49-F238E27FC236}">
                <a16:creationId xmlns:a16="http://schemas.microsoft.com/office/drawing/2014/main" id="{74874DF3-B2BB-F32E-12B6-F388C01B5F1D}"/>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8A2ED1F-A8C5-2941-8A1E-7D0C14BF77BD}"/>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12" name="Picture 6">
            <a:extLst>
              <a:ext uri="{FF2B5EF4-FFF2-40B4-BE49-F238E27FC236}">
                <a16:creationId xmlns:a16="http://schemas.microsoft.com/office/drawing/2014/main" id="{92B9CDE1-CB88-70C7-8821-06EAC54A14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13" name="Graphic 12">
            <a:extLst>
              <a:ext uri="{FF2B5EF4-FFF2-40B4-BE49-F238E27FC236}">
                <a16:creationId xmlns:a16="http://schemas.microsoft.com/office/drawing/2014/main" id="{07156F4B-C354-601E-0C41-2740976C86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170781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11" name="Hexagon 2"/>
          <p:cNvSpPr/>
          <p:nvPr userDrawn="1"/>
        </p:nvSpPr>
        <p:spPr>
          <a:xfrm flipH="1">
            <a:off x="-15241" y="-38099"/>
            <a:ext cx="5655733" cy="7004955"/>
          </a:xfrm>
          <a:prstGeom prst="rect">
            <a:avLst/>
          </a:prstGeom>
          <a:solidFill>
            <a:srgbClr val="007DB4"/>
          </a:solidFill>
          <a:ln w="15875">
            <a:solidFill>
              <a:srgbClr val="007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29" name="Picture Placeholder 2">
            <a:extLst>
              <a:ext uri="{FF2B5EF4-FFF2-40B4-BE49-F238E27FC236}">
                <a16:creationId xmlns:a16="http://schemas.microsoft.com/office/drawing/2014/main" id="{D248BB3A-6BF3-944E-A39F-910C1C3A4CB5}"/>
              </a:ext>
            </a:extLst>
          </p:cNvPr>
          <p:cNvSpPr>
            <a:spLocks noGrp="1"/>
          </p:cNvSpPr>
          <p:nvPr>
            <p:ph type="pic" sz="quarter" idx="26"/>
          </p:nvPr>
        </p:nvSpPr>
        <p:spPr>
          <a:xfrm>
            <a:off x="0" y="-38099"/>
            <a:ext cx="5656263" cy="7013574"/>
          </a:xfrm>
          <a:prstGeom prst="rect">
            <a:avLst/>
          </a:prstGeom>
        </p:spPr>
        <p:txBody>
          <a:bodyPr anchor="ctr" anchorCtr="0"/>
          <a:lstStyle>
            <a:lvl1pPr marL="0" indent="0" algn="ctr">
              <a:buNone/>
              <a:defRPr>
                <a:solidFill>
                  <a:schemeClr val="bg1"/>
                </a:solidFill>
                <a:latin typeface="+mn-lt"/>
              </a:defRPr>
            </a:lvl1pPr>
          </a:lstStyle>
          <a:p>
            <a:endParaRPr lang="en-US"/>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5640493" y="-29633"/>
            <a:ext cx="455507" cy="7004955"/>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6094785" y="-29633"/>
            <a:ext cx="455507" cy="7004955"/>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4C"/>
              </a:solidFill>
            </a:endParaRPr>
          </a:p>
        </p:txBody>
      </p:sp>
      <p:sp>
        <p:nvSpPr>
          <p:cNvPr id="26" name="Text Placeholder 17">
            <a:extLst>
              <a:ext uri="{FF2B5EF4-FFF2-40B4-BE49-F238E27FC236}">
                <a16:creationId xmlns:a16="http://schemas.microsoft.com/office/drawing/2014/main" id="{F0CEC18E-8C5F-6B4A-95C7-1584F27096A5}"/>
              </a:ext>
            </a:extLst>
          </p:cNvPr>
          <p:cNvSpPr>
            <a:spLocks noGrp="1"/>
          </p:cNvSpPr>
          <p:nvPr>
            <p:ph type="body" sz="quarter" idx="20" hasCustomPrompt="1"/>
          </p:nvPr>
        </p:nvSpPr>
        <p:spPr>
          <a:xfrm>
            <a:off x="7261412" y="740235"/>
            <a:ext cx="4092388" cy="2620761"/>
          </a:xfrm>
          <a:prstGeom prst="rect">
            <a:avLst/>
          </a:prstGeom>
        </p:spPr>
        <p:txBody>
          <a:bodyPr/>
          <a:lstStyle>
            <a:lvl1pPr marL="0" indent="0">
              <a:buNone/>
              <a:defRPr sz="42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light blue (RGB 0/125/180)</a:t>
            </a:r>
          </a:p>
        </p:txBody>
      </p:sp>
      <p:sp>
        <p:nvSpPr>
          <p:cNvPr id="28" name="Text Placeholder 2">
            <a:extLst>
              <a:ext uri="{FF2B5EF4-FFF2-40B4-BE49-F238E27FC236}">
                <a16:creationId xmlns:a16="http://schemas.microsoft.com/office/drawing/2014/main" id="{92C4E7FC-86E7-E141-A62D-23236A3F0577}"/>
              </a:ext>
            </a:extLst>
          </p:cNvPr>
          <p:cNvSpPr>
            <a:spLocks noGrp="1"/>
          </p:cNvSpPr>
          <p:nvPr>
            <p:ph type="body" sz="quarter" idx="25" hasCustomPrompt="1"/>
          </p:nvPr>
        </p:nvSpPr>
        <p:spPr>
          <a:xfrm>
            <a:off x="7261412" y="3792083"/>
            <a:ext cx="4092388" cy="1790670"/>
          </a:xfrm>
          <a:prstGeom prst="rect">
            <a:avLst/>
          </a:prstGeom>
        </p:spPr>
        <p:txBody>
          <a:bodyPr anchor="t" anchorCtr="0"/>
          <a:lstStyle>
            <a:lvl1pPr marL="0" indent="0" algn="l">
              <a:buNone/>
              <a:defRPr sz="2800" b="0" i="0">
                <a:solidFill>
                  <a:srgbClr val="00334F"/>
                </a:solidFill>
                <a:latin typeface="Arial" panose="020B0604020202020204" pitchFamily="34" charset="0"/>
                <a:cs typeface="Arial" panose="020B0604020202020204" pitchFamily="34" charset="0"/>
              </a:defRPr>
            </a:lvl1pPr>
          </a:lstStyle>
          <a:p>
            <a:pPr lvl="0"/>
            <a:r>
              <a:rPr lang="en-US"/>
              <a:t>Body – 20-28pt, Arial/regular, </a:t>
            </a:r>
            <a:r>
              <a:rPr lang="en-US" err="1"/>
              <a:t>eCW</a:t>
            </a:r>
            <a:r>
              <a:rPr lang="en-US"/>
              <a:t> blue (RGB 0/51/76)</a:t>
            </a:r>
          </a:p>
        </p:txBody>
      </p:sp>
      <p:sp>
        <p:nvSpPr>
          <p:cNvPr id="2" name="Date Placeholder 3">
            <a:extLst>
              <a:ext uri="{FF2B5EF4-FFF2-40B4-BE49-F238E27FC236}">
                <a16:creationId xmlns:a16="http://schemas.microsoft.com/office/drawing/2014/main" id="{0C60E14B-0403-8163-E149-9D78C6296E96}"/>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1167C7B6-4192-4F5C-CE83-2574A22B9BAC}"/>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7" name="Straight Connector 6">
            <a:extLst>
              <a:ext uri="{FF2B5EF4-FFF2-40B4-BE49-F238E27FC236}">
                <a16:creationId xmlns:a16="http://schemas.microsoft.com/office/drawing/2014/main" id="{8608B72C-55F3-22DF-1D29-94CAF7E3C8E0}"/>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1F0EA6B-1E78-72E2-1803-7211D1BF1CB1}"/>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12" name="Picture 6">
            <a:extLst>
              <a:ext uri="{FF2B5EF4-FFF2-40B4-BE49-F238E27FC236}">
                <a16:creationId xmlns:a16="http://schemas.microsoft.com/office/drawing/2014/main" id="{C1019F24-008F-87BF-BE26-FA260E31D22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13" name="Graphic 12">
            <a:extLst>
              <a:ext uri="{FF2B5EF4-FFF2-40B4-BE49-F238E27FC236}">
                <a16:creationId xmlns:a16="http://schemas.microsoft.com/office/drawing/2014/main" id="{14A8FE71-2C7A-01C2-9880-61E5A280DC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167823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Title and Text or Content">
    <p:spTree>
      <p:nvGrpSpPr>
        <p:cNvPr id="1" name=""/>
        <p:cNvGrpSpPr/>
        <p:nvPr/>
      </p:nvGrpSpPr>
      <p:grpSpPr>
        <a:xfrm>
          <a:off x="0" y="0"/>
          <a:ext cx="0" cy="0"/>
          <a:chOff x="0" y="0"/>
          <a:chExt cx="0" cy="0"/>
        </a:xfrm>
      </p:grpSpPr>
      <p:sp>
        <p:nvSpPr>
          <p:cNvPr id="11" name="Hexagon 2"/>
          <p:cNvSpPr/>
          <p:nvPr userDrawn="1"/>
        </p:nvSpPr>
        <p:spPr>
          <a:xfrm flipH="1">
            <a:off x="-112295" y="2301101"/>
            <a:ext cx="11385099" cy="4657287"/>
          </a:xfrm>
          <a:prstGeom prst="rect">
            <a:avLst/>
          </a:prstGeom>
          <a:solidFill>
            <a:srgbClr val="007DB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2">
            <a:extLst>
              <a:ext uri="{FF2B5EF4-FFF2-40B4-BE49-F238E27FC236}">
                <a16:creationId xmlns:a16="http://schemas.microsoft.com/office/drawing/2014/main" id="{EA34B24F-6D05-9143-A6C8-126DAA31F9F0}"/>
              </a:ext>
            </a:extLst>
          </p:cNvPr>
          <p:cNvSpPr/>
          <p:nvPr userDrawn="1"/>
        </p:nvSpPr>
        <p:spPr>
          <a:xfrm flipH="1">
            <a:off x="11272803" y="2301101"/>
            <a:ext cx="465663" cy="4657287"/>
          </a:xfrm>
          <a:prstGeom prst="rect">
            <a:avLst/>
          </a:prstGeom>
          <a:solidFill>
            <a:srgbClr val="007DB4">
              <a:alpha val="8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2">
            <a:extLst>
              <a:ext uri="{FF2B5EF4-FFF2-40B4-BE49-F238E27FC236}">
                <a16:creationId xmlns:a16="http://schemas.microsoft.com/office/drawing/2014/main" id="{86E5B6C2-7AE7-F845-9AB3-BAE376DA1D09}"/>
              </a:ext>
            </a:extLst>
          </p:cNvPr>
          <p:cNvSpPr/>
          <p:nvPr userDrawn="1"/>
        </p:nvSpPr>
        <p:spPr>
          <a:xfrm flipH="1">
            <a:off x="11739760" y="2301101"/>
            <a:ext cx="520794" cy="4657287"/>
          </a:xfrm>
          <a:prstGeom prst="rect">
            <a:avLst/>
          </a:prstGeom>
          <a:solidFill>
            <a:srgbClr val="007DB4">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C926CCDD-0734-9544-8FA6-264253BE04E4}"/>
              </a:ext>
            </a:extLst>
          </p:cNvPr>
          <p:cNvSpPr>
            <a:spLocks noGrp="1"/>
          </p:cNvSpPr>
          <p:nvPr>
            <p:ph type="body" sz="quarter" idx="15" hasCustomPrompt="1"/>
          </p:nvPr>
        </p:nvSpPr>
        <p:spPr>
          <a:xfrm>
            <a:off x="1057277" y="2821298"/>
            <a:ext cx="9581694" cy="2947112"/>
          </a:xfrm>
          <a:prstGeom prst="rect">
            <a:avLst/>
          </a:prstGeom>
        </p:spPr>
        <p:txBody>
          <a:bodyPr anchor="ctr" anchorCtr="0"/>
          <a:lstStyle>
            <a:lvl1pPr marL="0" indent="0">
              <a:buNone/>
              <a:defRPr sz="2800" b="0" i="0">
                <a:solidFill>
                  <a:schemeClr val="bg1">
                    <a:lumMod val="95000"/>
                  </a:schemeClr>
                </a:solidFill>
                <a:latin typeface="Arial" panose="020B0604020202020204" pitchFamily="34" charset="0"/>
                <a:cs typeface="Arial" panose="020B0604020202020204" pitchFamily="34" charset="0"/>
              </a:defRPr>
            </a:lvl1pPr>
          </a:lstStyle>
          <a:p>
            <a:pPr lvl="0"/>
            <a:r>
              <a:rPr lang="en-US"/>
              <a:t>Body – 20-28pt, Arial/regular, white</a:t>
            </a:r>
          </a:p>
        </p:txBody>
      </p:sp>
      <p:sp>
        <p:nvSpPr>
          <p:cNvPr id="26" name="Text Placeholder 17">
            <a:extLst>
              <a:ext uri="{FF2B5EF4-FFF2-40B4-BE49-F238E27FC236}">
                <a16:creationId xmlns:a16="http://schemas.microsoft.com/office/drawing/2014/main" id="{EF3B36E5-5D40-3E48-8D15-95BA3992CD9D}"/>
              </a:ext>
            </a:extLst>
          </p:cNvPr>
          <p:cNvSpPr>
            <a:spLocks noGrp="1"/>
          </p:cNvSpPr>
          <p:nvPr>
            <p:ph type="body" sz="quarter" idx="21" hasCustomPrompt="1"/>
          </p:nvPr>
        </p:nvSpPr>
        <p:spPr>
          <a:xfrm>
            <a:off x="1049337" y="990119"/>
            <a:ext cx="10304463" cy="498414"/>
          </a:xfrm>
          <a:prstGeom prst="rect">
            <a:avLst/>
          </a:prstGeom>
        </p:spPr>
        <p:txBody>
          <a:bodyPr/>
          <a:lstStyle>
            <a:lvl1pPr marL="0" indent="0">
              <a:buNone/>
              <a:defRPr sz="2800" b="0" i="0">
                <a:solidFill>
                  <a:srgbClr val="00334C"/>
                </a:solidFill>
                <a:latin typeface="Arial" panose="020B0604020202020204" pitchFamily="34" charset="0"/>
                <a:ea typeface="Tahoma" panose="020B0604030504040204" pitchFamily="34" charset="0"/>
                <a:cs typeface="Arial" panose="020B0604020202020204" pitchFamily="34" charset="0"/>
              </a:defRPr>
            </a:lvl1pPr>
          </a:lstStyle>
          <a:p>
            <a:pPr lvl="0"/>
            <a:r>
              <a:rPr lang="en-US"/>
              <a:t>Sub Title – 28-32pt, Arial/regular, </a:t>
            </a:r>
            <a:r>
              <a:rPr lang="en-US" err="1"/>
              <a:t>eCW</a:t>
            </a:r>
            <a:r>
              <a:rPr lang="en-US"/>
              <a:t> blue (RGB 0/51/76)</a:t>
            </a:r>
          </a:p>
        </p:txBody>
      </p:sp>
      <p:sp>
        <p:nvSpPr>
          <p:cNvPr id="27" name="Text Placeholder 17">
            <a:extLst>
              <a:ext uri="{FF2B5EF4-FFF2-40B4-BE49-F238E27FC236}">
                <a16:creationId xmlns:a16="http://schemas.microsoft.com/office/drawing/2014/main" id="{0EB2D372-F0D5-ED46-80E3-29BFE7EB8617}"/>
              </a:ext>
            </a:extLst>
          </p:cNvPr>
          <p:cNvSpPr>
            <a:spLocks noGrp="1"/>
          </p:cNvSpPr>
          <p:nvPr>
            <p:ph type="body" sz="quarter" idx="20" hasCustomPrompt="1"/>
          </p:nvPr>
        </p:nvSpPr>
        <p:spPr>
          <a:xfrm>
            <a:off x="1057277" y="330629"/>
            <a:ext cx="10296523" cy="556546"/>
          </a:xfrm>
          <a:prstGeom prst="rect">
            <a:avLst/>
          </a:prstGeom>
        </p:spPr>
        <p:txBody>
          <a:bodyPr anchor="t" anchorCtr="0"/>
          <a:lstStyle>
            <a:lvl1pPr marL="0" indent="0" algn="l">
              <a:buNone/>
              <a:defRPr sz="3200" b="1" i="0">
                <a:solidFill>
                  <a:srgbClr val="007DB4"/>
                </a:solidFill>
                <a:latin typeface="Arial" panose="020B0604020202020204" pitchFamily="34" charset="0"/>
                <a:ea typeface="Tahoma" panose="020B0604030504040204" pitchFamily="34" charset="0"/>
                <a:cs typeface="Arial" panose="020B0604020202020204" pitchFamily="34" charset="0"/>
              </a:defRPr>
            </a:lvl1pPr>
          </a:lstStyle>
          <a:p>
            <a:pPr lvl="0"/>
            <a:r>
              <a:rPr lang="en-US"/>
              <a:t>Title – 30-44pt, Arial/bold, light blue (RGB 0/125/180)</a:t>
            </a:r>
          </a:p>
        </p:txBody>
      </p:sp>
      <p:sp>
        <p:nvSpPr>
          <p:cNvPr id="2" name="Date Placeholder 3">
            <a:extLst>
              <a:ext uri="{FF2B5EF4-FFF2-40B4-BE49-F238E27FC236}">
                <a16:creationId xmlns:a16="http://schemas.microsoft.com/office/drawing/2014/main" id="{ED10D33E-8D2E-67E7-6D9B-3FD4B4FE1C0D}"/>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A606A8EE-EBA7-B86F-41CE-4E7148F1B11C}"/>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7" name="Straight Connector 6">
            <a:extLst>
              <a:ext uri="{FF2B5EF4-FFF2-40B4-BE49-F238E27FC236}">
                <a16:creationId xmlns:a16="http://schemas.microsoft.com/office/drawing/2014/main" id="{5E8B92CD-A5C8-75AE-A996-7D61864C463B}"/>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17568C1C-6910-F965-8E9F-CB506BD9749F}"/>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12" name="Picture 6">
            <a:extLst>
              <a:ext uri="{FF2B5EF4-FFF2-40B4-BE49-F238E27FC236}">
                <a16:creationId xmlns:a16="http://schemas.microsoft.com/office/drawing/2014/main" id="{0E47150C-B2F8-B46A-E660-2947947FC81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31844" y="6517662"/>
            <a:ext cx="1083893" cy="135486"/>
          </a:xfrm>
          <a:prstGeom prst="rect">
            <a:avLst/>
          </a:prstGeom>
        </p:spPr>
      </p:pic>
      <p:pic>
        <p:nvPicPr>
          <p:cNvPr id="13" name="Graphic 12">
            <a:extLst>
              <a:ext uri="{FF2B5EF4-FFF2-40B4-BE49-F238E27FC236}">
                <a16:creationId xmlns:a16="http://schemas.microsoft.com/office/drawing/2014/main" id="{C29FA3F7-8B28-D835-251D-E51E3E6F32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76536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Two columns">
    <p:spTree>
      <p:nvGrpSpPr>
        <p:cNvPr id="1" name="Shape 26"/>
        <p:cNvGrpSpPr/>
        <p:nvPr/>
      </p:nvGrpSpPr>
      <p:grpSpPr>
        <a:xfrm>
          <a:off x="0" y="0"/>
          <a:ext cx="0" cy="0"/>
          <a:chOff x="0" y="0"/>
          <a:chExt cx="0" cy="0"/>
        </a:xfrm>
      </p:grpSpPr>
      <p:sp>
        <p:nvSpPr>
          <p:cNvPr id="28" name="Shape 28"/>
          <p:cNvSpPr txBox="1">
            <a:spLocks noGrp="1"/>
          </p:cNvSpPr>
          <p:nvPr>
            <p:ph type="title"/>
          </p:nvPr>
        </p:nvSpPr>
        <p:spPr>
          <a:xfrm>
            <a:off x="406400" y="628167"/>
            <a:ext cx="11360800" cy="846800"/>
          </a:xfrm>
          <a:prstGeom prst="rect">
            <a:avLst/>
          </a:prstGeom>
          <a:noFill/>
          <a:ln>
            <a:noFill/>
          </a:ln>
        </p:spPr>
        <p:txBody>
          <a:bodyPr lIns="91425" tIns="91425" rIns="91425" bIns="91425" anchor="ctr" anchorCtr="0"/>
          <a:lstStyle>
            <a:lvl1pPr lvl="0" algn="ctr">
              <a:spcBef>
                <a:spcPts val="0"/>
              </a:spcBef>
              <a:buNone/>
              <a:defRPr sz="4000">
                <a:solidFill>
                  <a:srgbClr val="436CA9"/>
                </a:solidFill>
                <a:latin typeface="Corporative Bold" panose="00000900000000000000" pitchFamily="50" charset="0"/>
                <a:ea typeface="Tahoma"/>
                <a:cs typeface="Tahoma"/>
                <a:sym typeface="Tahoma"/>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r>
              <a:rPr lang="en-US"/>
              <a:t>Click to edit Master title style</a:t>
            </a:r>
            <a:endParaRPr/>
          </a:p>
        </p:txBody>
      </p:sp>
      <p:cxnSp>
        <p:nvCxnSpPr>
          <p:cNvPr id="30" name="Shape 30"/>
          <p:cNvCxnSpPr/>
          <p:nvPr/>
        </p:nvCxnSpPr>
        <p:spPr>
          <a:xfrm>
            <a:off x="403267" y="1372167"/>
            <a:ext cx="11392800" cy="0"/>
          </a:xfrm>
          <a:prstGeom prst="straightConnector1">
            <a:avLst/>
          </a:prstGeom>
          <a:noFill/>
          <a:ln w="9525" cap="flat" cmpd="sng">
            <a:solidFill>
              <a:srgbClr val="D9D9D9"/>
            </a:solidFill>
            <a:prstDash val="solid"/>
            <a:round/>
            <a:headEnd type="none" w="lg" len="lg"/>
            <a:tailEnd type="none" w="lg" len="lg"/>
          </a:ln>
        </p:spPr>
      </p:cxnSp>
      <p:sp>
        <p:nvSpPr>
          <p:cNvPr id="2" name="Date Placeholder 1"/>
          <p:cNvSpPr>
            <a:spLocks noGrp="1"/>
          </p:cNvSpPr>
          <p:nvPr>
            <p:ph type="dt" sz="half" idx="10"/>
          </p:nvPr>
        </p:nvSpPr>
        <p:spPr>
          <a:xfrm>
            <a:off x="406401" y="6356350"/>
            <a:ext cx="2844800" cy="366183"/>
          </a:xfrm>
        </p:spPr>
        <p:txBody>
          <a:bodyPr/>
          <a:lstStyle>
            <a:lvl1pPr>
              <a:defRPr>
                <a:latin typeface="Corporative Book" panose="00000400000000000000" pitchFamily="50" charset="0"/>
              </a:defRPr>
            </a:lvl1pPr>
          </a:lstStyle>
          <a:p>
            <a:fld id="{5C10D340-1A3A-4990-9883-FD32C85D706F}" type="datetime1">
              <a:rPr lang="en-US" smtClean="0"/>
              <a:pPr/>
              <a:t>7/17/2025</a:t>
            </a:fld>
            <a:endParaRPr lang="en-US"/>
          </a:p>
        </p:txBody>
      </p:sp>
      <p:sp>
        <p:nvSpPr>
          <p:cNvPr id="3" name="Footer Placeholder 2"/>
          <p:cNvSpPr>
            <a:spLocks noGrp="1"/>
          </p:cNvSpPr>
          <p:nvPr>
            <p:ph type="ftr" sz="quarter" idx="11"/>
          </p:nvPr>
        </p:nvSpPr>
        <p:spPr/>
        <p:txBody>
          <a:bodyPr/>
          <a:lstStyle>
            <a:lvl1pPr>
              <a:defRPr>
                <a:latin typeface="Corporative Book" panose="00000400000000000000" pitchFamily="50" charset="0"/>
              </a:defRPr>
            </a:lvl1pPr>
          </a:lstStyle>
          <a:p>
            <a:r>
              <a:rPr lang="en-US"/>
              <a:t>HealthEfficient</a:t>
            </a:r>
          </a:p>
        </p:txBody>
      </p:sp>
      <p:sp>
        <p:nvSpPr>
          <p:cNvPr id="4" name="Slide Number Placeholder 3"/>
          <p:cNvSpPr>
            <a:spLocks noGrp="1"/>
          </p:cNvSpPr>
          <p:nvPr>
            <p:ph type="sldNum" idx="12"/>
          </p:nvPr>
        </p:nvSpPr>
        <p:spPr>
          <a:xfrm>
            <a:off x="11035600" y="6356351"/>
            <a:ext cx="731600" cy="366184"/>
          </a:xfrm>
        </p:spPr>
        <p:txBody>
          <a:bodyPr/>
          <a:lstStyle>
            <a:lvl1pPr>
              <a:defRPr>
                <a:latin typeface="Corporative Book" panose="00000400000000000000" pitchFamily="50" charset="0"/>
              </a:defRPr>
            </a:lvl1pPr>
          </a:lstStyle>
          <a:p>
            <a:pPr algn="r"/>
            <a:fld id="{00000000-1234-1234-1234-123412341234}" type="slidenum">
              <a:rPr lang="en" sz="1333" smtClean="0">
                <a:ea typeface="Tahoma"/>
                <a:cs typeface="Tahoma"/>
                <a:sym typeface="Tahoma"/>
              </a:rPr>
              <a:pPr algn="r"/>
              <a:t>‹#›</a:t>
            </a:fld>
            <a:endParaRPr lang="en" sz="1333">
              <a:ea typeface="Tahoma"/>
              <a:cs typeface="Tahoma"/>
              <a:sym typeface="Tahoma"/>
            </a:endParaRPr>
          </a:p>
        </p:txBody>
      </p:sp>
      <p:sp>
        <p:nvSpPr>
          <p:cNvPr id="6" name="Content Placeholder 5"/>
          <p:cNvSpPr>
            <a:spLocks noGrp="1"/>
          </p:cNvSpPr>
          <p:nvPr>
            <p:ph sz="quarter" idx="13"/>
          </p:nvPr>
        </p:nvSpPr>
        <p:spPr>
          <a:xfrm>
            <a:off x="406401" y="1543297"/>
            <a:ext cx="5427931" cy="4394200"/>
          </a:xfrm>
          <a:prstGeom prst="rect">
            <a:avLst/>
          </a:prstGeom>
        </p:spPr>
        <p:txBody>
          <a:bodyPr/>
          <a:lstStyle>
            <a:lvl1pPr marL="380990" indent="-380990">
              <a:lnSpc>
                <a:spcPct val="150000"/>
              </a:lnSpc>
              <a:buFont typeface="Arial" panose="020B0604020202020204" pitchFamily="34" charset="0"/>
              <a:buChar char="•"/>
              <a:defRPr sz="2400">
                <a:latin typeface="Corporative Book" panose="00000400000000000000" pitchFamily="50" charset="0"/>
                <a:ea typeface="Tahoma" panose="020B0604030504040204" pitchFamily="34" charset="0"/>
                <a:cs typeface="Tahoma" panose="020B0604030504040204" pitchFamily="34" charset="0"/>
              </a:defRPr>
            </a:lvl1pPr>
            <a:lvl2pPr marL="731502" indent="-377943">
              <a:lnSpc>
                <a:spcPct val="150000"/>
              </a:lnSpc>
              <a:buFont typeface="Arial" panose="020B0604020202020204" pitchFamily="34" charset="0"/>
              <a:buChar char="•"/>
              <a:defRPr sz="2133">
                <a:latin typeface="Corporative Book" panose="00000400000000000000" pitchFamily="50" charset="0"/>
                <a:ea typeface="Tahoma" panose="020B0604030504040204" pitchFamily="34" charset="0"/>
                <a:cs typeface="Tahoma" panose="020B0604030504040204" pitchFamily="34" charset="0"/>
              </a:defRPr>
            </a:lvl2pPr>
            <a:lvl3pPr marL="1097253" indent="-377943">
              <a:lnSpc>
                <a:spcPct val="150000"/>
              </a:lnSpc>
              <a:buFont typeface="Arial" panose="020B0604020202020204" pitchFamily="34" charset="0"/>
              <a:buChar char="•"/>
              <a:defRPr sz="1867">
                <a:latin typeface="Corporative Book" panose="00000400000000000000" pitchFamily="50" charset="0"/>
                <a:ea typeface="Tahoma" panose="020B0604030504040204" pitchFamily="34" charset="0"/>
                <a:cs typeface="Tahoma" panose="020B0604030504040204" pitchFamily="34" charset="0"/>
              </a:defRPr>
            </a:lvl3pPr>
          </a:lstStyle>
          <a:p>
            <a:pPr lvl="0"/>
            <a:r>
              <a:rPr lang="en-US"/>
              <a:t>Click to edit Master text styles</a:t>
            </a:r>
          </a:p>
          <a:p>
            <a:pPr lvl="1"/>
            <a:r>
              <a:rPr lang="en-US"/>
              <a:t>Second level</a:t>
            </a:r>
          </a:p>
          <a:p>
            <a:pPr lvl="2"/>
            <a:r>
              <a:rPr lang="en-US"/>
              <a:t>Third level</a:t>
            </a:r>
          </a:p>
        </p:txBody>
      </p:sp>
      <p:sp>
        <p:nvSpPr>
          <p:cNvPr id="9" name="Content Placeholder 5"/>
          <p:cNvSpPr>
            <a:spLocks noGrp="1"/>
          </p:cNvSpPr>
          <p:nvPr>
            <p:ph sz="quarter" idx="14"/>
          </p:nvPr>
        </p:nvSpPr>
        <p:spPr>
          <a:xfrm>
            <a:off x="5962320" y="1545441"/>
            <a:ext cx="5804880" cy="4394200"/>
          </a:xfrm>
          <a:prstGeom prst="rect">
            <a:avLst/>
          </a:prstGeom>
        </p:spPr>
        <p:txBody>
          <a:bodyPr/>
          <a:lstStyle>
            <a:lvl1pPr marL="380990" indent="-380990">
              <a:lnSpc>
                <a:spcPct val="150000"/>
              </a:lnSpc>
              <a:buFont typeface="Arial" panose="020B0604020202020204" pitchFamily="34" charset="0"/>
              <a:buChar char="•"/>
              <a:defRPr sz="2400">
                <a:latin typeface="Corporative Book" panose="00000400000000000000" pitchFamily="50" charset="0"/>
                <a:ea typeface="Tahoma" panose="020B0604030504040204" pitchFamily="34" charset="0"/>
                <a:cs typeface="Tahoma" panose="020B0604030504040204" pitchFamily="34" charset="0"/>
              </a:defRPr>
            </a:lvl1pPr>
            <a:lvl2pPr marL="731502" indent="-377943">
              <a:lnSpc>
                <a:spcPct val="150000"/>
              </a:lnSpc>
              <a:buFont typeface="Arial" panose="020B0604020202020204" pitchFamily="34" charset="0"/>
              <a:buChar char="•"/>
              <a:defRPr sz="2133">
                <a:latin typeface="Corporative Book" panose="00000400000000000000" pitchFamily="50" charset="0"/>
                <a:ea typeface="Tahoma" panose="020B0604030504040204" pitchFamily="34" charset="0"/>
                <a:cs typeface="Tahoma" panose="020B0604030504040204" pitchFamily="34" charset="0"/>
              </a:defRPr>
            </a:lvl2pPr>
            <a:lvl3pPr marL="1097253" indent="-377943">
              <a:lnSpc>
                <a:spcPct val="150000"/>
              </a:lnSpc>
              <a:buFont typeface="Arial" panose="020B0604020202020204" pitchFamily="34" charset="0"/>
              <a:buChar char="•"/>
              <a:defRPr sz="1867">
                <a:latin typeface="Corporative Book" panose="00000400000000000000" pitchFamily="50" charset="0"/>
                <a:ea typeface="Tahoma" panose="020B0604030504040204" pitchFamily="34" charset="0"/>
                <a:cs typeface="Tahoma" panose="020B060403050404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1086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and Body Option 1">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51671" y="6172207"/>
            <a:ext cx="9652423" cy="25400"/>
          </a:xfrm>
          <a:custGeom>
            <a:avLst/>
            <a:gdLst/>
            <a:ahLst/>
            <a:cxnLst/>
            <a:rect l="l" t="t" r="r" b="b"/>
            <a:pathLst>
              <a:path w="14478635" h="38100">
                <a:moveTo>
                  <a:pt x="0" y="38090"/>
                </a:moveTo>
                <a:lnTo>
                  <a:pt x="14478064" y="0"/>
                </a:lnTo>
              </a:path>
            </a:pathLst>
          </a:custGeom>
          <a:ln w="76199">
            <a:solidFill>
              <a:srgbClr val="F5811F"/>
            </a:solidFill>
          </a:ln>
        </p:spPr>
        <p:txBody>
          <a:bodyPr wrap="square" lIns="0" tIns="0" rIns="0" bIns="0" rtlCol="0"/>
          <a:lstStyle/>
          <a:p>
            <a:endParaRPr sz="1200"/>
          </a:p>
        </p:txBody>
      </p:sp>
      <p:pic>
        <p:nvPicPr>
          <p:cNvPr id="17" name="bg object 17"/>
          <p:cNvPicPr/>
          <p:nvPr/>
        </p:nvPicPr>
        <p:blipFill>
          <a:blip r:embed="rId2" cstate="print"/>
          <a:stretch>
            <a:fillRect/>
          </a:stretch>
        </p:blipFill>
        <p:spPr>
          <a:xfrm>
            <a:off x="728133" y="5972226"/>
            <a:ext cx="725169" cy="450766"/>
          </a:xfrm>
          <a:prstGeom prst="rect">
            <a:avLst/>
          </a:prstGeom>
        </p:spPr>
      </p:pic>
      <p:pic>
        <p:nvPicPr>
          <p:cNvPr id="9" name="object 3">
            <a:extLst>
              <a:ext uri="{FF2B5EF4-FFF2-40B4-BE49-F238E27FC236}">
                <a16:creationId xmlns:a16="http://schemas.microsoft.com/office/drawing/2014/main" id="{B2D84AF9-EB47-4830-9FEA-9085F1CAED34}"/>
              </a:ext>
            </a:extLst>
          </p:cNvPr>
          <p:cNvPicPr/>
          <p:nvPr userDrawn="1"/>
        </p:nvPicPr>
        <p:blipFill>
          <a:blip r:embed="rId3" cstate="print"/>
          <a:stretch>
            <a:fillRect/>
          </a:stretch>
        </p:blipFill>
        <p:spPr>
          <a:xfrm>
            <a:off x="11914971" y="1"/>
            <a:ext cx="276764" cy="6857999"/>
          </a:xfrm>
          <a:prstGeom prst="rect">
            <a:avLst/>
          </a:prstGeom>
        </p:spPr>
      </p:pic>
      <p:sp>
        <p:nvSpPr>
          <p:cNvPr id="10" name="Google Shape;266;p5">
            <a:extLst>
              <a:ext uri="{FF2B5EF4-FFF2-40B4-BE49-F238E27FC236}">
                <a16:creationId xmlns:a16="http://schemas.microsoft.com/office/drawing/2014/main" id="{19BD961C-4A77-4410-BC8C-3264FD6C3F6A}"/>
              </a:ext>
            </a:extLst>
          </p:cNvPr>
          <p:cNvSpPr/>
          <p:nvPr userDrawn="1"/>
        </p:nvSpPr>
        <p:spPr>
          <a:xfrm>
            <a:off x="890149" y="6193526"/>
            <a:ext cx="347980" cy="229870"/>
          </a:xfrm>
          <a:custGeom>
            <a:avLst/>
            <a:gdLst/>
            <a:ahLst/>
            <a:cxnLst/>
            <a:rect l="l" t="t" r="r" b="b"/>
            <a:pathLst>
              <a:path w="521969" h="344804" extrusionOk="0">
                <a:moveTo>
                  <a:pt x="482945" y="311436"/>
                </a:moveTo>
                <a:lnTo>
                  <a:pt x="120829" y="311436"/>
                </a:lnTo>
                <a:lnTo>
                  <a:pt x="130936" y="319574"/>
                </a:lnTo>
                <a:lnTo>
                  <a:pt x="139768" y="327770"/>
                </a:lnTo>
                <a:lnTo>
                  <a:pt x="147386" y="335991"/>
                </a:lnTo>
                <a:lnTo>
                  <a:pt x="153849" y="344198"/>
                </a:lnTo>
                <a:lnTo>
                  <a:pt x="521514" y="344198"/>
                </a:lnTo>
                <a:lnTo>
                  <a:pt x="490361" y="317258"/>
                </a:lnTo>
                <a:lnTo>
                  <a:pt x="482945" y="311436"/>
                </a:lnTo>
                <a:close/>
              </a:path>
              <a:path w="521969" h="344804" extrusionOk="0">
                <a:moveTo>
                  <a:pt x="336399" y="0"/>
                </a:moveTo>
                <a:lnTo>
                  <a:pt x="295106" y="830"/>
                </a:lnTo>
                <a:lnTo>
                  <a:pt x="250348" y="4987"/>
                </a:lnTo>
                <a:lnTo>
                  <a:pt x="204062" y="12523"/>
                </a:lnTo>
                <a:lnTo>
                  <a:pt x="158185" y="23490"/>
                </a:lnTo>
                <a:lnTo>
                  <a:pt x="114654" y="37940"/>
                </a:lnTo>
                <a:lnTo>
                  <a:pt x="75407" y="55924"/>
                </a:lnTo>
                <a:lnTo>
                  <a:pt x="42381" y="77496"/>
                </a:lnTo>
                <a:lnTo>
                  <a:pt x="2740" y="131606"/>
                </a:lnTo>
                <a:lnTo>
                  <a:pt x="0" y="164250"/>
                </a:lnTo>
                <a:lnTo>
                  <a:pt x="11228" y="200688"/>
                </a:lnTo>
                <a:lnTo>
                  <a:pt x="30588" y="230246"/>
                </a:lnTo>
                <a:lnTo>
                  <a:pt x="57329" y="258935"/>
                </a:lnTo>
                <a:lnTo>
                  <a:pt x="88452" y="286219"/>
                </a:lnTo>
                <a:lnTo>
                  <a:pt x="120956" y="311560"/>
                </a:lnTo>
                <a:lnTo>
                  <a:pt x="482945" y="311436"/>
                </a:lnTo>
                <a:lnTo>
                  <a:pt x="454739" y="289292"/>
                </a:lnTo>
                <a:lnTo>
                  <a:pt x="413624" y="260039"/>
                </a:lnTo>
                <a:lnTo>
                  <a:pt x="365993" y="229238"/>
                </a:lnTo>
                <a:lnTo>
                  <a:pt x="310821" y="196625"/>
                </a:lnTo>
                <a:lnTo>
                  <a:pt x="268127" y="168664"/>
                </a:lnTo>
                <a:lnTo>
                  <a:pt x="238210" y="140195"/>
                </a:lnTo>
                <a:lnTo>
                  <a:pt x="223541" y="112044"/>
                </a:lnTo>
                <a:lnTo>
                  <a:pt x="226588" y="85036"/>
                </a:lnTo>
                <a:lnTo>
                  <a:pt x="295708" y="37751"/>
                </a:lnTo>
                <a:lnTo>
                  <a:pt x="335507" y="26081"/>
                </a:lnTo>
                <a:lnTo>
                  <a:pt x="369876" y="20606"/>
                </a:lnTo>
                <a:lnTo>
                  <a:pt x="382219" y="17570"/>
                </a:lnTo>
                <a:lnTo>
                  <a:pt x="387275" y="12047"/>
                </a:lnTo>
                <a:lnTo>
                  <a:pt x="384235" y="6263"/>
                </a:lnTo>
                <a:lnTo>
                  <a:pt x="372289" y="2444"/>
                </a:lnTo>
                <a:lnTo>
                  <a:pt x="33639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 name="Holder 2">
            <a:extLst>
              <a:ext uri="{FF2B5EF4-FFF2-40B4-BE49-F238E27FC236}">
                <a16:creationId xmlns:a16="http://schemas.microsoft.com/office/drawing/2014/main" id="{E964C8F5-4D64-45C4-A8BC-FB12D2F52AD6}"/>
              </a:ext>
            </a:extLst>
          </p:cNvPr>
          <p:cNvSpPr>
            <a:spLocks noGrp="1"/>
          </p:cNvSpPr>
          <p:nvPr>
            <p:ph type="title"/>
          </p:nvPr>
        </p:nvSpPr>
        <p:spPr>
          <a:xfrm>
            <a:off x="1881600" y="736600"/>
            <a:ext cx="8636962" cy="461665"/>
          </a:xfrm>
        </p:spPr>
        <p:txBody>
          <a:bodyPr lIns="0" tIns="0" rIns="0" bIns="0"/>
          <a:lstStyle>
            <a:lvl1pPr>
              <a:defRPr sz="3000" b="1" i="0" baseline="0">
                <a:solidFill>
                  <a:schemeClr val="tx1"/>
                </a:solidFill>
                <a:latin typeface="Source Sans Pro" panose="020B0503030403020204" pitchFamily="34" charset="0"/>
                <a:cs typeface="Century Gothic"/>
              </a:defRPr>
            </a:lvl1pPr>
          </a:lstStyle>
          <a:p>
            <a:endParaRPr/>
          </a:p>
        </p:txBody>
      </p:sp>
      <p:sp>
        <p:nvSpPr>
          <p:cNvPr id="7" name="Google Shape;30;p5">
            <a:extLst>
              <a:ext uri="{FF2B5EF4-FFF2-40B4-BE49-F238E27FC236}">
                <a16:creationId xmlns:a16="http://schemas.microsoft.com/office/drawing/2014/main" id="{7E3C2027-F032-494A-8D9B-945B2B5EAFF3}"/>
              </a:ext>
            </a:extLst>
          </p:cNvPr>
          <p:cNvSpPr txBox="1">
            <a:spLocks noGrp="1"/>
          </p:cNvSpPr>
          <p:nvPr>
            <p:ph type="body" idx="1"/>
          </p:nvPr>
        </p:nvSpPr>
        <p:spPr>
          <a:xfrm>
            <a:off x="1881600" y="2428199"/>
            <a:ext cx="9622493" cy="2626400"/>
          </a:xfrm>
          <a:prstGeom prst="rect">
            <a:avLst/>
          </a:prstGeom>
        </p:spPr>
        <p:txBody>
          <a:bodyPr spcFirstLastPara="1" wrap="square" lIns="91425" tIns="91425" rIns="91425" bIns="91425" anchor="t" anchorCtr="0">
            <a:noAutofit/>
          </a:bodyPr>
          <a:lstStyle>
            <a:lvl1pPr marL="304815" lvl="0" indent="-228611" rtl="0">
              <a:spcBef>
                <a:spcPts val="0"/>
              </a:spcBef>
              <a:spcAft>
                <a:spcPts val="0"/>
              </a:spcAft>
              <a:buSzPts val="1800"/>
              <a:buChar char="●"/>
              <a:defRPr sz="2000" baseline="0">
                <a:latin typeface="Source Sans Pro" panose="020B0503030403020204" pitchFamily="34" charset="0"/>
              </a:defRPr>
            </a:lvl1pPr>
            <a:lvl2pPr marL="609630" lvl="1" indent="-211677" rtl="0">
              <a:spcBef>
                <a:spcPts val="1067"/>
              </a:spcBef>
              <a:spcAft>
                <a:spcPts val="0"/>
              </a:spcAft>
              <a:buSzPts val="1400"/>
              <a:buChar char="○"/>
              <a:defRPr/>
            </a:lvl2pPr>
            <a:lvl3pPr marL="914446" lvl="2" indent="-211677" rtl="0">
              <a:spcBef>
                <a:spcPts val="1067"/>
              </a:spcBef>
              <a:spcAft>
                <a:spcPts val="0"/>
              </a:spcAft>
              <a:buSzPts val="1400"/>
              <a:buChar char="■"/>
              <a:defRPr/>
            </a:lvl3pPr>
            <a:lvl4pPr marL="1219261" lvl="3" indent="-211677" rtl="0">
              <a:spcBef>
                <a:spcPts val="1067"/>
              </a:spcBef>
              <a:spcAft>
                <a:spcPts val="0"/>
              </a:spcAft>
              <a:buSzPts val="1400"/>
              <a:buChar char="●"/>
              <a:defRPr/>
            </a:lvl4pPr>
            <a:lvl5pPr marL="1524076" lvl="4" indent="-211677" rtl="0">
              <a:spcBef>
                <a:spcPts val="1067"/>
              </a:spcBef>
              <a:spcAft>
                <a:spcPts val="0"/>
              </a:spcAft>
              <a:buSzPts val="1400"/>
              <a:buChar char="○"/>
              <a:defRPr/>
            </a:lvl5pPr>
            <a:lvl6pPr marL="1828891" lvl="5" indent="-211677" rtl="0">
              <a:spcBef>
                <a:spcPts val="1067"/>
              </a:spcBef>
              <a:spcAft>
                <a:spcPts val="0"/>
              </a:spcAft>
              <a:buSzPts val="1400"/>
              <a:buChar char="■"/>
              <a:defRPr/>
            </a:lvl6pPr>
            <a:lvl7pPr marL="2133707" lvl="6" indent="-211677" rtl="0">
              <a:spcBef>
                <a:spcPts val="1067"/>
              </a:spcBef>
              <a:spcAft>
                <a:spcPts val="0"/>
              </a:spcAft>
              <a:buSzPts val="1400"/>
              <a:buChar char="●"/>
              <a:defRPr/>
            </a:lvl7pPr>
            <a:lvl8pPr marL="2438522" lvl="7" indent="-211677" rtl="0">
              <a:spcBef>
                <a:spcPts val="1067"/>
              </a:spcBef>
              <a:spcAft>
                <a:spcPts val="0"/>
              </a:spcAft>
              <a:buSzPts val="1400"/>
              <a:buChar char="○"/>
              <a:defRPr/>
            </a:lvl8pPr>
            <a:lvl9pPr marL="2743337" lvl="8" indent="-211677" rtl="0">
              <a:spcBef>
                <a:spcPts val="1067"/>
              </a:spcBef>
              <a:spcAft>
                <a:spcPts val="1067"/>
              </a:spcAft>
              <a:buSzPts val="1400"/>
              <a:buChar char="■"/>
              <a:defRPr/>
            </a:lvl9pPr>
          </a:lstStyle>
          <a:p>
            <a:endParaRPr/>
          </a:p>
        </p:txBody>
      </p:sp>
      <p:sp>
        <p:nvSpPr>
          <p:cNvPr id="8" name="Slide Number Placeholder 4">
            <a:extLst>
              <a:ext uri="{FF2B5EF4-FFF2-40B4-BE49-F238E27FC236}">
                <a16:creationId xmlns:a16="http://schemas.microsoft.com/office/drawing/2014/main" id="{A2DA550D-FB53-4708-B4DF-A7CE57090DFE}"/>
              </a:ext>
            </a:extLst>
          </p:cNvPr>
          <p:cNvSpPr>
            <a:spLocks noGrp="1"/>
          </p:cNvSpPr>
          <p:nvPr>
            <p:ph type="sldNum" sz="quarter" idx="12"/>
          </p:nvPr>
        </p:nvSpPr>
        <p:spPr>
          <a:xfrm>
            <a:off x="8778241" y="6377940"/>
            <a:ext cx="2804160" cy="342900"/>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98917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Option 1">
  <p:cSld name="1_Title and Body Option 1">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1851671" y="6172207"/>
            <a:ext cx="9652424" cy="25400"/>
          </a:xfrm>
          <a:custGeom>
            <a:avLst/>
            <a:gdLst/>
            <a:ahLst/>
            <a:cxnLst/>
            <a:rect l="l" t="t" r="r" b="b"/>
            <a:pathLst>
              <a:path w="14478635" h="38100" extrusionOk="0">
                <a:moveTo>
                  <a:pt x="0" y="38090"/>
                </a:moveTo>
                <a:lnTo>
                  <a:pt x="14478064" y="0"/>
                </a:lnTo>
              </a:path>
            </a:pathLst>
          </a:custGeom>
          <a:noFill/>
          <a:ln w="76175" cap="flat" cmpd="sng">
            <a:solidFill>
              <a:srgbClr val="F581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chemeClr val="dk1"/>
              </a:solidFill>
              <a:latin typeface="Calibri"/>
              <a:ea typeface="Calibri"/>
              <a:cs typeface="Calibri"/>
              <a:sym typeface="Calibri"/>
            </a:endParaRPr>
          </a:p>
        </p:txBody>
      </p:sp>
      <p:pic>
        <p:nvPicPr>
          <p:cNvPr id="52" name="Google Shape;52;p13"/>
          <p:cNvPicPr preferRelativeResize="0"/>
          <p:nvPr/>
        </p:nvPicPr>
        <p:blipFill rotWithShape="1">
          <a:blip r:embed="rId2">
            <a:alphaModFix/>
          </a:blip>
          <a:srcRect/>
          <a:stretch/>
        </p:blipFill>
        <p:spPr>
          <a:xfrm>
            <a:off x="728134" y="5972226"/>
            <a:ext cx="725169" cy="450765"/>
          </a:xfrm>
          <a:prstGeom prst="rect">
            <a:avLst/>
          </a:prstGeom>
          <a:noFill/>
          <a:ln>
            <a:noFill/>
          </a:ln>
        </p:spPr>
      </p:pic>
      <p:pic>
        <p:nvPicPr>
          <p:cNvPr id="53" name="Google Shape;53;p13"/>
          <p:cNvPicPr preferRelativeResize="0"/>
          <p:nvPr/>
        </p:nvPicPr>
        <p:blipFill rotWithShape="1">
          <a:blip r:embed="rId3">
            <a:alphaModFix/>
          </a:blip>
          <a:srcRect/>
          <a:stretch/>
        </p:blipFill>
        <p:spPr>
          <a:xfrm>
            <a:off x="11914971" y="1"/>
            <a:ext cx="276764" cy="6858001"/>
          </a:xfrm>
          <a:prstGeom prst="rect">
            <a:avLst/>
          </a:prstGeom>
          <a:noFill/>
          <a:ln>
            <a:noFill/>
          </a:ln>
        </p:spPr>
      </p:pic>
      <p:sp>
        <p:nvSpPr>
          <p:cNvPr id="54" name="Google Shape;54;p13"/>
          <p:cNvSpPr/>
          <p:nvPr/>
        </p:nvSpPr>
        <p:spPr>
          <a:xfrm>
            <a:off x="890150" y="6193526"/>
            <a:ext cx="347980" cy="229869"/>
          </a:xfrm>
          <a:custGeom>
            <a:avLst/>
            <a:gdLst/>
            <a:ahLst/>
            <a:cxnLst/>
            <a:rect l="l" t="t" r="r" b="b"/>
            <a:pathLst>
              <a:path w="521969" h="344804" extrusionOk="0">
                <a:moveTo>
                  <a:pt x="482945" y="311436"/>
                </a:moveTo>
                <a:lnTo>
                  <a:pt x="120829" y="311436"/>
                </a:lnTo>
                <a:lnTo>
                  <a:pt x="130936" y="319574"/>
                </a:lnTo>
                <a:lnTo>
                  <a:pt x="139768" y="327770"/>
                </a:lnTo>
                <a:lnTo>
                  <a:pt x="147386" y="335991"/>
                </a:lnTo>
                <a:lnTo>
                  <a:pt x="153849" y="344198"/>
                </a:lnTo>
                <a:lnTo>
                  <a:pt x="521514" y="344198"/>
                </a:lnTo>
                <a:lnTo>
                  <a:pt x="490361" y="317258"/>
                </a:lnTo>
                <a:lnTo>
                  <a:pt x="482945" y="311436"/>
                </a:lnTo>
                <a:close/>
              </a:path>
              <a:path w="521969" h="344804" extrusionOk="0">
                <a:moveTo>
                  <a:pt x="336399" y="0"/>
                </a:moveTo>
                <a:lnTo>
                  <a:pt x="295106" y="830"/>
                </a:lnTo>
                <a:lnTo>
                  <a:pt x="250348" y="4987"/>
                </a:lnTo>
                <a:lnTo>
                  <a:pt x="204062" y="12523"/>
                </a:lnTo>
                <a:lnTo>
                  <a:pt x="158185" y="23490"/>
                </a:lnTo>
                <a:lnTo>
                  <a:pt x="114654" y="37940"/>
                </a:lnTo>
                <a:lnTo>
                  <a:pt x="75407" y="55924"/>
                </a:lnTo>
                <a:lnTo>
                  <a:pt x="42381" y="77496"/>
                </a:lnTo>
                <a:lnTo>
                  <a:pt x="2740" y="131606"/>
                </a:lnTo>
                <a:lnTo>
                  <a:pt x="0" y="164250"/>
                </a:lnTo>
                <a:lnTo>
                  <a:pt x="11228" y="200688"/>
                </a:lnTo>
                <a:lnTo>
                  <a:pt x="30588" y="230246"/>
                </a:lnTo>
                <a:lnTo>
                  <a:pt x="57329" y="258935"/>
                </a:lnTo>
                <a:lnTo>
                  <a:pt x="88452" y="286219"/>
                </a:lnTo>
                <a:lnTo>
                  <a:pt x="120956" y="311560"/>
                </a:lnTo>
                <a:lnTo>
                  <a:pt x="482945" y="311436"/>
                </a:lnTo>
                <a:lnTo>
                  <a:pt x="454739" y="289292"/>
                </a:lnTo>
                <a:lnTo>
                  <a:pt x="413624" y="260039"/>
                </a:lnTo>
                <a:lnTo>
                  <a:pt x="365993" y="229238"/>
                </a:lnTo>
                <a:lnTo>
                  <a:pt x="310821" y="196625"/>
                </a:lnTo>
                <a:lnTo>
                  <a:pt x="268127" y="168664"/>
                </a:lnTo>
                <a:lnTo>
                  <a:pt x="238210" y="140195"/>
                </a:lnTo>
                <a:lnTo>
                  <a:pt x="223541" y="112044"/>
                </a:lnTo>
                <a:lnTo>
                  <a:pt x="226588" y="85036"/>
                </a:lnTo>
                <a:lnTo>
                  <a:pt x="295708" y="37751"/>
                </a:lnTo>
                <a:lnTo>
                  <a:pt x="335507" y="26081"/>
                </a:lnTo>
                <a:lnTo>
                  <a:pt x="369876" y="20606"/>
                </a:lnTo>
                <a:lnTo>
                  <a:pt x="382219" y="17570"/>
                </a:lnTo>
                <a:lnTo>
                  <a:pt x="387275" y="12047"/>
                </a:lnTo>
                <a:lnTo>
                  <a:pt x="384235" y="6263"/>
                </a:lnTo>
                <a:lnTo>
                  <a:pt x="372289" y="2444"/>
                </a:lnTo>
                <a:lnTo>
                  <a:pt x="33639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200" b="0" i="0" u="none" strike="noStrike" cap="none">
              <a:solidFill>
                <a:schemeClr val="dk1"/>
              </a:solidFill>
              <a:latin typeface="Calibri"/>
              <a:ea typeface="Calibri"/>
              <a:cs typeface="Calibri"/>
              <a:sym typeface="Calibri"/>
            </a:endParaRPr>
          </a:p>
        </p:txBody>
      </p:sp>
      <p:sp>
        <p:nvSpPr>
          <p:cNvPr id="55" name="Google Shape;55;p13"/>
          <p:cNvSpPr txBox="1">
            <a:spLocks noGrp="1"/>
          </p:cNvSpPr>
          <p:nvPr>
            <p:ph type="title"/>
          </p:nvPr>
        </p:nvSpPr>
        <p:spPr>
          <a:xfrm>
            <a:off x="1881600" y="736600"/>
            <a:ext cx="8637200" cy="47198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3067" b="1" i="0">
                <a:solidFill>
                  <a:schemeClr val="dk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13"/>
          <p:cNvSpPr txBox="1">
            <a:spLocks noGrp="1"/>
          </p:cNvSpPr>
          <p:nvPr>
            <p:ph type="body" idx="1"/>
          </p:nvPr>
        </p:nvSpPr>
        <p:spPr>
          <a:xfrm>
            <a:off x="1881600" y="2428199"/>
            <a:ext cx="9622400" cy="2626400"/>
          </a:xfrm>
          <a:prstGeom prst="rect">
            <a:avLst/>
          </a:prstGeom>
          <a:noFill/>
          <a:ln>
            <a:noFill/>
          </a:ln>
        </p:spPr>
        <p:txBody>
          <a:bodyPr spcFirstLastPara="1" wrap="square" lIns="45725" tIns="45725" rIns="45725" bIns="45725" anchor="t" anchorCtr="0">
            <a:noAutofit/>
          </a:bodyPr>
          <a:lstStyle>
            <a:lvl1pPr marL="609585" lvl="0" indent="-380990" algn="l">
              <a:lnSpc>
                <a:spcPct val="100000"/>
              </a:lnSpc>
              <a:spcBef>
                <a:spcPts val="0"/>
              </a:spcBef>
              <a:spcAft>
                <a:spcPts val="0"/>
              </a:spcAft>
              <a:buSzPts val="900"/>
              <a:buFont typeface="Arial"/>
              <a:buChar char="●"/>
              <a:defRPr sz="2000">
                <a:latin typeface="Arial"/>
                <a:ea typeface="Arial"/>
                <a:cs typeface="Arial"/>
                <a:sym typeface="Arial"/>
              </a:defRPr>
            </a:lvl1pPr>
            <a:lvl2pPr marL="1219170" lvl="1" indent="-364058" algn="l">
              <a:lnSpc>
                <a:spcPct val="100000"/>
              </a:lnSpc>
              <a:spcBef>
                <a:spcPts val="1067"/>
              </a:spcBef>
              <a:spcAft>
                <a:spcPts val="0"/>
              </a:spcAft>
              <a:buSzPts val="700"/>
              <a:buFont typeface="Calibri"/>
              <a:buChar char="○"/>
              <a:defRPr/>
            </a:lvl2pPr>
            <a:lvl3pPr marL="1828754" lvl="2" indent="-364058" algn="l">
              <a:lnSpc>
                <a:spcPct val="100000"/>
              </a:lnSpc>
              <a:spcBef>
                <a:spcPts val="1067"/>
              </a:spcBef>
              <a:spcAft>
                <a:spcPts val="0"/>
              </a:spcAft>
              <a:buSzPts val="700"/>
              <a:buFont typeface="Calibri"/>
              <a:buChar char="■"/>
              <a:defRPr/>
            </a:lvl3pPr>
            <a:lvl4pPr marL="2438339" lvl="3" indent="-364058" algn="l">
              <a:lnSpc>
                <a:spcPct val="100000"/>
              </a:lnSpc>
              <a:spcBef>
                <a:spcPts val="1067"/>
              </a:spcBef>
              <a:spcAft>
                <a:spcPts val="0"/>
              </a:spcAft>
              <a:buSzPts val="700"/>
              <a:buFont typeface="Calibri"/>
              <a:buChar char="●"/>
              <a:defRPr/>
            </a:lvl4pPr>
            <a:lvl5pPr marL="3047924" lvl="4" indent="-364058" algn="l">
              <a:lnSpc>
                <a:spcPct val="100000"/>
              </a:lnSpc>
              <a:spcBef>
                <a:spcPts val="1067"/>
              </a:spcBef>
              <a:spcAft>
                <a:spcPts val="0"/>
              </a:spcAft>
              <a:buSzPts val="700"/>
              <a:buFont typeface="Calibri"/>
              <a:buChar char="○"/>
              <a:defRPr/>
            </a:lvl5pPr>
            <a:lvl6pPr marL="3657509" lvl="5" indent="-364058" algn="l">
              <a:lnSpc>
                <a:spcPct val="100000"/>
              </a:lnSpc>
              <a:spcBef>
                <a:spcPts val="1067"/>
              </a:spcBef>
              <a:spcAft>
                <a:spcPts val="0"/>
              </a:spcAft>
              <a:buSzPts val="700"/>
              <a:buFont typeface="Calibri"/>
              <a:buChar char="■"/>
              <a:defRPr/>
            </a:lvl6pPr>
            <a:lvl7pPr marL="4267093" lvl="6" indent="-364058" algn="l">
              <a:lnSpc>
                <a:spcPct val="100000"/>
              </a:lnSpc>
              <a:spcBef>
                <a:spcPts val="1067"/>
              </a:spcBef>
              <a:spcAft>
                <a:spcPts val="0"/>
              </a:spcAft>
              <a:buSzPts val="700"/>
              <a:buFont typeface="Calibri"/>
              <a:buChar char="●"/>
              <a:defRPr/>
            </a:lvl7pPr>
            <a:lvl8pPr marL="4876678" lvl="7" indent="-364058" algn="l">
              <a:lnSpc>
                <a:spcPct val="100000"/>
              </a:lnSpc>
              <a:spcBef>
                <a:spcPts val="1067"/>
              </a:spcBef>
              <a:spcAft>
                <a:spcPts val="0"/>
              </a:spcAft>
              <a:buSzPts val="700"/>
              <a:buFont typeface="Calibri"/>
              <a:buChar char="○"/>
              <a:defRPr/>
            </a:lvl8pPr>
            <a:lvl9pPr marL="5486263" lvl="8" indent="-364058" algn="l">
              <a:lnSpc>
                <a:spcPct val="100000"/>
              </a:lnSpc>
              <a:spcBef>
                <a:spcPts val="1067"/>
              </a:spcBef>
              <a:spcAft>
                <a:spcPts val="1067"/>
              </a:spcAft>
              <a:buSzPts val="700"/>
              <a:buFont typeface="Calibri"/>
              <a:buChar char="■"/>
              <a:defRPr/>
            </a:lvl9pPr>
          </a:lstStyle>
          <a:p>
            <a:endParaRPr/>
          </a:p>
        </p:txBody>
      </p:sp>
      <p:sp>
        <p:nvSpPr>
          <p:cNvPr id="57" name="Google Shape;57;p13"/>
          <p:cNvSpPr txBox="1">
            <a:spLocks noGrp="1"/>
          </p:cNvSpPr>
          <p:nvPr>
            <p:ph type="sldNum" idx="12"/>
          </p:nvPr>
        </p:nvSpPr>
        <p:spPr>
          <a:xfrm>
            <a:off x="8778241" y="6377941"/>
            <a:ext cx="2804000" cy="287323"/>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1867"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4002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Body Option 1 1">
  <p:cSld name="Title and Body Option 1 1">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p:nvPr/>
        </p:nvSpPr>
        <p:spPr>
          <a:xfrm>
            <a:off x="1851671" y="6172207"/>
            <a:ext cx="9652424" cy="25400"/>
          </a:xfrm>
          <a:custGeom>
            <a:avLst/>
            <a:gdLst/>
            <a:ahLst/>
            <a:cxnLst/>
            <a:rect l="l" t="t" r="r" b="b"/>
            <a:pathLst>
              <a:path w="14478635" h="38100" extrusionOk="0">
                <a:moveTo>
                  <a:pt x="0" y="38090"/>
                </a:moveTo>
                <a:lnTo>
                  <a:pt x="14478064" y="0"/>
                </a:lnTo>
              </a:path>
            </a:pathLst>
          </a:custGeom>
          <a:noFill/>
          <a:ln w="76175" cap="flat" cmpd="sng">
            <a:solidFill>
              <a:srgbClr val="F5811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97" name="Google Shape;97;p19"/>
          <p:cNvPicPr preferRelativeResize="0"/>
          <p:nvPr/>
        </p:nvPicPr>
        <p:blipFill rotWithShape="1">
          <a:blip r:embed="rId2">
            <a:alphaModFix/>
          </a:blip>
          <a:srcRect/>
          <a:stretch/>
        </p:blipFill>
        <p:spPr>
          <a:xfrm>
            <a:off x="728134" y="5972227"/>
            <a:ext cx="725169" cy="450767"/>
          </a:xfrm>
          <a:prstGeom prst="rect">
            <a:avLst/>
          </a:prstGeom>
          <a:noFill/>
          <a:ln>
            <a:noFill/>
          </a:ln>
        </p:spPr>
      </p:pic>
      <p:pic>
        <p:nvPicPr>
          <p:cNvPr id="98" name="Google Shape;98;p19"/>
          <p:cNvPicPr preferRelativeResize="0"/>
          <p:nvPr/>
        </p:nvPicPr>
        <p:blipFill rotWithShape="1">
          <a:blip r:embed="rId3">
            <a:alphaModFix/>
          </a:blip>
          <a:srcRect/>
          <a:stretch/>
        </p:blipFill>
        <p:spPr>
          <a:xfrm>
            <a:off x="11914971" y="0"/>
            <a:ext cx="276764" cy="6858000"/>
          </a:xfrm>
          <a:prstGeom prst="rect">
            <a:avLst/>
          </a:prstGeom>
          <a:noFill/>
          <a:ln>
            <a:noFill/>
          </a:ln>
        </p:spPr>
      </p:pic>
      <p:sp>
        <p:nvSpPr>
          <p:cNvPr id="99" name="Google Shape;99;p19"/>
          <p:cNvSpPr/>
          <p:nvPr/>
        </p:nvSpPr>
        <p:spPr>
          <a:xfrm>
            <a:off x="890151" y="6193527"/>
            <a:ext cx="347980" cy="229869"/>
          </a:xfrm>
          <a:custGeom>
            <a:avLst/>
            <a:gdLst/>
            <a:ahLst/>
            <a:cxnLst/>
            <a:rect l="l" t="t" r="r" b="b"/>
            <a:pathLst>
              <a:path w="521969" h="344804" extrusionOk="0">
                <a:moveTo>
                  <a:pt x="482945" y="311436"/>
                </a:moveTo>
                <a:lnTo>
                  <a:pt x="120829" y="311436"/>
                </a:lnTo>
                <a:lnTo>
                  <a:pt x="130936" y="319574"/>
                </a:lnTo>
                <a:lnTo>
                  <a:pt x="139768" y="327770"/>
                </a:lnTo>
                <a:lnTo>
                  <a:pt x="147386" y="335991"/>
                </a:lnTo>
                <a:lnTo>
                  <a:pt x="153849" y="344198"/>
                </a:lnTo>
                <a:lnTo>
                  <a:pt x="521514" y="344198"/>
                </a:lnTo>
                <a:lnTo>
                  <a:pt x="490361" y="317258"/>
                </a:lnTo>
                <a:lnTo>
                  <a:pt x="482945" y="311436"/>
                </a:lnTo>
                <a:close/>
              </a:path>
              <a:path w="521969" h="344804" extrusionOk="0">
                <a:moveTo>
                  <a:pt x="336399" y="0"/>
                </a:moveTo>
                <a:lnTo>
                  <a:pt x="295106" y="830"/>
                </a:lnTo>
                <a:lnTo>
                  <a:pt x="250348" y="4987"/>
                </a:lnTo>
                <a:lnTo>
                  <a:pt x="204062" y="12523"/>
                </a:lnTo>
                <a:lnTo>
                  <a:pt x="158185" y="23490"/>
                </a:lnTo>
                <a:lnTo>
                  <a:pt x="114654" y="37940"/>
                </a:lnTo>
                <a:lnTo>
                  <a:pt x="75407" y="55924"/>
                </a:lnTo>
                <a:lnTo>
                  <a:pt x="42381" y="77496"/>
                </a:lnTo>
                <a:lnTo>
                  <a:pt x="2740" y="131606"/>
                </a:lnTo>
                <a:lnTo>
                  <a:pt x="0" y="164250"/>
                </a:lnTo>
                <a:lnTo>
                  <a:pt x="11228" y="200688"/>
                </a:lnTo>
                <a:lnTo>
                  <a:pt x="30588" y="230246"/>
                </a:lnTo>
                <a:lnTo>
                  <a:pt x="57329" y="258935"/>
                </a:lnTo>
                <a:lnTo>
                  <a:pt x="88452" y="286219"/>
                </a:lnTo>
                <a:lnTo>
                  <a:pt x="120956" y="311560"/>
                </a:lnTo>
                <a:lnTo>
                  <a:pt x="482945" y="311436"/>
                </a:lnTo>
                <a:lnTo>
                  <a:pt x="454739" y="289292"/>
                </a:lnTo>
                <a:lnTo>
                  <a:pt x="413624" y="260039"/>
                </a:lnTo>
                <a:lnTo>
                  <a:pt x="365993" y="229238"/>
                </a:lnTo>
                <a:lnTo>
                  <a:pt x="310821" y="196625"/>
                </a:lnTo>
                <a:lnTo>
                  <a:pt x="268127" y="168664"/>
                </a:lnTo>
                <a:lnTo>
                  <a:pt x="238210" y="140195"/>
                </a:lnTo>
                <a:lnTo>
                  <a:pt x="223541" y="112044"/>
                </a:lnTo>
                <a:lnTo>
                  <a:pt x="226588" y="85036"/>
                </a:lnTo>
                <a:lnTo>
                  <a:pt x="295708" y="37751"/>
                </a:lnTo>
                <a:lnTo>
                  <a:pt x="335507" y="26081"/>
                </a:lnTo>
                <a:lnTo>
                  <a:pt x="369876" y="20606"/>
                </a:lnTo>
                <a:lnTo>
                  <a:pt x="382219" y="17570"/>
                </a:lnTo>
                <a:lnTo>
                  <a:pt x="387275" y="12047"/>
                </a:lnTo>
                <a:lnTo>
                  <a:pt x="384235" y="6263"/>
                </a:lnTo>
                <a:lnTo>
                  <a:pt x="372289" y="2444"/>
                </a:lnTo>
                <a:lnTo>
                  <a:pt x="33639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1200" b="0" i="0" u="none" strike="noStrike" cap="none">
              <a:solidFill>
                <a:schemeClr val="dk1"/>
              </a:solidFill>
              <a:latin typeface="Calibri"/>
              <a:ea typeface="Calibri"/>
              <a:cs typeface="Calibri"/>
              <a:sym typeface="Calibri"/>
            </a:endParaRPr>
          </a:p>
        </p:txBody>
      </p:sp>
      <p:sp>
        <p:nvSpPr>
          <p:cNvPr id="100" name="Google Shape;100;p19"/>
          <p:cNvSpPr txBox="1">
            <a:spLocks noGrp="1"/>
          </p:cNvSpPr>
          <p:nvPr>
            <p:ph type="title"/>
          </p:nvPr>
        </p:nvSpPr>
        <p:spPr>
          <a:xfrm>
            <a:off x="1881600" y="736601"/>
            <a:ext cx="8637200" cy="47198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500"/>
              <a:buNone/>
              <a:defRPr sz="3067" b="1" i="0">
                <a:solidFill>
                  <a:schemeClr val="dk1"/>
                </a:solidFill>
                <a:latin typeface="Arial"/>
                <a:ea typeface="Arial"/>
                <a:cs typeface="Arial"/>
                <a:sym typeface="Arial"/>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01" name="Google Shape;101;p19"/>
          <p:cNvSpPr txBox="1">
            <a:spLocks noGrp="1"/>
          </p:cNvSpPr>
          <p:nvPr>
            <p:ph type="body" idx="1"/>
          </p:nvPr>
        </p:nvSpPr>
        <p:spPr>
          <a:xfrm>
            <a:off x="1881600" y="2428200"/>
            <a:ext cx="9622400" cy="2626400"/>
          </a:xfrm>
          <a:prstGeom prst="rect">
            <a:avLst/>
          </a:prstGeom>
          <a:noFill/>
          <a:ln>
            <a:noFill/>
          </a:ln>
        </p:spPr>
        <p:txBody>
          <a:bodyPr spcFirstLastPara="1" wrap="square" lIns="68575" tIns="68575" rIns="68575" bIns="68575" anchor="t" anchorCtr="0">
            <a:noAutofit/>
          </a:bodyPr>
          <a:lstStyle>
            <a:lvl1pPr marL="609585" lvl="0" indent="-423323" algn="l">
              <a:lnSpc>
                <a:spcPct val="100000"/>
              </a:lnSpc>
              <a:spcBef>
                <a:spcPts val="0"/>
              </a:spcBef>
              <a:spcAft>
                <a:spcPts val="0"/>
              </a:spcAft>
              <a:buSzPts val="1400"/>
              <a:buChar char="●"/>
              <a:defRPr sz="2000">
                <a:latin typeface="Arial"/>
                <a:ea typeface="Arial"/>
                <a:cs typeface="Arial"/>
                <a:sym typeface="Arial"/>
              </a:defRPr>
            </a:lvl1pPr>
            <a:lvl2pPr marL="1219170" lvl="1" indent="-397923" algn="l">
              <a:lnSpc>
                <a:spcPct val="100000"/>
              </a:lnSpc>
              <a:spcBef>
                <a:spcPts val="1067"/>
              </a:spcBef>
              <a:spcAft>
                <a:spcPts val="0"/>
              </a:spcAft>
              <a:buSzPts val="1100"/>
              <a:buChar char="○"/>
              <a:defRPr/>
            </a:lvl2pPr>
            <a:lvl3pPr marL="1828754" lvl="2" indent="-397923" algn="l">
              <a:lnSpc>
                <a:spcPct val="100000"/>
              </a:lnSpc>
              <a:spcBef>
                <a:spcPts val="1067"/>
              </a:spcBef>
              <a:spcAft>
                <a:spcPts val="0"/>
              </a:spcAft>
              <a:buSzPts val="1100"/>
              <a:buChar char="■"/>
              <a:defRPr/>
            </a:lvl3pPr>
            <a:lvl4pPr marL="2438339" lvl="3" indent="-397923" algn="l">
              <a:lnSpc>
                <a:spcPct val="100000"/>
              </a:lnSpc>
              <a:spcBef>
                <a:spcPts val="1067"/>
              </a:spcBef>
              <a:spcAft>
                <a:spcPts val="0"/>
              </a:spcAft>
              <a:buSzPts val="1100"/>
              <a:buChar char="●"/>
              <a:defRPr/>
            </a:lvl4pPr>
            <a:lvl5pPr marL="3047924" lvl="4" indent="-397923" algn="l">
              <a:lnSpc>
                <a:spcPct val="100000"/>
              </a:lnSpc>
              <a:spcBef>
                <a:spcPts val="1067"/>
              </a:spcBef>
              <a:spcAft>
                <a:spcPts val="0"/>
              </a:spcAft>
              <a:buSzPts val="1100"/>
              <a:buChar char="○"/>
              <a:defRPr/>
            </a:lvl5pPr>
            <a:lvl6pPr marL="3657509" lvl="5" indent="-397923" algn="l">
              <a:lnSpc>
                <a:spcPct val="100000"/>
              </a:lnSpc>
              <a:spcBef>
                <a:spcPts val="1067"/>
              </a:spcBef>
              <a:spcAft>
                <a:spcPts val="0"/>
              </a:spcAft>
              <a:buSzPts val="1100"/>
              <a:buChar char="■"/>
              <a:defRPr/>
            </a:lvl6pPr>
            <a:lvl7pPr marL="4267093" lvl="6" indent="-397923" algn="l">
              <a:lnSpc>
                <a:spcPct val="100000"/>
              </a:lnSpc>
              <a:spcBef>
                <a:spcPts val="1067"/>
              </a:spcBef>
              <a:spcAft>
                <a:spcPts val="0"/>
              </a:spcAft>
              <a:buSzPts val="1100"/>
              <a:buChar char="●"/>
              <a:defRPr/>
            </a:lvl7pPr>
            <a:lvl8pPr marL="4876678" lvl="7" indent="-397923" algn="l">
              <a:lnSpc>
                <a:spcPct val="100000"/>
              </a:lnSpc>
              <a:spcBef>
                <a:spcPts val="1067"/>
              </a:spcBef>
              <a:spcAft>
                <a:spcPts val="0"/>
              </a:spcAft>
              <a:buSzPts val="1100"/>
              <a:buChar char="○"/>
              <a:defRPr/>
            </a:lvl8pPr>
            <a:lvl9pPr marL="5486263" lvl="8" indent="-397923" algn="l">
              <a:lnSpc>
                <a:spcPct val="100000"/>
              </a:lnSpc>
              <a:spcBef>
                <a:spcPts val="1067"/>
              </a:spcBef>
              <a:spcAft>
                <a:spcPts val="1067"/>
              </a:spcAft>
              <a:buSzPts val="1100"/>
              <a:buChar char="■"/>
              <a:defRPr/>
            </a:lvl9pPr>
          </a:lstStyle>
          <a:p>
            <a:endParaRPr/>
          </a:p>
        </p:txBody>
      </p:sp>
      <p:sp>
        <p:nvSpPr>
          <p:cNvPr id="102" name="Google Shape;102;p19"/>
          <p:cNvSpPr txBox="1">
            <a:spLocks noGrp="1"/>
          </p:cNvSpPr>
          <p:nvPr>
            <p:ph type="sldNum" idx="12"/>
          </p:nvPr>
        </p:nvSpPr>
        <p:spPr>
          <a:xfrm>
            <a:off x="8778241" y="6377942"/>
            <a:ext cx="280400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SzPts val="900"/>
              <a:buNone/>
              <a:defRPr/>
            </a:lvl1pPr>
            <a:lvl2pPr marL="0" marR="0" lvl="1" indent="0" algn="r">
              <a:lnSpc>
                <a:spcPct val="100000"/>
              </a:lnSpc>
              <a:spcBef>
                <a:spcPts val="0"/>
              </a:spcBef>
              <a:spcAft>
                <a:spcPts val="0"/>
              </a:spcAft>
              <a:buSzPts val="900"/>
              <a:buNone/>
              <a:defRPr/>
            </a:lvl2pPr>
            <a:lvl3pPr marL="0" marR="0" lvl="2" indent="0" algn="r">
              <a:lnSpc>
                <a:spcPct val="100000"/>
              </a:lnSpc>
              <a:spcBef>
                <a:spcPts val="0"/>
              </a:spcBef>
              <a:spcAft>
                <a:spcPts val="0"/>
              </a:spcAft>
              <a:buSzPts val="900"/>
              <a:buNone/>
              <a:defRPr/>
            </a:lvl3pPr>
            <a:lvl4pPr marL="0" marR="0" lvl="3" indent="0" algn="r">
              <a:lnSpc>
                <a:spcPct val="100000"/>
              </a:lnSpc>
              <a:spcBef>
                <a:spcPts val="0"/>
              </a:spcBef>
              <a:spcAft>
                <a:spcPts val="0"/>
              </a:spcAft>
              <a:buSzPts val="900"/>
              <a:buNone/>
              <a:defRPr/>
            </a:lvl4pPr>
            <a:lvl5pPr marL="0" marR="0" lvl="4" indent="0" algn="r">
              <a:lnSpc>
                <a:spcPct val="100000"/>
              </a:lnSpc>
              <a:spcBef>
                <a:spcPts val="0"/>
              </a:spcBef>
              <a:spcAft>
                <a:spcPts val="0"/>
              </a:spcAft>
              <a:buSzPts val="900"/>
              <a:buNone/>
              <a:defRPr/>
            </a:lvl5pPr>
            <a:lvl6pPr marL="0" marR="0" lvl="5" indent="0" algn="r">
              <a:lnSpc>
                <a:spcPct val="100000"/>
              </a:lnSpc>
              <a:spcBef>
                <a:spcPts val="0"/>
              </a:spcBef>
              <a:spcAft>
                <a:spcPts val="0"/>
              </a:spcAft>
              <a:buSzPts val="900"/>
              <a:buNone/>
              <a:defRPr/>
            </a:lvl6pPr>
            <a:lvl7pPr marL="0" marR="0" lvl="6" indent="0" algn="r">
              <a:lnSpc>
                <a:spcPct val="100000"/>
              </a:lnSpc>
              <a:spcBef>
                <a:spcPts val="0"/>
              </a:spcBef>
              <a:spcAft>
                <a:spcPts val="0"/>
              </a:spcAft>
              <a:buSzPts val="900"/>
              <a:buNone/>
              <a:defRPr/>
            </a:lvl7pPr>
            <a:lvl8pPr marL="0" marR="0" lvl="7" indent="0" algn="r">
              <a:lnSpc>
                <a:spcPct val="100000"/>
              </a:lnSpc>
              <a:spcBef>
                <a:spcPts val="0"/>
              </a:spcBef>
              <a:spcAft>
                <a:spcPts val="0"/>
              </a:spcAft>
              <a:buSzPts val="900"/>
              <a:buNone/>
              <a:defRPr/>
            </a:lvl8pPr>
            <a:lvl9pPr marL="0" marR="0" lvl="8" indent="0" algn="r">
              <a:lnSpc>
                <a:spcPct val="100000"/>
              </a:lnSpc>
              <a:spcBef>
                <a:spcPts val="0"/>
              </a:spcBef>
              <a:spcAft>
                <a:spcPts val="0"/>
              </a:spcAft>
              <a:buSzPts val="90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256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477234-272B-4600-A78B-28D2D4266A56}"/>
              </a:ext>
            </a:extLst>
          </p:cNvPr>
          <p:cNvSpPr/>
          <p:nvPr userDrawn="1"/>
        </p:nvSpPr>
        <p:spPr>
          <a:xfrm>
            <a:off x="2999961" y="3499010"/>
            <a:ext cx="6192078" cy="675861"/>
          </a:xfrm>
          <a:prstGeom prst="rect">
            <a:avLst/>
          </a:prstGeom>
          <a:solidFill>
            <a:srgbClr val="002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6DE8D8C-1921-421C-BCD7-0A3FE485695A}"/>
              </a:ext>
            </a:extLst>
          </p:cNvPr>
          <p:cNvSpPr txBox="1">
            <a:spLocks/>
          </p:cNvSpPr>
          <p:nvPr userDrawn="1"/>
        </p:nvSpPr>
        <p:spPr>
          <a:xfrm>
            <a:off x="838200" y="3627784"/>
            <a:ext cx="10515600" cy="1364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a:solidFill>
                  <a:schemeClr val="bg1"/>
                </a:solidFill>
                <a:latin typeface="+mj-lt"/>
              </a:rPr>
              <a:t>The Presentation will Begin Momentarily</a:t>
            </a:r>
          </a:p>
        </p:txBody>
      </p:sp>
      <p:pic>
        <p:nvPicPr>
          <p:cNvPr id="10" name="Picture 9" descr="A picture containing drawing&#10;&#10;Description automatically generated">
            <a:extLst>
              <a:ext uri="{FF2B5EF4-FFF2-40B4-BE49-F238E27FC236}">
                <a16:creationId xmlns:a16="http://schemas.microsoft.com/office/drawing/2014/main" id="{4BA80BA9-5934-49BD-9CEC-0EEC3F53F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1029" y="6021932"/>
            <a:ext cx="1669942" cy="516693"/>
          </a:xfrm>
          <a:prstGeom prst="rect">
            <a:avLst/>
          </a:prstGeom>
        </p:spPr>
      </p:pic>
      <p:sp>
        <p:nvSpPr>
          <p:cNvPr id="5" name="Text Placeholder 4">
            <a:extLst>
              <a:ext uri="{FF2B5EF4-FFF2-40B4-BE49-F238E27FC236}">
                <a16:creationId xmlns:a16="http://schemas.microsoft.com/office/drawing/2014/main" id="{89E75139-4465-4454-955F-C43DDAE3E4B8}"/>
              </a:ext>
            </a:extLst>
          </p:cNvPr>
          <p:cNvSpPr>
            <a:spLocks noGrp="1"/>
          </p:cNvSpPr>
          <p:nvPr>
            <p:ph type="body" sz="quarter" idx="11" hasCustomPrompt="1"/>
          </p:nvPr>
        </p:nvSpPr>
        <p:spPr>
          <a:xfrm>
            <a:off x="838200" y="1688509"/>
            <a:ext cx="10515600" cy="851740"/>
          </a:xfrm>
          <a:prstGeom prst="rect">
            <a:avLst/>
          </a:prstGeom>
        </p:spPr>
        <p:txBody>
          <a:bodyPr/>
          <a:lstStyle>
            <a:lvl1pPr marL="0" indent="0" algn="ctr">
              <a:buNone/>
              <a:defRPr sz="6000" b="1">
                <a:solidFill>
                  <a:schemeClr val="bg1"/>
                </a:solidFill>
              </a:defRPr>
            </a:lvl1pPr>
          </a:lstStyle>
          <a:p>
            <a:pPr lvl="0"/>
            <a:r>
              <a:rPr lang="en-US"/>
              <a:t>Meeting Title</a:t>
            </a:r>
          </a:p>
        </p:txBody>
      </p:sp>
      <p:sp>
        <p:nvSpPr>
          <p:cNvPr id="12" name="Text Placeholder 11">
            <a:extLst>
              <a:ext uri="{FF2B5EF4-FFF2-40B4-BE49-F238E27FC236}">
                <a16:creationId xmlns:a16="http://schemas.microsoft.com/office/drawing/2014/main" id="{6814B452-8A49-4A42-81C5-3BE4C7B1D024}"/>
              </a:ext>
            </a:extLst>
          </p:cNvPr>
          <p:cNvSpPr>
            <a:spLocks noGrp="1"/>
          </p:cNvSpPr>
          <p:nvPr>
            <p:ph type="body" sz="quarter" idx="12" hasCustomPrompt="1"/>
          </p:nvPr>
        </p:nvSpPr>
        <p:spPr>
          <a:xfrm>
            <a:off x="838200" y="2625133"/>
            <a:ext cx="10515600" cy="693737"/>
          </a:xfrm>
          <a:prstGeom prst="rect">
            <a:avLst/>
          </a:prstGeom>
        </p:spPr>
        <p:txBody>
          <a:bodyPr/>
          <a:lstStyle>
            <a:lvl1pPr marL="0" indent="0" algn="ctr">
              <a:buNone/>
              <a:defRPr>
                <a:solidFill>
                  <a:schemeClr val="bg1"/>
                </a:solidFill>
                <a:latin typeface="+mj-lt"/>
              </a:defRPr>
            </a:lvl1pPr>
          </a:lstStyle>
          <a:p>
            <a:pPr lvl="0"/>
            <a:r>
              <a:rPr lang="en-US"/>
              <a:t>Tuesday, May 8, 2020 from 11:30am-12:30pm</a:t>
            </a:r>
          </a:p>
        </p:txBody>
      </p:sp>
    </p:spTree>
    <p:extLst>
      <p:ext uri="{BB962C8B-B14F-4D97-AF65-F5344CB8AC3E}">
        <p14:creationId xmlns:p14="http://schemas.microsoft.com/office/powerpoint/2010/main" val="3679148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51E3BF18-06ED-4173-93B8-0D513E87B090}"/>
              </a:ext>
            </a:extLst>
          </p:cNvPr>
          <p:cNvSpPr>
            <a:spLocks noGrp="1"/>
          </p:cNvSpPr>
          <p:nvPr>
            <p:ph type="body" sz="quarter" idx="11"/>
          </p:nvPr>
        </p:nvSpPr>
        <p:spPr>
          <a:xfrm>
            <a:off x="865189" y="1499191"/>
            <a:ext cx="10447854" cy="4593264"/>
          </a:xfrm>
          <a:prstGeom prst="rect">
            <a:avLst/>
          </a:prstGeo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08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oter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B8361A4-41E5-457C-AADB-DCEAB10A123C}"/>
              </a:ext>
            </a:extLst>
          </p:cNvPr>
          <p:cNvSpPr>
            <a:spLocks noGrp="1"/>
          </p:cNvSpPr>
          <p:nvPr>
            <p:ph type="body" sz="quarter" idx="12" hasCustomPrompt="1"/>
          </p:nvPr>
        </p:nvSpPr>
        <p:spPr>
          <a:xfrm>
            <a:off x="864739" y="6298224"/>
            <a:ext cx="10515600" cy="283329"/>
          </a:xfrm>
          <a:prstGeom prst="rect">
            <a:avLst/>
          </a:prstGeom>
        </p:spPr>
        <p:txBody>
          <a:bodyPr/>
          <a:lstStyle>
            <a:lvl1pPr marL="0" indent="0">
              <a:buNone/>
              <a:defRPr sz="1100" i="1">
                <a:solidFill>
                  <a:schemeClr val="bg1">
                    <a:lumMod val="50000"/>
                  </a:schemeClr>
                </a:solidFill>
              </a:defRPr>
            </a:lvl1pPr>
          </a:lstStyle>
          <a:p>
            <a:pPr lvl="0"/>
            <a:r>
              <a:rPr lang="en-US"/>
              <a:t>Have footer content? Place any data references, links, etc. as needed here. Reference your links on Presentation Resources slide if appropriate.</a:t>
            </a:r>
          </a:p>
        </p:txBody>
      </p:sp>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262ABA9B-A1D6-4A54-BBAA-5CECBAE45451}"/>
              </a:ext>
            </a:extLst>
          </p:cNvPr>
          <p:cNvSpPr>
            <a:spLocks noGrp="1"/>
          </p:cNvSpPr>
          <p:nvPr>
            <p:ph type="body" sz="quarter" idx="11" hasCustomPrompt="1"/>
          </p:nvPr>
        </p:nvSpPr>
        <p:spPr>
          <a:xfrm>
            <a:off x="865188" y="1499192"/>
            <a:ext cx="10515600" cy="4157328"/>
          </a:xfrm>
          <a:prstGeom prst="rect">
            <a:avLst/>
          </a:prstGeom>
        </p:spPr>
        <p:txBody>
          <a:bodyPr/>
          <a:lstStyle>
            <a:lvl1pPr marL="0" indent="0">
              <a:buFont typeface="Arial" panose="020B0604020202020204" pitchFamily="34" charset="0"/>
              <a:buNone/>
              <a:defRPr lang="en-US" sz="2000" dirty="0">
                <a:solidFill>
                  <a:srgbClr val="00273A"/>
                </a:solidFill>
              </a:defRPr>
            </a:lvl1pPr>
          </a:lstStyle>
          <a:p>
            <a:pPr marL="0" indent="0">
              <a:buFont typeface="Arial" panose="020B0604020202020204" pitchFamily="34" charset="0"/>
              <a:buNone/>
            </a:pPr>
            <a:r>
              <a:rPr lang="en-US" sz="2800" b="1">
                <a:solidFill>
                  <a:srgbClr val="00273A"/>
                </a:solidFill>
              </a:rPr>
              <a:t>Bolded text</a:t>
            </a:r>
          </a:p>
          <a:p>
            <a:pPr marL="0" indent="0">
              <a:buFont typeface="Arial" panose="020B0604020202020204" pitchFamily="34" charset="0"/>
              <a:buNone/>
            </a:pPr>
            <a:r>
              <a:rPr lang="en-US" sz="2800" b="0">
                <a:solidFill>
                  <a:srgbClr val="00273A"/>
                </a:solidFill>
              </a:rPr>
              <a:t>Un-bolded text</a:t>
            </a:r>
          </a:p>
          <a:p>
            <a:pPr marL="0" indent="0">
              <a:buFont typeface="Arial" panose="020B0604020202020204" pitchFamily="34" charset="0"/>
              <a:buNone/>
            </a:pPr>
            <a:r>
              <a:rPr lang="en-US" sz="2800" b="0">
                <a:solidFill>
                  <a:srgbClr val="00273A"/>
                </a:solidFill>
                <a:latin typeface="+mj-lt"/>
              </a:rPr>
              <a:t>Light text</a:t>
            </a:r>
          </a:p>
          <a:p>
            <a:r>
              <a:rPr lang="en-US" sz="2400">
                <a:solidFill>
                  <a:srgbClr val="00273A"/>
                </a:solidFill>
                <a:latin typeface="+mj-lt"/>
              </a:rPr>
              <a:t>Bullet points</a:t>
            </a:r>
          </a:p>
        </p:txBody>
      </p:sp>
    </p:spTree>
    <p:extLst>
      <p:ext uri="{BB962C8B-B14F-4D97-AF65-F5344CB8AC3E}">
        <p14:creationId xmlns:p14="http://schemas.microsoft.com/office/powerpoint/2010/main" val="257816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1F9337-6E89-B02E-120F-D76DEE4F878E}"/>
              </a:ext>
            </a:extLst>
          </p:cNvPr>
          <p:cNvSpPr/>
          <p:nvPr userDrawn="1"/>
        </p:nvSpPr>
        <p:spPr>
          <a:xfrm>
            <a:off x="6454745" y="4468002"/>
            <a:ext cx="2846388" cy="417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31FA61-6CCB-3692-2242-3099E7E690E6}"/>
              </a:ext>
            </a:extLst>
          </p:cNvPr>
          <p:cNvSpPr/>
          <p:nvPr userDrawn="1"/>
        </p:nvSpPr>
        <p:spPr>
          <a:xfrm>
            <a:off x="2827939" y="4468002"/>
            <a:ext cx="2846388" cy="417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08C5E9FA-6362-E7AF-0A48-BCE31DF6B5E1}"/>
              </a:ext>
            </a:extLst>
          </p:cNvPr>
          <p:cNvSpPr>
            <a:spLocks noGrp="1"/>
          </p:cNvSpPr>
          <p:nvPr>
            <p:ph type="pic" sz="quarter" idx="10"/>
          </p:nvPr>
        </p:nvSpPr>
        <p:spPr>
          <a:xfrm>
            <a:off x="2828670" y="1603375"/>
            <a:ext cx="2845657" cy="2846388"/>
          </a:xfrm>
          <a:prstGeom prst="rect">
            <a:avLst/>
          </a:prstGeom>
        </p:spPr>
        <p:txBody>
          <a:bodyPr/>
          <a:lstStyle/>
          <a:p>
            <a:r>
              <a:rPr lang="en-US"/>
              <a:t>Click icon to add picture</a:t>
            </a:r>
          </a:p>
        </p:txBody>
      </p:sp>
      <p:sp>
        <p:nvSpPr>
          <p:cNvPr id="15" name="Picture Placeholder 12">
            <a:extLst>
              <a:ext uri="{FF2B5EF4-FFF2-40B4-BE49-F238E27FC236}">
                <a16:creationId xmlns:a16="http://schemas.microsoft.com/office/drawing/2014/main" id="{7B96FADE-0347-299F-C90D-65A707D641FD}"/>
              </a:ext>
            </a:extLst>
          </p:cNvPr>
          <p:cNvSpPr>
            <a:spLocks noGrp="1"/>
          </p:cNvSpPr>
          <p:nvPr>
            <p:ph type="pic" sz="quarter" idx="11"/>
          </p:nvPr>
        </p:nvSpPr>
        <p:spPr>
          <a:xfrm>
            <a:off x="6455476" y="1588223"/>
            <a:ext cx="2845657" cy="2846388"/>
          </a:xfrm>
          <a:prstGeom prst="rect">
            <a:avLst/>
          </a:prstGeom>
        </p:spPr>
        <p:txBody>
          <a:bodyPr/>
          <a:lstStyle/>
          <a:p>
            <a:r>
              <a:rPr lang="en-US"/>
              <a:t>Click icon to add picture</a:t>
            </a:r>
          </a:p>
        </p:txBody>
      </p:sp>
      <p:sp>
        <p:nvSpPr>
          <p:cNvPr id="17" name="Text Placeholder 14">
            <a:extLst>
              <a:ext uri="{FF2B5EF4-FFF2-40B4-BE49-F238E27FC236}">
                <a16:creationId xmlns:a16="http://schemas.microsoft.com/office/drawing/2014/main" id="{53008C6F-D4B9-FB8B-9D39-3CF1DA8EF695}"/>
              </a:ext>
            </a:extLst>
          </p:cNvPr>
          <p:cNvSpPr>
            <a:spLocks noGrp="1"/>
          </p:cNvSpPr>
          <p:nvPr>
            <p:ph type="body" sz="quarter" idx="13" hasCustomPrompt="1"/>
          </p:nvPr>
        </p:nvSpPr>
        <p:spPr>
          <a:xfrm>
            <a:off x="2827939" y="4449763"/>
            <a:ext cx="2846388"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18" name="Text Placeholder 19">
            <a:extLst>
              <a:ext uri="{FF2B5EF4-FFF2-40B4-BE49-F238E27FC236}">
                <a16:creationId xmlns:a16="http://schemas.microsoft.com/office/drawing/2014/main" id="{9BD7C1E7-1D8F-EBF4-76A0-0B4231FB9E57}"/>
              </a:ext>
            </a:extLst>
          </p:cNvPr>
          <p:cNvSpPr>
            <a:spLocks noGrp="1"/>
          </p:cNvSpPr>
          <p:nvPr>
            <p:ph type="body" sz="quarter" idx="14" hasCustomPrompt="1"/>
          </p:nvPr>
        </p:nvSpPr>
        <p:spPr>
          <a:xfrm>
            <a:off x="6455112" y="4468002"/>
            <a:ext cx="2846388"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2" name="Title 1">
            <a:extLst>
              <a:ext uri="{FF2B5EF4-FFF2-40B4-BE49-F238E27FC236}">
                <a16:creationId xmlns:a16="http://schemas.microsoft.com/office/drawing/2014/main" id="{BC1B18E3-F9F7-7B50-2676-BDAA66E6B528}"/>
              </a:ext>
            </a:extLst>
          </p:cNvPr>
          <p:cNvSpPr txBox="1">
            <a:spLocks/>
          </p:cNvSpPr>
          <p:nvPr userDrawn="1"/>
        </p:nvSpPr>
        <p:spPr>
          <a:xfrm>
            <a:off x="838200" y="468732"/>
            <a:ext cx="10515600" cy="56800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solidFill>
                <a:latin typeface="+mn-lt"/>
              </a:rPr>
              <a:t>Meet Your </a:t>
            </a:r>
            <a:r>
              <a:rPr lang="en-US" sz="3200">
                <a:solidFill>
                  <a:schemeClr val="accent1"/>
                </a:solidFill>
                <a:latin typeface="+mn-lt"/>
              </a:rPr>
              <a:t>Presenters</a:t>
            </a:r>
          </a:p>
        </p:txBody>
      </p:sp>
      <p:sp>
        <p:nvSpPr>
          <p:cNvPr id="3" name="Text Placeholder 28">
            <a:extLst>
              <a:ext uri="{FF2B5EF4-FFF2-40B4-BE49-F238E27FC236}">
                <a16:creationId xmlns:a16="http://schemas.microsoft.com/office/drawing/2014/main" id="{094D5004-91A8-78E0-9F91-7AA5F1DC3AB8}"/>
              </a:ext>
            </a:extLst>
          </p:cNvPr>
          <p:cNvSpPr>
            <a:spLocks noGrp="1"/>
          </p:cNvSpPr>
          <p:nvPr>
            <p:ph type="body" sz="quarter" idx="16" hasCustomPrompt="1"/>
          </p:nvPr>
        </p:nvSpPr>
        <p:spPr>
          <a:xfrm>
            <a:off x="2828097" y="4975225"/>
            <a:ext cx="2846388" cy="279400"/>
          </a:xfrm>
          <a:prstGeom prst="rect">
            <a:avLst/>
          </a:prstGeom>
        </p:spPr>
        <p:txBody>
          <a:bodyPr/>
          <a:lstStyle>
            <a:lvl1pPr marL="0" indent="0" algn="ctr">
              <a:buNone/>
              <a:defRPr sz="1600" b="1">
                <a:solidFill>
                  <a:schemeClr val="tx2"/>
                </a:solidFill>
              </a:defRPr>
            </a:lvl1pPr>
          </a:lstStyle>
          <a:p>
            <a:pPr lvl="0"/>
            <a:r>
              <a:rPr lang="en-US"/>
              <a:t>Job Title</a:t>
            </a:r>
          </a:p>
        </p:txBody>
      </p:sp>
      <p:sp>
        <p:nvSpPr>
          <p:cNvPr id="4" name="Text Placeholder 28">
            <a:extLst>
              <a:ext uri="{FF2B5EF4-FFF2-40B4-BE49-F238E27FC236}">
                <a16:creationId xmlns:a16="http://schemas.microsoft.com/office/drawing/2014/main" id="{83AA48F3-5AC9-82F1-55BD-1B279C21D064}"/>
              </a:ext>
            </a:extLst>
          </p:cNvPr>
          <p:cNvSpPr>
            <a:spLocks noGrp="1"/>
          </p:cNvSpPr>
          <p:nvPr>
            <p:ph type="body" sz="quarter" idx="17" hasCustomPrompt="1"/>
          </p:nvPr>
        </p:nvSpPr>
        <p:spPr>
          <a:xfrm>
            <a:off x="6454745" y="4975225"/>
            <a:ext cx="2846388" cy="279400"/>
          </a:xfrm>
          <a:prstGeom prst="rect">
            <a:avLst/>
          </a:prstGeom>
        </p:spPr>
        <p:txBody>
          <a:bodyPr/>
          <a:lstStyle>
            <a:lvl1pPr marL="0" indent="0" algn="ctr">
              <a:buNone/>
              <a:defRPr sz="1600" b="1">
                <a:solidFill>
                  <a:schemeClr val="accent1"/>
                </a:solidFill>
              </a:defRPr>
            </a:lvl1pPr>
          </a:lstStyle>
          <a:p>
            <a:pPr lvl="0"/>
            <a:r>
              <a:rPr lang="en-US"/>
              <a:t>Job Title</a:t>
            </a:r>
          </a:p>
        </p:txBody>
      </p:sp>
      <p:sp>
        <p:nvSpPr>
          <p:cNvPr id="5" name="Text Placeholder 32">
            <a:extLst>
              <a:ext uri="{FF2B5EF4-FFF2-40B4-BE49-F238E27FC236}">
                <a16:creationId xmlns:a16="http://schemas.microsoft.com/office/drawing/2014/main" id="{16243025-CFF7-9451-5728-7B35C3773923}"/>
              </a:ext>
            </a:extLst>
          </p:cNvPr>
          <p:cNvSpPr>
            <a:spLocks noGrp="1"/>
          </p:cNvSpPr>
          <p:nvPr>
            <p:ph type="body" sz="quarter" idx="19" hasCustomPrompt="1"/>
          </p:nvPr>
        </p:nvSpPr>
        <p:spPr>
          <a:xfrm>
            <a:off x="2828097" y="5313708"/>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
        <p:nvSpPr>
          <p:cNvPr id="6" name="Text Placeholder 32">
            <a:extLst>
              <a:ext uri="{FF2B5EF4-FFF2-40B4-BE49-F238E27FC236}">
                <a16:creationId xmlns:a16="http://schemas.microsoft.com/office/drawing/2014/main" id="{E4CB7ECF-375E-3576-6BCA-A4EAF710B19E}"/>
              </a:ext>
            </a:extLst>
          </p:cNvPr>
          <p:cNvSpPr>
            <a:spLocks noGrp="1"/>
          </p:cNvSpPr>
          <p:nvPr>
            <p:ph type="body" sz="quarter" idx="20" hasCustomPrompt="1"/>
          </p:nvPr>
        </p:nvSpPr>
        <p:spPr>
          <a:xfrm>
            <a:off x="6454745" y="5313707"/>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Tree>
    <p:extLst>
      <p:ext uri="{BB962C8B-B14F-4D97-AF65-F5344CB8AC3E}">
        <p14:creationId xmlns:p14="http://schemas.microsoft.com/office/powerpoint/2010/main" val="46021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23BD25-B69B-4DF4-8D62-BD4301B409FC}"/>
              </a:ext>
            </a:extLst>
          </p:cNvPr>
          <p:cNvSpPr/>
          <p:nvPr userDrawn="1"/>
        </p:nvSpPr>
        <p:spPr>
          <a:xfrm>
            <a:off x="-6" y="-11575"/>
            <a:ext cx="12192000"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E3A5C8-5635-4603-89AA-3212181B74B0}"/>
              </a:ext>
            </a:extLst>
          </p:cNvPr>
          <p:cNvSpPr/>
          <p:nvPr userDrawn="1"/>
        </p:nvSpPr>
        <p:spPr>
          <a:xfrm>
            <a:off x="-4" y="6226620"/>
            <a:ext cx="12192000"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798788-147E-47E4-AF0B-A58881F39D14}"/>
              </a:ext>
            </a:extLst>
          </p:cNvPr>
          <p:cNvSpPr/>
          <p:nvPr userDrawn="1"/>
        </p:nvSpPr>
        <p:spPr>
          <a:xfrm rot="5400000">
            <a:off x="-3106998" y="3106993"/>
            <a:ext cx="6858002"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6DF24E-B093-405B-ACAA-AA07A150EFA7}"/>
              </a:ext>
            </a:extLst>
          </p:cNvPr>
          <p:cNvSpPr/>
          <p:nvPr userDrawn="1"/>
        </p:nvSpPr>
        <p:spPr>
          <a:xfrm rot="5400000">
            <a:off x="8440991" y="3106993"/>
            <a:ext cx="6858001"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B46660DF-79E4-4FCB-87B8-78A3EFE66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1028" y="5429154"/>
            <a:ext cx="1669942" cy="516693"/>
          </a:xfrm>
          <a:prstGeom prst="rect">
            <a:avLst/>
          </a:prstGeom>
        </p:spPr>
      </p:pic>
      <p:sp>
        <p:nvSpPr>
          <p:cNvPr id="17" name="Text Placeholder 16">
            <a:extLst>
              <a:ext uri="{FF2B5EF4-FFF2-40B4-BE49-F238E27FC236}">
                <a16:creationId xmlns:a16="http://schemas.microsoft.com/office/drawing/2014/main" id="{67DFA3B8-1CC7-40FF-BB2C-A43867BEE8C7}"/>
              </a:ext>
            </a:extLst>
          </p:cNvPr>
          <p:cNvSpPr>
            <a:spLocks noGrp="1"/>
          </p:cNvSpPr>
          <p:nvPr>
            <p:ph type="body" sz="quarter" idx="10" hasCustomPrompt="1"/>
          </p:nvPr>
        </p:nvSpPr>
        <p:spPr>
          <a:xfrm>
            <a:off x="644004" y="1791650"/>
            <a:ext cx="10903979" cy="1206731"/>
          </a:xfrm>
          <a:prstGeom prst="rect">
            <a:avLst/>
          </a:prstGeom>
        </p:spPr>
        <p:txBody>
          <a:bodyPr/>
          <a:lstStyle>
            <a:lvl1pPr marL="0" indent="0" algn="ctr">
              <a:buNone/>
              <a:defRPr sz="6000" b="1">
                <a:solidFill>
                  <a:schemeClr val="bg1"/>
                </a:solidFill>
              </a:defRPr>
            </a:lvl1pPr>
          </a:lstStyle>
          <a:p>
            <a:pPr lvl="0"/>
            <a:r>
              <a:rPr lang="en-US"/>
              <a:t>Section Title</a:t>
            </a:r>
          </a:p>
        </p:txBody>
      </p:sp>
      <p:sp>
        <p:nvSpPr>
          <p:cNvPr id="19" name="Text Placeholder 18">
            <a:extLst>
              <a:ext uri="{FF2B5EF4-FFF2-40B4-BE49-F238E27FC236}">
                <a16:creationId xmlns:a16="http://schemas.microsoft.com/office/drawing/2014/main" id="{B295AD7B-EE98-4649-91F4-281120785FBB}"/>
              </a:ext>
            </a:extLst>
          </p:cNvPr>
          <p:cNvSpPr>
            <a:spLocks noGrp="1"/>
          </p:cNvSpPr>
          <p:nvPr>
            <p:ph type="body" sz="quarter" idx="11" hasCustomPrompt="1"/>
          </p:nvPr>
        </p:nvSpPr>
        <p:spPr>
          <a:xfrm>
            <a:off x="3020281" y="3542286"/>
            <a:ext cx="6192078" cy="547687"/>
          </a:xfrm>
          <a:prstGeom prst="rect">
            <a:avLst/>
          </a:prstGeom>
        </p:spPr>
        <p:txBody>
          <a:bodyPr/>
          <a:lstStyle>
            <a:lvl1pPr marL="0" indent="0" algn="ctr">
              <a:buNone/>
              <a:defRPr i="1">
                <a:solidFill>
                  <a:schemeClr val="bg1"/>
                </a:solidFill>
                <a:latin typeface="+mj-lt"/>
              </a:defRPr>
            </a:lvl1pPr>
          </a:lstStyle>
          <a:p>
            <a:pPr lvl="0"/>
            <a:r>
              <a:rPr lang="en-US"/>
              <a:t>Presented by: Name, Organization</a:t>
            </a:r>
          </a:p>
        </p:txBody>
      </p:sp>
    </p:spTree>
    <p:extLst>
      <p:ext uri="{BB962C8B-B14F-4D97-AF65-F5344CB8AC3E}">
        <p14:creationId xmlns:p14="http://schemas.microsoft.com/office/powerpoint/2010/main" val="432332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20702"/>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5A062C34-6B9C-44BF-9FAC-DF9F979C6DAB}"/>
              </a:ext>
            </a:extLst>
          </p:cNvPr>
          <p:cNvSpPr>
            <a:spLocks noGrp="1"/>
          </p:cNvSpPr>
          <p:nvPr>
            <p:ph type="body" sz="quarter" idx="11"/>
          </p:nvPr>
        </p:nvSpPr>
        <p:spPr>
          <a:xfrm>
            <a:off x="865189" y="1360967"/>
            <a:ext cx="10447854" cy="4752754"/>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362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ckground Footer">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10070"/>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5A062C34-6B9C-44BF-9FAC-DF9F979C6DAB}"/>
              </a:ext>
            </a:extLst>
          </p:cNvPr>
          <p:cNvSpPr>
            <a:spLocks noGrp="1"/>
          </p:cNvSpPr>
          <p:nvPr>
            <p:ph type="body" sz="quarter" idx="11"/>
          </p:nvPr>
        </p:nvSpPr>
        <p:spPr>
          <a:xfrm>
            <a:off x="865189" y="1360967"/>
            <a:ext cx="10447854" cy="4752754"/>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84645A08-599E-4E88-A533-C3B9321E0EF0}"/>
              </a:ext>
            </a:extLst>
          </p:cNvPr>
          <p:cNvSpPr>
            <a:spLocks noGrp="1"/>
          </p:cNvSpPr>
          <p:nvPr>
            <p:ph type="body" sz="quarter" idx="12" hasCustomPrompt="1"/>
          </p:nvPr>
        </p:nvSpPr>
        <p:spPr>
          <a:xfrm>
            <a:off x="864739" y="6298224"/>
            <a:ext cx="10515600" cy="283329"/>
          </a:xfrm>
          <a:prstGeom prst="rect">
            <a:avLst/>
          </a:prstGeom>
        </p:spPr>
        <p:txBody>
          <a:bodyPr/>
          <a:lstStyle>
            <a:lvl1pPr marL="0" indent="0">
              <a:buNone/>
              <a:defRPr sz="1100" i="1">
                <a:solidFill>
                  <a:schemeClr val="bg1"/>
                </a:solidFill>
              </a:defRPr>
            </a:lvl1pPr>
          </a:lstStyle>
          <a:p>
            <a:pPr lvl="0"/>
            <a:r>
              <a:rPr lang="en-US"/>
              <a:t>Have footer content? Place any data references, links, etc. as needed here. Reference your links on Presentation Resources slide if appropriate.</a:t>
            </a:r>
          </a:p>
        </p:txBody>
      </p:sp>
    </p:spTree>
    <p:extLst>
      <p:ext uri="{BB962C8B-B14F-4D97-AF65-F5344CB8AC3E}">
        <p14:creationId xmlns:p14="http://schemas.microsoft.com/office/powerpoint/2010/main" val="3052520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ackground Title Only">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20702"/>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47550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86731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50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7657A"/>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D916F442-5B79-469C-B469-39A538C3B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1029" y="5126166"/>
            <a:ext cx="1669942" cy="516693"/>
          </a:xfrm>
          <a:prstGeom prst="rect">
            <a:avLst/>
          </a:prstGeom>
        </p:spPr>
      </p:pic>
      <p:sp>
        <p:nvSpPr>
          <p:cNvPr id="13" name="TextBox 12">
            <a:extLst>
              <a:ext uri="{FF2B5EF4-FFF2-40B4-BE49-F238E27FC236}">
                <a16:creationId xmlns:a16="http://schemas.microsoft.com/office/drawing/2014/main" id="{E0C02B41-F78E-4A9F-B38C-9D56EDC0444E}"/>
              </a:ext>
            </a:extLst>
          </p:cNvPr>
          <p:cNvSpPr txBox="1"/>
          <p:nvPr userDrawn="1"/>
        </p:nvSpPr>
        <p:spPr>
          <a:xfrm>
            <a:off x="4571999" y="5921832"/>
            <a:ext cx="1600201" cy="338554"/>
          </a:xfrm>
          <a:prstGeom prst="rect">
            <a:avLst/>
          </a:prstGeom>
          <a:noFill/>
        </p:spPr>
        <p:txBody>
          <a:bodyPr wrap="square" rtlCol="0">
            <a:spAutoFit/>
          </a:bodyPr>
          <a:lstStyle/>
          <a:p>
            <a:pPr algn="ctr"/>
            <a:r>
              <a:rPr lang="en-US" sz="1600">
                <a:solidFill>
                  <a:srgbClr val="D2E434"/>
                </a:solidFill>
                <a:hlinkClick r:id="rId3">
                  <a:extLst>
                    <a:ext uri="{A12FA001-AC4F-418D-AE19-62706E023703}">
                      <ahyp:hlinkClr xmlns:ahyp="http://schemas.microsoft.com/office/drawing/2018/hyperlinkcolor" val="tx"/>
                    </a:ext>
                  </a:extLst>
                </a:hlinkClick>
              </a:rPr>
              <a:t>ochin.org</a:t>
            </a:r>
            <a:r>
              <a:rPr lang="en-US" sz="1600">
                <a:solidFill>
                  <a:srgbClr val="D2E434"/>
                </a:solidFill>
              </a:rPr>
              <a:t> </a:t>
            </a:r>
          </a:p>
        </p:txBody>
      </p:sp>
      <p:sp>
        <p:nvSpPr>
          <p:cNvPr id="3" name="Text Placeholder 2">
            <a:extLst>
              <a:ext uri="{FF2B5EF4-FFF2-40B4-BE49-F238E27FC236}">
                <a16:creationId xmlns:a16="http://schemas.microsoft.com/office/drawing/2014/main" id="{94E7FA3B-B334-4796-9B2A-9AD2647F87CB}"/>
              </a:ext>
            </a:extLst>
          </p:cNvPr>
          <p:cNvSpPr>
            <a:spLocks noGrp="1"/>
          </p:cNvSpPr>
          <p:nvPr>
            <p:ph type="body" sz="quarter" idx="10" hasCustomPrompt="1"/>
          </p:nvPr>
        </p:nvSpPr>
        <p:spPr>
          <a:xfrm>
            <a:off x="0" y="2320225"/>
            <a:ext cx="12192000" cy="1770062"/>
          </a:xfrm>
          <a:prstGeom prst="rect">
            <a:avLst/>
          </a:prstGeom>
        </p:spPr>
        <p:txBody>
          <a:bodyPr/>
          <a:lstStyle>
            <a:lvl1pPr marL="0" indent="0" algn="ctr">
              <a:buNone/>
              <a:defRPr sz="8000" b="1">
                <a:solidFill>
                  <a:schemeClr val="bg1"/>
                </a:solidFill>
              </a:defRPr>
            </a:lvl1pPr>
          </a:lstStyle>
          <a:p>
            <a:pPr lvl="0"/>
            <a:r>
              <a:rPr lang="en-US"/>
              <a:t>Thank You</a:t>
            </a:r>
          </a:p>
        </p:txBody>
      </p:sp>
      <p:pic>
        <p:nvPicPr>
          <p:cNvPr id="7" name="Picture 6" descr="A white play button on a black background&#10;&#10;Description automatically generated">
            <a:hlinkClick r:id="rId4"/>
            <a:extLst>
              <a:ext uri="{FF2B5EF4-FFF2-40B4-BE49-F238E27FC236}">
                <a16:creationId xmlns:a16="http://schemas.microsoft.com/office/drawing/2014/main" id="{F0DDEE87-93FF-6530-669D-28B418AAAC4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64538" y="5885461"/>
            <a:ext cx="392458" cy="392458"/>
          </a:xfrm>
          <a:prstGeom prst="rect">
            <a:avLst/>
          </a:prstGeom>
        </p:spPr>
      </p:pic>
      <p:pic>
        <p:nvPicPr>
          <p:cNvPr id="8" name="Picture 7" descr="A black and white logo&#10;&#10;Description automatically generated">
            <a:hlinkClick r:id="rId6"/>
            <a:extLst>
              <a:ext uri="{FF2B5EF4-FFF2-40B4-BE49-F238E27FC236}">
                <a16:creationId xmlns:a16="http://schemas.microsoft.com/office/drawing/2014/main" id="{C599B5D6-3D67-CB94-4BFB-AC300A0DA45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68486" y="5921832"/>
            <a:ext cx="319716" cy="319716"/>
          </a:xfrm>
          <a:prstGeom prst="rect">
            <a:avLst/>
          </a:prstGeom>
        </p:spPr>
      </p:pic>
      <p:pic>
        <p:nvPicPr>
          <p:cNvPr id="9" name="Picture 8" descr="A logo of a camera&#10;&#10;Description automatically generated">
            <a:hlinkClick r:id="rId8"/>
            <a:extLst>
              <a:ext uri="{FF2B5EF4-FFF2-40B4-BE49-F238E27FC236}">
                <a16:creationId xmlns:a16="http://schemas.microsoft.com/office/drawing/2014/main" id="{D5AB1003-4811-BEA1-27D2-BDD7831DBA0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141954" y="5921832"/>
            <a:ext cx="319716" cy="319716"/>
          </a:xfrm>
          <a:prstGeom prst="rect">
            <a:avLst/>
          </a:prstGeom>
        </p:spPr>
      </p:pic>
    </p:spTree>
    <p:extLst>
      <p:ext uri="{BB962C8B-B14F-4D97-AF65-F5344CB8AC3E}">
        <p14:creationId xmlns:p14="http://schemas.microsoft.com/office/powerpoint/2010/main" val="359562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F31FA61-6CCB-3692-2242-3099E7E690E6}"/>
              </a:ext>
            </a:extLst>
          </p:cNvPr>
          <p:cNvSpPr/>
          <p:nvPr userDrawn="1"/>
        </p:nvSpPr>
        <p:spPr>
          <a:xfrm>
            <a:off x="4672440" y="4408367"/>
            <a:ext cx="2846388" cy="417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08C5E9FA-6362-E7AF-0A48-BCE31DF6B5E1}"/>
              </a:ext>
            </a:extLst>
          </p:cNvPr>
          <p:cNvSpPr>
            <a:spLocks noGrp="1"/>
          </p:cNvSpPr>
          <p:nvPr>
            <p:ph type="pic" sz="quarter" idx="10"/>
          </p:nvPr>
        </p:nvSpPr>
        <p:spPr>
          <a:xfrm>
            <a:off x="4673171" y="1543740"/>
            <a:ext cx="2845657" cy="2846388"/>
          </a:xfrm>
          <a:prstGeom prst="rect">
            <a:avLst/>
          </a:prstGeom>
        </p:spPr>
        <p:txBody>
          <a:bodyPr/>
          <a:lstStyle/>
          <a:p>
            <a:r>
              <a:rPr lang="en-US"/>
              <a:t>Click icon to add picture</a:t>
            </a:r>
          </a:p>
        </p:txBody>
      </p:sp>
      <p:sp>
        <p:nvSpPr>
          <p:cNvPr id="17" name="Text Placeholder 14">
            <a:extLst>
              <a:ext uri="{FF2B5EF4-FFF2-40B4-BE49-F238E27FC236}">
                <a16:creationId xmlns:a16="http://schemas.microsoft.com/office/drawing/2014/main" id="{53008C6F-D4B9-FB8B-9D39-3CF1DA8EF695}"/>
              </a:ext>
            </a:extLst>
          </p:cNvPr>
          <p:cNvSpPr>
            <a:spLocks noGrp="1"/>
          </p:cNvSpPr>
          <p:nvPr>
            <p:ph type="body" sz="quarter" idx="13" hasCustomPrompt="1"/>
          </p:nvPr>
        </p:nvSpPr>
        <p:spPr>
          <a:xfrm>
            <a:off x="4672440" y="4390128"/>
            <a:ext cx="2846388" cy="436562"/>
          </a:xfrm>
          <a:prstGeom prst="rect">
            <a:avLst/>
          </a:prstGeom>
        </p:spPr>
        <p:txBody>
          <a:bodyPr anchor="ctr"/>
          <a:lstStyle>
            <a:lvl1pPr marL="0" indent="0" algn="ctr">
              <a:buNone/>
              <a:defRPr sz="1800" b="1">
                <a:solidFill>
                  <a:schemeClr val="bg1"/>
                </a:solidFill>
              </a:defRPr>
            </a:lvl1pPr>
          </a:lstStyle>
          <a:p>
            <a:r>
              <a:rPr lang="en-US"/>
              <a:t>First Last</a:t>
            </a:r>
          </a:p>
        </p:txBody>
      </p:sp>
      <p:sp>
        <p:nvSpPr>
          <p:cNvPr id="2" name="Title 1">
            <a:extLst>
              <a:ext uri="{FF2B5EF4-FFF2-40B4-BE49-F238E27FC236}">
                <a16:creationId xmlns:a16="http://schemas.microsoft.com/office/drawing/2014/main" id="{ADE37435-DF2E-DC49-D193-A3636BCEDA62}"/>
              </a:ext>
            </a:extLst>
          </p:cNvPr>
          <p:cNvSpPr txBox="1">
            <a:spLocks/>
          </p:cNvSpPr>
          <p:nvPr userDrawn="1"/>
        </p:nvSpPr>
        <p:spPr>
          <a:xfrm>
            <a:off x="838200" y="468732"/>
            <a:ext cx="10515600" cy="56800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tx2"/>
                </a:solidFill>
                <a:latin typeface="+mn-lt"/>
              </a:rPr>
              <a:t>Meet Your </a:t>
            </a:r>
            <a:r>
              <a:rPr lang="en-US" sz="3200">
                <a:solidFill>
                  <a:schemeClr val="accent1"/>
                </a:solidFill>
                <a:latin typeface="+mn-lt"/>
              </a:rPr>
              <a:t>Presenter</a:t>
            </a:r>
          </a:p>
        </p:txBody>
      </p:sp>
      <p:sp>
        <p:nvSpPr>
          <p:cNvPr id="3" name="Text Placeholder 28">
            <a:extLst>
              <a:ext uri="{FF2B5EF4-FFF2-40B4-BE49-F238E27FC236}">
                <a16:creationId xmlns:a16="http://schemas.microsoft.com/office/drawing/2014/main" id="{3D44B082-2A0B-744F-FEB6-1CB78E1CED6C}"/>
              </a:ext>
            </a:extLst>
          </p:cNvPr>
          <p:cNvSpPr>
            <a:spLocks noGrp="1"/>
          </p:cNvSpPr>
          <p:nvPr>
            <p:ph type="body" sz="quarter" idx="16" hasCustomPrompt="1"/>
          </p:nvPr>
        </p:nvSpPr>
        <p:spPr>
          <a:xfrm>
            <a:off x="4672806" y="4897136"/>
            <a:ext cx="2846388" cy="279400"/>
          </a:xfrm>
          <a:prstGeom prst="rect">
            <a:avLst/>
          </a:prstGeom>
        </p:spPr>
        <p:txBody>
          <a:bodyPr/>
          <a:lstStyle>
            <a:lvl1pPr marL="0" indent="0" algn="ctr">
              <a:buNone/>
              <a:defRPr sz="1600" b="1">
                <a:solidFill>
                  <a:schemeClr val="tx2"/>
                </a:solidFill>
              </a:defRPr>
            </a:lvl1pPr>
          </a:lstStyle>
          <a:p>
            <a:pPr lvl="0"/>
            <a:r>
              <a:rPr lang="en-US"/>
              <a:t>Job Title</a:t>
            </a:r>
          </a:p>
        </p:txBody>
      </p:sp>
      <p:sp>
        <p:nvSpPr>
          <p:cNvPr id="4" name="Text Placeholder 32">
            <a:extLst>
              <a:ext uri="{FF2B5EF4-FFF2-40B4-BE49-F238E27FC236}">
                <a16:creationId xmlns:a16="http://schemas.microsoft.com/office/drawing/2014/main" id="{FB18DDD7-1A02-2233-F695-9A087E6A6665}"/>
              </a:ext>
            </a:extLst>
          </p:cNvPr>
          <p:cNvSpPr>
            <a:spLocks noGrp="1"/>
          </p:cNvSpPr>
          <p:nvPr>
            <p:ph type="body" sz="quarter" idx="19" hasCustomPrompt="1"/>
          </p:nvPr>
        </p:nvSpPr>
        <p:spPr>
          <a:xfrm>
            <a:off x="4672806" y="5235619"/>
            <a:ext cx="2846388" cy="288925"/>
          </a:xfrm>
          <a:prstGeom prst="rect">
            <a:avLst/>
          </a:prstGeom>
        </p:spPr>
        <p:txBody>
          <a:bodyPr/>
          <a:lstStyle>
            <a:lvl1pPr marL="0" indent="0" algn="ctr">
              <a:buNone/>
              <a:defRPr sz="1600">
                <a:latin typeface="+mj-lt"/>
              </a:defRPr>
            </a:lvl1pPr>
          </a:lstStyle>
          <a:p>
            <a:pPr lvl="0"/>
            <a:r>
              <a:rPr lang="en-US">
                <a:latin typeface="+mj-lt"/>
              </a:rPr>
              <a:t>Presenter’s Organization</a:t>
            </a:r>
            <a:endParaRPr lang="en-US"/>
          </a:p>
        </p:txBody>
      </p:sp>
    </p:spTree>
    <p:extLst>
      <p:ext uri="{BB962C8B-B14F-4D97-AF65-F5344CB8AC3E}">
        <p14:creationId xmlns:p14="http://schemas.microsoft.com/office/powerpoint/2010/main" val="6926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51E3BF18-06ED-4173-93B8-0D513E87B090}"/>
              </a:ext>
            </a:extLst>
          </p:cNvPr>
          <p:cNvSpPr>
            <a:spLocks noGrp="1"/>
          </p:cNvSpPr>
          <p:nvPr>
            <p:ph type="body" sz="quarter" idx="11"/>
          </p:nvPr>
        </p:nvSpPr>
        <p:spPr>
          <a:xfrm>
            <a:off x="865189" y="1499191"/>
            <a:ext cx="10447854" cy="4593264"/>
          </a:xfrm>
          <a:prstGeom prst="rect">
            <a:avLst/>
          </a:prstGeom>
        </p:spPr>
        <p:txBody>
          <a:bodyPr/>
          <a:lstStyle>
            <a:lvl1pPr marL="0" indent="0">
              <a:buNone/>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93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B8361A4-41E5-457C-AADB-DCEAB10A123C}"/>
              </a:ext>
            </a:extLst>
          </p:cNvPr>
          <p:cNvSpPr>
            <a:spLocks noGrp="1"/>
          </p:cNvSpPr>
          <p:nvPr>
            <p:ph type="body" sz="quarter" idx="12" hasCustomPrompt="1"/>
          </p:nvPr>
        </p:nvSpPr>
        <p:spPr>
          <a:xfrm>
            <a:off x="864739" y="6298224"/>
            <a:ext cx="10515600" cy="283329"/>
          </a:xfrm>
          <a:prstGeom prst="rect">
            <a:avLst/>
          </a:prstGeom>
        </p:spPr>
        <p:txBody>
          <a:bodyPr/>
          <a:lstStyle>
            <a:lvl1pPr marL="0" indent="0">
              <a:buNone/>
              <a:defRPr sz="1100" i="1">
                <a:solidFill>
                  <a:schemeClr val="bg1">
                    <a:lumMod val="50000"/>
                  </a:schemeClr>
                </a:solidFill>
              </a:defRPr>
            </a:lvl1pPr>
          </a:lstStyle>
          <a:p>
            <a:pPr lvl="0"/>
            <a:r>
              <a:rPr lang="en-US"/>
              <a:t>Have footer content? Place any data references, links, etc. as needed here. Reference your links on Presentation Resources slide if appropriate.</a:t>
            </a:r>
          </a:p>
        </p:txBody>
      </p:sp>
      <p:sp>
        <p:nvSpPr>
          <p:cNvPr id="3" name="Text Placeholder 2">
            <a:extLst>
              <a:ext uri="{FF2B5EF4-FFF2-40B4-BE49-F238E27FC236}">
                <a16:creationId xmlns:a16="http://schemas.microsoft.com/office/drawing/2014/main" id="{EB8F5188-389C-4FAE-ADDE-BE9B0FE5550A}"/>
              </a:ext>
            </a:extLst>
          </p:cNvPr>
          <p:cNvSpPr>
            <a:spLocks noGrp="1"/>
          </p:cNvSpPr>
          <p:nvPr>
            <p:ph type="body" sz="quarter" idx="10"/>
          </p:nvPr>
        </p:nvSpPr>
        <p:spPr>
          <a:xfrm>
            <a:off x="865636" y="499436"/>
            <a:ext cx="9235294" cy="563820"/>
          </a:xfrm>
          <a:prstGeom prst="rect">
            <a:avLst/>
          </a:prstGeom>
        </p:spPr>
        <p:txBody>
          <a:bodyPr/>
          <a:lstStyle>
            <a:lvl1pPr marL="0" indent="0">
              <a:buFont typeface="Arial" panose="020B0604020202020204" pitchFamily="34" charset="0"/>
              <a:buNone/>
              <a:defRPr lang="en-US" sz="3200" b="1" smtClean="0">
                <a:solidFill>
                  <a:srgbClr val="00273A"/>
                </a:solidFill>
              </a:defRPr>
            </a:lvl1pPr>
            <a:lvl5pPr marL="1828800" indent="0">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262ABA9B-A1D6-4A54-BBAA-5CECBAE45451}"/>
              </a:ext>
            </a:extLst>
          </p:cNvPr>
          <p:cNvSpPr>
            <a:spLocks noGrp="1"/>
          </p:cNvSpPr>
          <p:nvPr>
            <p:ph type="body" sz="quarter" idx="11" hasCustomPrompt="1"/>
          </p:nvPr>
        </p:nvSpPr>
        <p:spPr>
          <a:xfrm>
            <a:off x="865188" y="1499192"/>
            <a:ext cx="10515600" cy="4157328"/>
          </a:xfrm>
          <a:prstGeom prst="rect">
            <a:avLst/>
          </a:prstGeom>
        </p:spPr>
        <p:txBody>
          <a:bodyPr/>
          <a:lstStyle>
            <a:lvl1pPr marL="0" indent="0">
              <a:buFont typeface="Arial" panose="020B0604020202020204" pitchFamily="34" charset="0"/>
              <a:buNone/>
              <a:defRPr lang="en-US" sz="2000" dirty="0">
                <a:solidFill>
                  <a:srgbClr val="00273A"/>
                </a:solidFill>
              </a:defRPr>
            </a:lvl1pPr>
          </a:lstStyle>
          <a:p>
            <a:pPr marL="0" indent="0">
              <a:buFont typeface="Arial" panose="020B0604020202020204" pitchFamily="34" charset="0"/>
              <a:buNone/>
            </a:pPr>
            <a:r>
              <a:rPr lang="en-US" sz="2800" b="1">
                <a:solidFill>
                  <a:srgbClr val="00273A"/>
                </a:solidFill>
              </a:rPr>
              <a:t>Bolded text</a:t>
            </a:r>
          </a:p>
          <a:p>
            <a:pPr marL="0" indent="0">
              <a:buFont typeface="Arial" panose="020B0604020202020204" pitchFamily="34" charset="0"/>
              <a:buNone/>
            </a:pPr>
            <a:r>
              <a:rPr lang="en-US" sz="2800" b="0">
                <a:solidFill>
                  <a:srgbClr val="00273A"/>
                </a:solidFill>
              </a:rPr>
              <a:t>Un-bolded text</a:t>
            </a:r>
          </a:p>
          <a:p>
            <a:pPr marL="0" indent="0">
              <a:buFont typeface="Arial" panose="020B0604020202020204" pitchFamily="34" charset="0"/>
              <a:buNone/>
            </a:pPr>
            <a:r>
              <a:rPr lang="en-US" sz="2800" b="0">
                <a:solidFill>
                  <a:srgbClr val="00273A"/>
                </a:solidFill>
                <a:latin typeface="+mj-lt"/>
              </a:rPr>
              <a:t>Light text</a:t>
            </a:r>
          </a:p>
          <a:p>
            <a:r>
              <a:rPr lang="en-US" sz="2400">
                <a:solidFill>
                  <a:srgbClr val="00273A"/>
                </a:solidFill>
                <a:latin typeface="+mj-lt"/>
              </a:rPr>
              <a:t>Bullet points</a:t>
            </a:r>
          </a:p>
        </p:txBody>
      </p:sp>
    </p:spTree>
    <p:extLst>
      <p:ext uri="{BB962C8B-B14F-4D97-AF65-F5344CB8AC3E}">
        <p14:creationId xmlns:p14="http://schemas.microsoft.com/office/powerpoint/2010/main" val="39095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23BD25-B69B-4DF4-8D62-BD4301B409FC}"/>
              </a:ext>
            </a:extLst>
          </p:cNvPr>
          <p:cNvSpPr/>
          <p:nvPr userDrawn="1"/>
        </p:nvSpPr>
        <p:spPr>
          <a:xfrm>
            <a:off x="-6" y="-11575"/>
            <a:ext cx="12192000"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E3A5C8-5635-4603-89AA-3212181B74B0}"/>
              </a:ext>
            </a:extLst>
          </p:cNvPr>
          <p:cNvSpPr/>
          <p:nvPr userDrawn="1"/>
        </p:nvSpPr>
        <p:spPr>
          <a:xfrm>
            <a:off x="-4" y="6226620"/>
            <a:ext cx="12192000"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798788-147E-47E4-AF0B-A58881F39D14}"/>
              </a:ext>
            </a:extLst>
          </p:cNvPr>
          <p:cNvSpPr/>
          <p:nvPr userDrawn="1"/>
        </p:nvSpPr>
        <p:spPr>
          <a:xfrm rot="5400000">
            <a:off x="-3106998" y="3106993"/>
            <a:ext cx="6858002"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6DF24E-B093-405B-ACAA-AA07A150EFA7}"/>
              </a:ext>
            </a:extLst>
          </p:cNvPr>
          <p:cNvSpPr/>
          <p:nvPr userDrawn="1"/>
        </p:nvSpPr>
        <p:spPr>
          <a:xfrm rot="5400000">
            <a:off x="8440991" y="3106993"/>
            <a:ext cx="6858001" cy="644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  Description automatically generated">
            <a:extLst>
              <a:ext uri="{FF2B5EF4-FFF2-40B4-BE49-F238E27FC236}">
                <a16:creationId xmlns:a16="http://schemas.microsoft.com/office/drawing/2014/main" id="{B46660DF-79E4-4FCB-87B8-78A3EFE66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1028" y="4932198"/>
            <a:ext cx="1669942" cy="516693"/>
          </a:xfrm>
          <a:prstGeom prst="rect">
            <a:avLst/>
          </a:prstGeom>
        </p:spPr>
      </p:pic>
      <p:sp>
        <p:nvSpPr>
          <p:cNvPr id="17" name="Text Placeholder 16">
            <a:extLst>
              <a:ext uri="{FF2B5EF4-FFF2-40B4-BE49-F238E27FC236}">
                <a16:creationId xmlns:a16="http://schemas.microsoft.com/office/drawing/2014/main" id="{67DFA3B8-1CC7-40FF-BB2C-A43867BEE8C7}"/>
              </a:ext>
            </a:extLst>
          </p:cNvPr>
          <p:cNvSpPr>
            <a:spLocks noGrp="1"/>
          </p:cNvSpPr>
          <p:nvPr>
            <p:ph type="body" sz="quarter" idx="10" hasCustomPrompt="1"/>
          </p:nvPr>
        </p:nvSpPr>
        <p:spPr>
          <a:xfrm>
            <a:off x="644004" y="1791650"/>
            <a:ext cx="10903979" cy="1206731"/>
          </a:xfrm>
          <a:prstGeom prst="rect">
            <a:avLst/>
          </a:prstGeom>
        </p:spPr>
        <p:txBody>
          <a:bodyPr/>
          <a:lstStyle>
            <a:lvl1pPr marL="0" indent="0" algn="ctr">
              <a:buNone/>
              <a:defRPr sz="6000" b="1">
                <a:solidFill>
                  <a:schemeClr val="bg1"/>
                </a:solidFill>
              </a:defRPr>
            </a:lvl1pPr>
          </a:lstStyle>
          <a:p>
            <a:pPr lvl="0"/>
            <a:r>
              <a:rPr lang="en-US"/>
              <a:t>Section Title</a:t>
            </a:r>
          </a:p>
        </p:txBody>
      </p:sp>
      <p:sp>
        <p:nvSpPr>
          <p:cNvPr id="19" name="Text Placeholder 18">
            <a:extLst>
              <a:ext uri="{FF2B5EF4-FFF2-40B4-BE49-F238E27FC236}">
                <a16:creationId xmlns:a16="http://schemas.microsoft.com/office/drawing/2014/main" id="{B295AD7B-EE98-4649-91F4-281120785FBB}"/>
              </a:ext>
            </a:extLst>
          </p:cNvPr>
          <p:cNvSpPr>
            <a:spLocks noGrp="1"/>
          </p:cNvSpPr>
          <p:nvPr>
            <p:ph type="body" sz="quarter" idx="11" hasCustomPrompt="1"/>
          </p:nvPr>
        </p:nvSpPr>
        <p:spPr>
          <a:xfrm>
            <a:off x="3020281" y="3542286"/>
            <a:ext cx="6192078" cy="547687"/>
          </a:xfrm>
          <a:prstGeom prst="rect">
            <a:avLst/>
          </a:prstGeom>
        </p:spPr>
        <p:txBody>
          <a:bodyPr/>
          <a:lstStyle>
            <a:lvl1pPr marL="0" indent="0" algn="ctr">
              <a:buNone/>
              <a:defRPr i="1">
                <a:solidFill>
                  <a:schemeClr val="bg1"/>
                </a:solidFill>
                <a:latin typeface="+mj-lt"/>
              </a:defRPr>
            </a:lvl1pPr>
          </a:lstStyle>
          <a:p>
            <a:pPr lvl="0"/>
            <a:r>
              <a:rPr lang="en-US"/>
              <a:t>Presented by: Name</a:t>
            </a:r>
          </a:p>
        </p:txBody>
      </p:sp>
      <p:pic>
        <p:nvPicPr>
          <p:cNvPr id="5" name="Picture 4">
            <a:extLst>
              <a:ext uri="{FF2B5EF4-FFF2-40B4-BE49-F238E27FC236}">
                <a16:creationId xmlns:a16="http://schemas.microsoft.com/office/drawing/2014/main" id="{5A24BF09-CA43-4492-8A65-C67033C7BB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33964" y="5612559"/>
            <a:ext cx="3088244" cy="338554"/>
          </a:xfrm>
          <a:prstGeom prst="rect">
            <a:avLst/>
          </a:prstGeom>
        </p:spPr>
      </p:pic>
    </p:spTree>
    <p:extLst>
      <p:ext uri="{BB962C8B-B14F-4D97-AF65-F5344CB8AC3E}">
        <p14:creationId xmlns:p14="http://schemas.microsoft.com/office/powerpoint/2010/main" val="30872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20702"/>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5A062C34-6B9C-44BF-9FAC-DF9F979C6DAB}"/>
              </a:ext>
            </a:extLst>
          </p:cNvPr>
          <p:cNvSpPr>
            <a:spLocks noGrp="1"/>
          </p:cNvSpPr>
          <p:nvPr>
            <p:ph type="body" sz="quarter" idx="11"/>
          </p:nvPr>
        </p:nvSpPr>
        <p:spPr>
          <a:xfrm>
            <a:off x="865189" y="1360967"/>
            <a:ext cx="10447854" cy="4752754"/>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05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ackground Footer">
    <p:bg>
      <p:bgPr>
        <a:solidFill>
          <a:srgbClr val="37657A"/>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72B3335-804C-4052-87DE-D010E176CECC}"/>
              </a:ext>
            </a:extLst>
          </p:cNvPr>
          <p:cNvSpPr>
            <a:spLocks noGrp="1"/>
          </p:cNvSpPr>
          <p:nvPr>
            <p:ph type="body" sz="quarter" idx="10"/>
          </p:nvPr>
        </p:nvSpPr>
        <p:spPr>
          <a:xfrm>
            <a:off x="865636" y="510070"/>
            <a:ext cx="9235294" cy="563820"/>
          </a:xfrm>
          <a:prstGeom prst="rect">
            <a:avLst/>
          </a:prstGeom>
        </p:spPr>
        <p:txBody>
          <a:bodyPr/>
          <a:lstStyle>
            <a:lvl1pPr marL="0" indent="0">
              <a:buFont typeface="Arial" panose="020B0604020202020204" pitchFamily="34" charset="0"/>
              <a:buNone/>
              <a:defRPr lang="en-US" sz="3200" b="1" smtClean="0">
                <a:solidFill>
                  <a:schemeClr val="bg1"/>
                </a:solidFill>
              </a:defRPr>
            </a:lvl1pPr>
            <a:lvl5pPr marL="1828800" indent="0">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5A062C34-6B9C-44BF-9FAC-DF9F979C6DAB}"/>
              </a:ext>
            </a:extLst>
          </p:cNvPr>
          <p:cNvSpPr>
            <a:spLocks noGrp="1"/>
          </p:cNvSpPr>
          <p:nvPr>
            <p:ph type="body" sz="quarter" idx="11"/>
          </p:nvPr>
        </p:nvSpPr>
        <p:spPr>
          <a:xfrm>
            <a:off x="865189" y="1360967"/>
            <a:ext cx="10447854" cy="4752754"/>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84645A08-599E-4E88-A533-C3B9321E0EF0}"/>
              </a:ext>
            </a:extLst>
          </p:cNvPr>
          <p:cNvSpPr>
            <a:spLocks noGrp="1"/>
          </p:cNvSpPr>
          <p:nvPr>
            <p:ph type="body" sz="quarter" idx="12" hasCustomPrompt="1"/>
          </p:nvPr>
        </p:nvSpPr>
        <p:spPr>
          <a:xfrm>
            <a:off x="864739" y="6298224"/>
            <a:ext cx="10515600" cy="283329"/>
          </a:xfrm>
          <a:prstGeom prst="rect">
            <a:avLst/>
          </a:prstGeom>
        </p:spPr>
        <p:txBody>
          <a:bodyPr/>
          <a:lstStyle>
            <a:lvl1pPr marL="0" indent="0">
              <a:buNone/>
              <a:defRPr sz="1100" i="1">
                <a:solidFill>
                  <a:schemeClr val="bg1"/>
                </a:solidFill>
              </a:defRPr>
            </a:lvl1pPr>
          </a:lstStyle>
          <a:p>
            <a:pPr lvl="0"/>
            <a:r>
              <a:rPr lang="en-US"/>
              <a:t>Have footer content? Place any data references, links, etc. as needed here. Reference your links on Presentation Resources slide if appropriate.</a:t>
            </a:r>
          </a:p>
        </p:txBody>
      </p:sp>
    </p:spTree>
    <p:extLst>
      <p:ext uri="{BB962C8B-B14F-4D97-AF65-F5344CB8AC3E}">
        <p14:creationId xmlns:p14="http://schemas.microsoft.com/office/powerpoint/2010/main" val="199975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4.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3.png"/><Relationship Id="rId2" Type="http://schemas.openxmlformats.org/officeDocument/2006/relationships/slideLayout" Target="../slideLayouts/slideLayout15.xml"/><Relationship Id="rId16" Type="http://schemas.openxmlformats.org/officeDocument/2006/relationships/image" Target="../media/image1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9.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sign  Description automatically generated">
            <a:extLst>
              <a:ext uri="{FF2B5EF4-FFF2-40B4-BE49-F238E27FC236}">
                <a16:creationId xmlns:a16="http://schemas.microsoft.com/office/drawing/2014/main" id="{091FCCD3-4AA6-4B6D-B62A-2ACE61F8692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12738" y="2433"/>
            <a:ext cx="1441802" cy="691225"/>
          </a:xfrm>
          <a:prstGeom prst="rect">
            <a:avLst/>
          </a:prstGeom>
        </p:spPr>
      </p:pic>
      <p:sp>
        <p:nvSpPr>
          <p:cNvPr id="2" name="TextBox 1">
            <a:extLst>
              <a:ext uri="{FF2B5EF4-FFF2-40B4-BE49-F238E27FC236}">
                <a16:creationId xmlns:a16="http://schemas.microsoft.com/office/drawing/2014/main" id="{8D70DB86-2752-471D-9AA7-6A8183D00162}"/>
              </a:ext>
            </a:extLst>
          </p:cNvPr>
          <p:cNvSpPr txBox="1"/>
          <p:nvPr userDrawn="1"/>
        </p:nvSpPr>
        <p:spPr>
          <a:xfrm>
            <a:off x="108068" y="6467298"/>
            <a:ext cx="515389" cy="307777"/>
          </a:xfrm>
          <a:prstGeom prst="rect">
            <a:avLst/>
          </a:prstGeom>
          <a:noFill/>
        </p:spPr>
        <p:txBody>
          <a:bodyPr wrap="square" rtlCol="0">
            <a:spAutoFit/>
          </a:bodyPr>
          <a:lstStyle/>
          <a:p>
            <a:fld id="{848B0030-61CB-46EF-B91A-8D4525066D63}" type="slidenum">
              <a:rPr lang="en-US" sz="1400" smtClean="0"/>
              <a:t>‹#›</a:t>
            </a:fld>
            <a:endParaRPr lang="en-US"/>
          </a:p>
        </p:txBody>
      </p:sp>
    </p:spTree>
    <p:extLst>
      <p:ext uri="{BB962C8B-B14F-4D97-AF65-F5344CB8AC3E}">
        <p14:creationId xmlns:p14="http://schemas.microsoft.com/office/powerpoint/2010/main" val="1602229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36C2E8-8916-A362-2608-0E23DDD04341}"/>
              </a:ext>
            </a:extLst>
          </p:cNvPr>
          <p:cNvSpPr>
            <a:spLocks noGrp="1"/>
          </p:cNvSpPr>
          <p:nvPr>
            <p:ph type="dt" sz="half" idx="2"/>
          </p:nvPr>
        </p:nvSpPr>
        <p:spPr>
          <a:xfrm>
            <a:off x="838200" y="6414718"/>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0B6220E8-C61B-4440-B5D8-DD03EF25A97C}" type="datetime1">
              <a:rPr lang="en-US" smtClean="0"/>
              <a:t>7/17/2025</a:t>
            </a:fld>
            <a:endParaRPr lang="en-US"/>
          </a:p>
        </p:txBody>
      </p:sp>
      <p:sp>
        <p:nvSpPr>
          <p:cNvPr id="3" name="Slide Number Placeholder 5">
            <a:extLst>
              <a:ext uri="{FF2B5EF4-FFF2-40B4-BE49-F238E27FC236}">
                <a16:creationId xmlns:a16="http://schemas.microsoft.com/office/drawing/2014/main" id="{FDEB4085-677F-85B3-2B83-574F8C10BA36}"/>
              </a:ext>
            </a:extLst>
          </p:cNvPr>
          <p:cNvSpPr>
            <a:spLocks noGrp="1"/>
          </p:cNvSpPr>
          <p:nvPr>
            <p:ph type="sldNum" sz="quarter" idx="4"/>
          </p:nvPr>
        </p:nvSpPr>
        <p:spPr>
          <a:xfrm>
            <a:off x="8610600" y="6414718"/>
            <a:ext cx="2743200" cy="365125"/>
          </a:xfrm>
          <a:prstGeom prst="rect">
            <a:avLst/>
          </a:prstGeom>
        </p:spPr>
        <p:txBody>
          <a:bodyPr vert="horz" lIns="91440" tIns="45720" rIns="91440" bIns="45720" rtlCol="0" anchor="ctr"/>
          <a:lstStyle>
            <a:lvl1pPr algn="r">
              <a:defRPr sz="1200">
                <a:solidFill>
                  <a:schemeClr val="bg1">
                    <a:lumMod val="75000"/>
                  </a:schemeClr>
                </a:solidFill>
              </a:defRPr>
            </a:lvl1pPr>
          </a:lstStyle>
          <a:p>
            <a:fld id="{73EC62B2-CCCC-1444-B3BC-6886A72237A6}" type="slidenum">
              <a:rPr lang="en-US" smtClean="0"/>
              <a:pPr/>
              <a:t>‹#›</a:t>
            </a:fld>
            <a:endParaRPr lang="en-US"/>
          </a:p>
        </p:txBody>
      </p:sp>
      <p:cxnSp>
        <p:nvCxnSpPr>
          <p:cNvPr id="12" name="Straight Connector 11">
            <a:extLst>
              <a:ext uri="{FF2B5EF4-FFF2-40B4-BE49-F238E27FC236}">
                <a16:creationId xmlns:a16="http://schemas.microsoft.com/office/drawing/2014/main" id="{7D281E16-12C5-83E6-88E2-B91E2EFB3D7A}"/>
              </a:ext>
            </a:extLst>
          </p:cNvPr>
          <p:cNvCxnSpPr>
            <a:cxnSpLocks/>
          </p:cNvCxnSpPr>
          <p:nvPr userDrawn="1"/>
        </p:nvCxnSpPr>
        <p:spPr>
          <a:xfrm>
            <a:off x="614597" y="6343221"/>
            <a:ext cx="109703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008B6DC-8951-2921-AEA3-A1B9539D65F5}"/>
              </a:ext>
            </a:extLst>
          </p:cNvPr>
          <p:cNvSpPr>
            <a:spLocks noGrp="1"/>
          </p:cNvSpPr>
          <p:nvPr>
            <p:ph type="ftr" sz="quarter" idx="3"/>
          </p:nvPr>
        </p:nvSpPr>
        <p:spPr>
          <a:xfrm>
            <a:off x="4974335" y="6457170"/>
            <a:ext cx="3840481" cy="256468"/>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cs typeface="Arial" panose="020B0604020202020204" pitchFamily="34" charset="0"/>
              </a:rPr>
              <a:t>                       Confidential</a:t>
            </a:r>
          </a:p>
        </p:txBody>
      </p:sp>
      <p:pic>
        <p:nvPicPr>
          <p:cNvPr id="6" name="Picture 6">
            <a:extLst>
              <a:ext uri="{FF2B5EF4-FFF2-40B4-BE49-F238E27FC236}">
                <a16:creationId xmlns:a16="http://schemas.microsoft.com/office/drawing/2014/main" id="{4D97B762-A764-6BB0-789A-F63D239CE42C}"/>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4131844" y="6517662"/>
            <a:ext cx="1083893" cy="135486"/>
          </a:xfrm>
          <a:prstGeom prst="rect">
            <a:avLst/>
          </a:prstGeom>
        </p:spPr>
      </p:pic>
      <p:pic>
        <p:nvPicPr>
          <p:cNvPr id="7" name="Graphic 6">
            <a:extLst>
              <a:ext uri="{FF2B5EF4-FFF2-40B4-BE49-F238E27FC236}">
                <a16:creationId xmlns:a16="http://schemas.microsoft.com/office/drawing/2014/main" id="{D235AF83-63E3-3411-65A9-E85A745834B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349492" y="6457170"/>
            <a:ext cx="1493016" cy="256469"/>
          </a:xfrm>
          <a:prstGeom prst="rect">
            <a:avLst/>
          </a:prstGeom>
        </p:spPr>
      </p:pic>
    </p:spTree>
    <p:extLst>
      <p:ext uri="{BB962C8B-B14F-4D97-AF65-F5344CB8AC3E}">
        <p14:creationId xmlns:p14="http://schemas.microsoft.com/office/powerpoint/2010/main" val="7509892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180AE-EC8E-4A86-A8B6-F174D10D15DC}"/>
              </a:ext>
            </a:extLst>
          </p:cNvPr>
          <p:cNvSpPr txBox="1"/>
          <p:nvPr userDrawn="1"/>
        </p:nvSpPr>
        <p:spPr>
          <a:xfrm>
            <a:off x="149629" y="6467301"/>
            <a:ext cx="556952" cy="307777"/>
          </a:xfrm>
          <a:prstGeom prst="rect">
            <a:avLst/>
          </a:prstGeom>
          <a:noFill/>
        </p:spPr>
        <p:txBody>
          <a:bodyPr wrap="square" rtlCol="0">
            <a:spAutoFit/>
          </a:bodyPr>
          <a:lstStyle/>
          <a:p>
            <a:fld id="{AA86ACE8-D244-413C-A2A7-DDA83B2CBD6D}" type="slidenum">
              <a:rPr lang="en-US" sz="1400" smtClean="0"/>
              <a:t>‹#›</a:t>
            </a:fld>
            <a:endParaRPr lang="en-US" sz="1400"/>
          </a:p>
        </p:txBody>
      </p:sp>
      <p:pic>
        <p:nvPicPr>
          <p:cNvPr id="7" name="Picture 6">
            <a:extLst>
              <a:ext uri="{FF2B5EF4-FFF2-40B4-BE49-F238E27FC236}">
                <a16:creationId xmlns:a16="http://schemas.microsoft.com/office/drawing/2014/main" id="{8C54954F-53DA-8C4A-8FD1-7C01331FFD0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0212738" y="0"/>
            <a:ext cx="1441802" cy="689002"/>
          </a:xfrm>
          <a:prstGeom prst="rect">
            <a:avLst/>
          </a:prstGeom>
        </p:spPr>
      </p:pic>
    </p:spTree>
    <p:extLst>
      <p:ext uri="{BB962C8B-B14F-4D97-AF65-F5344CB8AC3E}">
        <p14:creationId xmlns:p14="http://schemas.microsoft.com/office/powerpoint/2010/main" val="15129915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s://oig.hhs.gov/reports/all/2024/medicaid-enrollees-may-not-be-screened-for-intimate-partner-violence-because-of-challenges-reported-by-primary-care-clinicians/"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openxmlformats.org/officeDocument/2006/relationships/hyperlink" Target="https://healthpartnersipve.org/resources/addressing-ipv-and-exploitation-in-health-centers-cues-infographic/"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s://store.futureswithoutviolence.org/product-category/product-type/brochures-safety-cards/"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Mvxem3WwQaY"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s://ipvhealthpartners.org/faqs/#health-report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vqQ0CqMDy-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s://youtu.be/bnhx3Hwf_hs" TargetMode="External"/><Relationship Id="rId5" Type="http://schemas.openxmlformats.org/officeDocument/2006/relationships/hyperlink" Target="https://youtu.be/_N-llCsnGSI" TargetMode="External"/><Relationship Id="rId4" Type="http://schemas.openxmlformats.org/officeDocument/2006/relationships/hyperlink" Target="https://youtu.be/-SS1XzO_Rq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rycKRAPZtQE" TargetMode="External"/><Relationship Id="rId2" Type="http://schemas.openxmlformats.org/officeDocument/2006/relationships/hyperlink" Target="https://youtu.be/G_l3iCgtVcM" TargetMode="External"/><Relationship Id="rId1" Type="http://schemas.openxmlformats.org/officeDocument/2006/relationships/slideLayout" Target="../slideLayouts/slideLayout24.xml"/><Relationship Id="rId4" Type="http://schemas.openxmlformats.org/officeDocument/2006/relationships/hyperlink" Target="https://youtu.be/bnhx3Hwf_hs?t=24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ipvhealthpartners.org/wp-content/uploads/2017/02/Documentation.pdf"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ella.ochin.org/ip/mod/data/view.php?d=1&amp;rid=1671"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ochin421.sharepoint.com/:b:/r/sites/HCCN/SiteAssets/SitePages/SDH-Toolkits/250501_OCHIN-HCCN-DOH-TOOLKIT_FOLIO-8-CUES-Intervention-to-Support-Survivors-of-IPV-and-Prevent-Future-Violence.pdf?csf=1&amp;web=1&amp;e=SabySI" TargetMode="External"/><Relationship Id="rId5" Type="http://schemas.openxmlformats.org/officeDocument/2006/relationships/hyperlink" Target="https://ella.ochin.org/ip/mod/data/view.php?d=1&amp;rid=908" TargetMode="External"/><Relationship Id="rId4" Type="http://schemas.openxmlformats.org/officeDocument/2006/relationships/hyperlink" Target="https://ella.ochin.org/ip/mod/data/view.php?d=1&amp;rid=92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partnersipve.org/"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2EC-D64E-4246-AE54-5C2D57F9BD1E}"/>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5F7741-8E6D-4BA2-956C-4D649AB2C3A2}"/>
              </a:ext>
            </a:extLst>
          </p:cNvPr>
          <p:cNvSpPr>
            <a:spLocks noGrp="1"/>
          </p:cNvSpPr>
          <p:nvPr>
            <p:ph type="body" sz="quarter" idx="10"/>
          </p:nvPr>
        </p:nvSpPr>
        <p:spPr>
          <a:xfrm>
            <a:off x="664330" y="886775"/>
            <a:ext cx="10903979" cy="1206731"/>
          </a:xfrm>
        </p:spPr>
        <p:txBody>
          <a:bodyPr/>
          <a:lstStyle/>
          <a:p>
            <a:r>
              <a:rPr lang="en-US" sz="4800">
                <a:latin typeface="Cambria" panose="02040503050406030204" pitchFamily="18" charset="0"/>
                <a:ea typeface="Cambria" panose="02040503050406030204" pitchFamily="18" charset="0"/>
                <a:cs typeface="Calibri" panose="020F0502020204030204" pitchFamily="34" charset="0"/>
              </a:rPr>
              <a:t>CUES: </a:t>
            </a:r>
            <a:r>
              <a:rPr lang="en-US" sz="4800">
                <a:solidFill>
                  <a:srgbClr val="FFFFFF"/>
                </a:solidFill>
                <a:latin typeface="Cambria" panose="02040503050406030204" pitchFamily="18" charset="0"/>
                <a:ea typeface="Cambria" panose="02040503050406030204" pitchFamily="18" charset="0"/>
              </a:rPr>
              <a:t>Confidentiality, Universal Education + Support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An evidenced based intervention for Intimate Partner Violence,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Sexual Violence, and Human Trafficking</a:t>
            </a:r>
          </a:p>
          <a:p>
            <a:endParaRPr lang="en-US" sz="4800">
              <a:solidFill>
                <a:srgbClr val="FFFFFF"/>
              </a:solidFill>
              <a:latin typeface="Cambria" panose="02040503050406030204" pitchFamily="18" charset="0"/>
              <a:ea typeface="Cambria" panose="02040503050406030204" pitchFamily="18" charset="0"/>
            </a:endParaRPr>
          </a:p>
          <a:p>
            <a:endParaRPr lang="en-US" sz="4800">
              <a:solidFill>
                <a:srgbClr val="FFFFFF"/>
              </a:solidFill>
              <a:latin typeface="Cambria" panose="02040503050406030204" pitchFamily="18" charset="0"/>
              <a:ea typeface="Cambria" panose="02040503050406030204" pitchFamily="18" charset="0"/>
            </a:endParaRPr>
          </a:p>
        </p:txBody>
      </p:sp>
      <p:sp>
        <p:nvSpPr>
          <p:cNvPr id="5" name="Text Placeholder 4">
            <a:extLst>
              <a:ext uri="{FF2B5EF4-FFF2-40B4-BE49-F238E27FC236}">
                <a16:creationId xmlns:a16="http://schemas.microsoft.com/office/drawing/2014/main" id="{F64226DE-4659-418A-804E-CED5EDE5DE00}"/>
              </a:ext>
            </a:extLst>
          </p:cNvPr>
          <p:cNvSpPr>
            <a:spLocks noGrp="1"/>
          </p:cNvSpPr>
          <p:nvPr>
            <p:ph type="body" sz="quarter" idx="11"/>
          </p:nvPr>
        </p:nvSpPr>
        <p:spPr>
          <a:xfrm>
            <a:off x="3000989" y="3502674"/>
            <a:ext cx="6192078" cy="547687"/>
          </a:xfrm>
        </p:spPr>
        <p:txBody>
          <a:bodyPr/>
          <a:lstStyle/>
          <a:p>
            <a:pPr>
              <a:spcBef>
                <a:spcPts val="0"/>
              </a:spcBef>
            </a:pPr>
            <a:r>
              <a:rPr lang="en-US" sz="1800"/>
              <a:t>Ambulatory CORC Quarterly Focused Discussion</a:t>
            </a:r>
          </a:p>
          <a:p>
            <a:pPr>
              <a:spcBef>
                <a:spcPts val="0"/>
              </a:spcBef>
            </a:pPr>
            <a:r>
              <a:rPr lang="en-US" sz="1800"/>
              <a:t>7/25/2025</a:t>
            </a:r>
          </a:p>
        </p:txBody>
      </p:sp>
    </p:spTree>
    <p:extLst>
      <p:ext uri="{BB962C8B-B14F-4D97-AF65-F5344CB8AC3E}">
        <p14:creationId xmlns:p14="http://schemas.microsoft.com/office/powerpoint/2010/main" val="398456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306" y="772919"/>
            <a:ext cx="8636962" cy="461665"/>
          </a:xfrm>
        </p:spPr>
        <p:txBody>
          <a:bodyPr wrap="square" lIns="0" tIns="0" rIns="0" bIns="0" anchor="t">
            <a:normAutofit fontScale="90000"/>
          </a:bodyPr>
          <a:lstStyle/>
          <a:p>
            <a:r>
              <a:rPr lang="en-US" sz="2933">
                <a:latin typeface="Source Sans Pro"/>
                <a:ea typeface="Source Sans Pro"/>
              </a:rPr>
              <a:t>ICD-10 Codes for Intimate Partner Violence</a:t>
            </a:r>
            <a:br>
              <a:rPr lang="en-US" sz="2700">
                <a:latin typeface="Calibri" panose="020F0502020204030204" pitchFamily="34" charset="0"/>
                <a:ea typeface="Calibri" panose="020F0502020204030204" pitchFamily="34" charset="0"/>
              </a:rPr>
            </a:br>
            <a:endParaRPr lang="en-US"/>
          </a:p>
        </p:txBody>
      </p:sp>
      <p:graphicFrame>
        <p:nvGraphicFramePr>
          <p:cNvPr id="4" name="Content Placeholder 3"/>
          <p:cNvGraphicFramePr>
            <a:graphicFrameLocks noGrp="1"/>
          </p:cNvGraphicFramePr>
          <p:nvPr>
            <p:ph sz="quarter" idx="4294967295"/>
          </p:nvPr>
        </p:nvGraphicFramePr>
        <p:xfrm>
          <a:off x="1397867" y="1234584"/>
          <a:ext cx="9175839" cy="4253959"/>
        </p:xfrm>
        <a:graphic>
          <a:graphicData uri="http://schemas.openxmlformats.org/drawingml/2006/table">
            <a:tbl>
              <a:tblPr>
                <a:tableStyleId>{5C22544A-7EE6-4342-B048-85BDC9FD1C3A}</a:tableStyleId>
              </a:tblPr>
              <a:tblGrid>
                <a:gridCol w="9175839">
                  <a:extLst>
                    <a:ext uri="{9D8B030D-6E8A-4147-A177-3AD203B41FA5}">
                      <a16:colId xmlns:a16="http://schemas.microsoft.com/office/drawing/2014/main" val="20000"/>
                    </a:ext>
                  </a:extLst>
                </a:gridCol>
              </a:tblGrid>
              <a:tr h="765904">
                <a:tc>
                  <a:txBody>
                    <a:bodyPr/>
                    <a:lstStyle/>
                    <a:p>
                      <a:pPr marL="0" marR="0" indent="0">
                        <a:lnSpc>
                          <a:spcPct val="200000"/>
                        </a:lnSpc>
                        <a:spcBef>
                          <a:spcPts val="0"/>
                        </a:spcBef>
                        <a:spcAft>
                          <a:spcPts val="0"/>
                        </a:spcAft>
                        <a:buFont typeface="Arial" panose="020B0604020202020204" pitchFamily="34" charset="0"/>
                        <a:buNone/>
                      </a:pPr>
                      <a:r>
                        <a:rPr lang="en-US" sz="2400" b="0">
                          <a:effectLst/>
                          <a:latin typeface="Source Sans Pro"/>
                          <a:ea typeface="Calibri" panose="020F0502020204030204" pitchFamily="34" charset="0"/>
                        </a:rPr>
                        <a:t>IPV ICD-10</a:t>
                      </a:r>
                      <a:r>
                        <a:rPr lang="en-US" sz="2400" b="0" baseline="0">
                          <a:effectLst/>
                          <a:latin typeface="Source Sans Pro"/>
                          <a:ea typeface="Calibri" panose="020F0502020204030204" pitchFamily="34" charset="0"/>
                        </a:rPr>
                        <a:t> Codes</a:t>
                      </a:r>
                      <a:endParaRPr lang="en-US" sz="2400" b="0">
                        <a:effectLst/>
                        <a:latin typeface="Source Sans Pro"/>
                        <a:ea typeface="Calibri" panose="020F0502020204030204" pitchFamily="34" charset="0"/>
                      </a:endParaRPr>
                    </a:p>
                  </a:txBody>
                  <a:tcPr marL="47625" marR="47625" marT="47625" marB="47625">
                    <a:solidFill>
                      <a:schemeClr val="accent5">
                        <a:lumMod val="20000"/>
                        <a:lumOff val="80000"/>
                      </a:schemeClr>
                    </a:solidFill>
                  </a:tcPr>
                </a:tc>
                <a:extLst>
                  <a:ext uri="{0D108BD9-81ED-4DB2-BD59-A6C34878D82A}">
                    <a16:rowId xmlns:a16="http://schemas.microsoft.com/office/drawing/2014/main" val="10000"/>
                  </a:ext>
                </a:extLst>
              </a:tr>
              <a:tr h="3196496">
                <a:tc>
                  <a:txBody>
                    <a:bodyPr/>
                    <a:lstStyle/>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rPr>
                        <a:t>T74.11 – Adult physical abuse, confirmed</a:t>
                      </a:r>
                    </a:p>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rPr>
                        <a:t>T74.21 – Adult sexual abuse, confirmed</a:t>
                      </a:r>
                    </a:p>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rPr>
                        <a:t>T74.31 – Adult psychological abuse, confirmed</a:t>
                      </a:r>
                    </a:p>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rPr>
                        <a:t>Z69.11 – Encounter for mental health services for victim of spousal or partner abuse</a:t>
                      </a:r>
                    </a:p>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rPr>
                        <a:t>Y07.0 – Spouse or partner, perpetrator of maltreatment and neglect</a:t>
                      </a:r>
                      <a:endParaRPr lang="en-US" sz="1900" b="0">
                        <a:effectLst/>
                        <a:latin typeface="Source Sans Pro"/>
                        <a:ea typeface="Calibri" panose="020F0502020204030204" pitchFamily="34" charset="0"/>
                      </a:endParaRPr>
                    </a:p>
                    <a:p>
                      <a:pPr marL="342900" marR="0" indent="-342900">
                        <a:lnSpc>
                          <a:spcPct val="200000"/>
                        </a:lnSpc>
                        <a:spcBef>
                          <a:spcPts val="0"/>
                        </a:spcBef>
                        <a:spcAft>
                          <a:spcPts val="0"/>
                        </a:spcAft>
                        <a:buFont typeface="Arial" panose="020B0604020202020204" pitchFamily="34" charset="0"/>
                        <a:buChar char="•"/>
                      </a:pPr>
                      <a:r>
                        <a:rPr lang="en-US" sz="1900" b="0">
                          <a:effectLst/>
                          <a:latin typeface="Source Sans Pro"/>
                          <a:ea typeface="Calibri" panose="020F0502020204030204" pitchFamily="34" charset="0"/>
                        </a:rPr>
                        <a:t>SNOMED CT code for Implementation of CUES </a:t>
                      </a:r>
                      <a:r>
                        <a:rPr lang="en-US" sz="1800" kern="1200">
                          <a:solidFill>
                            <a:schemeClr val="dk1"/>
                          </a:solidFill>
                          <a:effectLst/>
                          <a:latin typeface="+mn-lt"/>
                          <a:ea typeface="+mn-ea"/>
                          <a:cs typeface="+mn-cs"/>
                        </a:rPr>
                        <a:t>911221000124107 procedure</a:t>
                      </a:r>
                      <a:endParaRPr lang="en-US" sz="1900" b="0">
                        <a:effectLst/>
                        <a:latin typeface="Source Sans Pro"/>
                        <a:ea typeface="Calibri" panose="020F0502020204030204" pitchFamily="34" charset="0"/>
                      </a:endParaRPr>
                    </a:p>
                  </a:txBody>
                  <a:tcPr marL="47625" marR="47625" marT="47625" marB="47625">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841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2F53-72DD-4A0C-A01D-42B8656B5C3A}"/>
              </a:ext>
            </a:extLst>
          </p:cNvPr>
          <p:cNvSpPr>
            <a:spLocks noGrp="1"/>
          </p:cNvSpPr>
          <p:nvPr>
            <p:ph type="title"/>
          </p:nvPr>
        </p:nvSpPr>
        <p:spPr/>
        <p:txBody>
          <a:bodyPr/>
          <a:lstStyle/>
          <a:p>
            <a:r>
              <a:rPr lang="en-US"/>
              <a:t>Office of Inspector General report</a:t>
            </a:r>
          </a:p>
        </p:txBody>
      </p:sp>
      <p:sp>
        <p:nvSpPr>
          <p:cNvPr id="3" name="Text Placeholder 2">
            <a:extLst>
              <a:ext uri="{FF2B5EF4-FFF2-40B4-BE49-F238E27FC236}">
                <a16:creationId xmlns:a16="http://schemas.microsoft.com/office/drawing/2014/main" id="{64614DD8-EF01-4B96-B3C1-90AB54B6E5AC}"/>
              </a:ext>
            </a:extLst>
          </p:cNvPr>
          <p:cNvSpPr>
            <a:spLocks noGrp="1"/>
          </p:cNvSpPr>
          <p:nvPr>
            <p:ph type="body" idx="1"/>
          </p:nvPr>
        </p:nvSpPr>
        <p:spPr>
          <a:xfrm>
            <a:off x="1881600" y="1534510"/>
            <a:ext cx="9622493" cy="3520089"/>
          </a:xfrm>
        </p:spPr>
        <p:txBody>
          <a:bodyPr/>
          <a:lstStyle/>
          <a:p>
            <a:r>
              <a:rPr lang="en-US">
                <a:solidFill>
                  <a:schemeClr val="tx2"/>
                </a:solidFill>
                <a:latin typeface="+mn-lt"/>
                <a:hlinkClick r:id="rId2">
                  <a:extLst>
                    <a:ext uri="{A12FA001-AC4F-418D-AE19-62706E023703}">
                      <ahyp:hlinkClr xmlns:ahyp="http://schemas.microsoft.com/office/drawing/2018/hyperlinkcolor" val="tx"/>
                    </a:ext>
                  </a:extLst>
                </a:hlinkClick>
              </a:rPr>
              <a:t>Only 43% followed the USPSTF recommendation</a:t>
            </a:r>
            <a:r>
              <a:rPr lang="en-US">
                <a:solidFill>
                  <a:schemeClr val="tx2"/>
                </a:solidFill>
                <a:latin typeface="+mn-lt"/>
                <a:hlinkClick r:id="" action="ppaction://noaction">
                  <a:extLst>
                    <a:ext uri="{A12FA001-AC4F-418D-AE19-62706E023703}">
                      <ahyp:hlinkClr xmlns:ahyp="http://schemas.microsoft.com/office/drawing/2018/hyperlinkcolor" val="tx"/>
                    </a:ext>
                  </a:extLst>
                </a:hlinkClick>
              </a:rPr>
              <a:t> to offer screening and brief intervention for women age 18-44 and referred patients who screened positive for services</a:t>
            </a:r>
          </a:p>
          <a:p>
            <a:endParaRPr lang="en-US">
              <a:solidFill>
                <a:schemeClr val="tx2"/>
              </a:solidFill>
              <a:latin typeface="+mn-lt"/>
              <a:hlinkClick r:id="" action="ppaction://noaction">
                <a:extLst>
                  <a:ext uri="{A12FA001-AC4F-418D-AE19-62706E023703}">
                    <ahyp:hlinkClr xmlns:ahyp="http://schemas.microsoft.com/office/drawing/2018/hyperlinkcolor" val="tx"/>
                  </a:ext>
                </a:extLst>
              </a:hlinkClick>
            </a:endParaRPr>
          </a:p>
          <a:p>
            <a:r>
              <a:rPr lang="en-US">
                <a:solidFill>
                  <a:schemeClr val="tx2"/>
                </a:solidFill>
                <a:latin typeface="+mn-lt"/>
                <a:hlinkClick r:id="" action="ppaction://noaction">
                  <a:extLst>
                    <a:ext uri="{A12FA001-AC4F-418D-AE19-62706E023703}">
                      <ahyp:hlinkClr xmlns:ahyp="http://schemas.microsoft.com/office/drawing/2018/hyperlinkcolor" val="tx"/>
                    </a:ext>
                  </a:extLst>
                </a:hlinkClick>
              </a:rPr>
              <a:t>Providers reported the following barriers:</a:t>
            </a:r>
          </a:p>
          <a:p>
            <a:pPr lvl="1"/>
            <a:r>
              <a:rPr lang="en-US" sz="2000">
                <a:solidFill>
                  <a:srgbClr val="F7991D"/>
                </a:solidFill>
                <a:hlinkClick r:id="" action="ppaction://noaction">
                  <a:extLst>
                    <a:ext uri="{A12FA001-AC4F-418D-AE19-62706E023703}">
                      <ahyp:hlinkClr xmlns:ahyp="http://schemas.microsoft.com/office/drawing/2018/hyperlinkcolor" val="tx"/>
                    </a:ext>
                  </a:extLst>
                </a:hlinkClick>
              </a:rPr>
              <a:t>Time Constraints</a:t>
            </a:r>
          </a:p>
          <a:p>
            <a:pPr lvl="1"/>
            <a:r>
              <a:rPr lang="en-US" sz="2000">
                <a:solidFill>
                  <a:srgbClr val="F7991D"/>
                </a:solidFill>
                <a:hlinkClick r:id="" action="ppaction://noaction">
                  <a:extLst>
                    <a:ext uri="{A12FA001-AC4F-418D-AE19-62706E023703}">
                      <ahyp:hlinkClr xmlns:ahyp="http://schemas.microsoft.com/office/drawing/2018/hyperlinkcolor" val="tx"/>
                    </a:ext>
                  </a:extLst>
                </a:hlinkClick>
              </a:rPr>
              <a:t>Concerns about Privacy and Reporting</a:t>
            </a:r>
          </a:p>
          <a:p>
            <a:pPr lvl="1"/>
            <a:r>
              <a:rPr lang="en-US" sz="2000">
                <a:solidFill>
                  <a:srgbClr val="F7991D"/>
                </a:solidFill>
                <a:hlinkClick r:id="" action="ppaction://noaction">
                  <a:extLst>
                    <a:ext uri="{A12FA001-AC4F-418D-AE19-62706E023703}">
                      <ahyp:hlinkClr xmlns:ahyp="http://schemas.microsoft.com/office/drawing/2018/hyperlinkcolor" val="tx"/>
                    </a:ext>
                  </a:extLst>
                </a:hlinkClick>
              </a:rPr>
              <a:t>Inadequate Training</a:t>
            </a:r>
          </a:p>
          <a:p>
            <a:endParaRPr lang="en-US">
              <a:solidFill>
                <a:srgbClr val="F7991D"/>
              </a:solidFill>
              <a:hlinkClick r:id="" action="ppaction://noaction">
                <a:extLst>
                  <a:ext uri="{A12FA001-AC4F-418D-AE19-62706E023703}">
                    <ahyp:hlinkClr xmlns:ahyp="http://schemas.microsoft.com/office/drawing/2018/hyperlinkcolor" val="tx"/>
                  </a:ext>
                </a:extLst>
              </a:hlinkClick>
            </a:endParaRPr>
          </a:p>
          <a:p>
            <a:pPr marL="76204" indent="0">
              <a:buNone/>
            </a:pPr>
            <a:endParaRPr lang="en-US">
              <a:solidFill>
                <a:srgbClr val="F7991D"/>
              </a:solidFill>
              <a:hlinkClick r:id="" action="ppaction://noaction">
                <a:extLst>
                  <a:ext uri="{A12FA001-AC4F-418D-AE19-62706E023703}">
                    <ahyp:hlinkClr xmlns:ahyp="http://schemas.microsoft.com/office/drawing/2018/hyperlinkcolor" val="tx"/>
                  </a:ext>
                </a:extLst>
              </a:hlinkClick>
            </a:endParaRPr>
          </a:p>
          <a:p>
            <a:pPr marL="76204" indent="0">
              <a:buNone/>
            </a:pPr>
            <a:endParaRPr lang="en-US">
              <a:solidFill>
                <a:srgbClr val="F7991D"/>
              </a:solidFill>
              <a:hlinkClick r:id="" action="ppaction://noaction">
                <a:extLst>
                  <a:ext uri="{A12FA001-AC4F-418D-AE19-62706E023703}">
                    <ahyp:hlinkClr xmlns:ahyp="http://schemas.microsoft.com/office/drawing/2018/hyperlinkcolor" val="tx"/>
                  </a:ext>
                </a:extLst>
              </a:hlinkClick>
            </a:endParaRPr>
          </a:p>
          <a:p>
            <a:pPr marL="76204" indent="0">
              <a:buNone/>
            </a:pPr>
            <a:r>
              <a:rPr lang="en-US">
                <a:solidFill>
                  <a:srgbClr val="F7991D"/>
                </a:solidFill>
                <a:hlinkClick r:id="" action="ppaction://noaction">
                  <a:extLst>
                    <a:ext uri="{A12FA001-AC4F-418D-AE19-62706E023703}">
                      <ahyp:hlinkClr xmlns:ahyp="http://schemas.microsoft.com/office/drawing/2018/hyperlinkcolor" val="tx"/>
                    </a:ext>
                  </a:extLst>
                </a:hlinkClick>
              </a:rPr>
              <a:t>https://oig.hhs.gov/reports/all/2024/medicaid-enrollees-may-not-be-screened-for-intimate-partner-violence-because-of-challenges-reported-by-primary-care-clinicians/</a:t>
            </a:r>
            <a:endParaRPr lang="en-US"/>
          </a:p>
          <a:p>
            <a:endParaRPr lang="en-US"/>
          </a:p>
        </p:txBody>
      </p:sp>
      <p:sp>
        <p:nvSpPr>
          <p:cNvPr id="4" name="Slide Number Placeholder 3">
            <a:extLst>
              <a:ext uri="{FF2B5EF4-FFF2-40B4-BE49-F238E27FC236}">
                <a16:creationId xmlns:a16="http://schemas.microsoft.com/office/drawing/2014/main" id="{BC594E1A-8A7A-42D1-9FF2-02041C6A59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398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A250-2A7A-5AF8-45B9-2090894A0119}"/>
              </a:ext>
            </a:extLst>
          </p:cNvPr>
          <p:cNvSpPr>
            <a:spLocks noGrp="1"/>
          </p:cNvSpPr>
          <p:nvPr>
            <p:ph type="title"/>
          </p:nvPr>
        </p:nvSpPr>
        <p:spPr/>
        <p:txBody>
          <a:bodyPr/>
          <a:lstStyle/>
          <a:p>
            <a:r>
              <a:rPr lang="en-US" sz="4000"/>
              <a:t>IPV Challenges</a:t>
            </a:r>
          </a:p>
        </p:txBody>
      </p:sp>
      <p:sp>
        <p:nvSpPr>
          <p:cNvPr id="4" name="Slide Number Placeholder 3">
            <a:extLst>
              <a:ext uri="{FF2B5EF4-FFF2-40B4-BE49-F238E27FC236}">
                <a16:creationId xmlns:a16="http://schemas.microsoft.com/office/drawing/2014/main" id="{857233B4-F8D5-8C5C-F607-439EB8B722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5" name="Text Placeholder 7">
            <a:extLst>
              <a:ext uri="{FF2B5EF4-FFF2-40B4-BE49-F238E27FC236}">
                <a16:creationId xmlns:a16="http://schemas.microsoft.com/office/drawing/2014/main" id="{BF88D515-D05B-D148-6702-136EEE86808B}"/>
              </a:ext>
            </a:extLst>
          </p:cNvPr>
          <p:cNvSpPr txBox="1">
            <a:spLocks/>
          </p:cNvSpPr>
          <p:nvPr/>
        </p:nvSpPr>
        <p:spPr>
          <a:xfrm>
            <a:off x="1332412" y="1552150"/>
            <a:ext cx="9276654" cy="33946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Optimization Opportunities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Many organizations don’t routinely screen for IPV for all patients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Providers concerned about confidentiality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No standardized IPV documentation or guides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IPV documented in multiple areas for team access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Inconsistent or lack of ICD Coding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Difficulty generating accurate UDS data and other reporting information</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solidFill>
                  <a:srgbClr val="00334C"/>
                </a:solidFill>
                <a:effectLst/>
                <a:uLnTx/>
                <a:uFillTx/>
                <a:latin typeface="Arial" panose="020B0604020202020204"/>
                <a:ea typeface="+mn-ea"/>
                <a:cs typeface="+mn-cs"/>
              </a:rPr>
              <a:t>Pediatrics may not see documentation in the parent’s chart</a:t>
            </a:r>
          </a:p>
        </p:txBody>
      </p:sp>
    </p:spTree>
    <p:extLst>
      <p:ext uri="{BB962C8B-B14F-4D97-AF65-F5344CB8AC3E}">
        <p14:creationId xmlns:p14="http://schemas.microsoft.com/office/powerpoint/2010/main" val="268237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4752B6-964A-0DD2-F15E-8C85346E7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A6350DFF-B060-0386-409B-B44C699CCF42}"/>
              </a:ext>
            </a:extLst>
          </p:cNvPr>
          <p:cNvSpPr txBox="1">
            <a:spLocks/>
          </p:cNvSpPr>
          <p:nvPr/>
        </p:nvSpPr>
        <p:spPr>
          <a:xfrm>
            <a:off x="685798" y="2908996"/>
            <a:ext cx="10820403" cy="1040007"/>
          </a:xfrm>
        </p:spPr>
        <p:txBody>
          <a:bodyPr lIns="0" tIns="0" rIns="0" bIns="0"/>
          <a:lstStyle>
            <a:lvl1pPr algn="l" defTabSz="914400" rtl="0" eaLnBrk="1" latinLnBrk="0" hangingPunct="1">
              <a:lnSpc>
                <a:spcPct val="90000"/>
              </a:lnSpc>
              <a:spcBef>
                <a:spcPct val="0"/>
              </a:spcBef>
              <a:buNone/>
              <a:defRPr sz="3000" b="1" i="0" kern="1200" baseline="0">
                <a:solidFill>
                  <a:schemeClr val="tx1"/>
                </a:solidFill>
                <a:latin typeface="Source Sans Pro" panose="020B0503030403020204" pitchFamily="34" charset="0"/>
                <a:ea typeface="+mj-ea"/>
                <a:cs typeface="Century Gothic"/>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0334C"/>
                </a:solidFill>
                <a:effectLst/>
                <a:uLnTx/>
                <a:uFillTx/>
                <a:latin typeface="Source Sans Pro" panose="020B0503030403020204" pitchFamily="34" charset="0"/>
                <a:ea typeface="+mj-ea"/>
              </a:rPr>
              <a:t>How Can We Support Health Centers </a:t>
            </a:r>
            <a:r>
              <a:rPr lang="en-US">
                <a:solidFill>
                  <a:srgbClr val="00334C"/>
                </a:solidFill>
              </a:rPr>
              <a:t>Working to </a:t>
            </a:r>
            <a:r>
              <a:rPr kumimoji="0" lang="en-US" sz="3000" b="1" i="0" u="none" strike="noStrike" kern="1200" cap="none" spc="0" normalizeH="0" baseline="0" noProof="0">
                <a:ln>
                  <a:noFill/>
                </a:ln>
                <a:solidFill>
                  <a:srgbClr val="00334C"/>
                </a:solidFill>
                <a:effectLst/>
                <a:uLnTx/>
                <a:uFillTx/>
                <a:latin typeface="Source Sans Pro" panose="020B0503030403020204" pitchFamily="34" charset="0"/>
                <a:ea typeface="+mj-ea"/>
              </a:rPr>
              <a:t>Identify and Help Survivors and Document and Code Safely?</a:t>
            </a:r>
          </a:p>
        </p:txBody>
      </p:sp>
    </p:spTree>
    <p:extLst>
      <p:ext uri="{BB962C8B-B14F-4D97-AF65-F5344CB8AC3E}">
        <p14:creationId xmlns:p14="http://schemas.microsoft.com/office/powerpoint/2010/main" val="138325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D1B5-5AA7-5D24-1AE1-F9CDD6637D2B}"/>
              </a:ext>
            </a:extLst>
          </p:cNvPr>
          <p:cNvSpPr>
            <a:spLocks noGrp="1"/>
          </p:cNvSpPr>
          <p:nvPr>
            <p:ph type="title"/>
          </p:nvPr>
        </p:nvSpPr>
        <p:spPr/>
        <p:txBody>
          <a:bodyPr/>
          <a:lstStyle/>
          <a:p>
            <a:r>
              <a:rPr lang="en-US" sz="4400"/>
              <a:t>Rethinking Screening Alone</a:t>
            </a:r>
          </a:p>
        </p:txBody>
      </p:sp>
      <p:sp>
        <p:nvSpPr>
          <p:cNvPr id="3" name="Text Placeholder 2">
            <a:extLst>
              <a:ext uri="{FF2B5EF4-FFF2-40B4-BE49-F238E27FC236}">
                <a16:creationId xmlns:a16="http://schemas.microsoft.com/office/drawing/2014/main" id="{2A2D525A-452A-217B-097A-01CD2A45E969}"/>
              </a:ext>
            </a:extLst>
          </p:cNvPr>
          <p:cNvSpPr>
            <a:spLocks noGrp="1"/>
          </p:cNvSpPr>
          <p:nvPr>
            <p:ph type="body" idx="1"/>
          </p:nvPr>
        </p:nvSpPr>
        <p:spPr>
          <a:xfrm>
            <a:off x="1881600" y="1789372"/>
            <a:ext cx="9917918" cy="2626400"/>
          </a:xfrm>
        </p:spPr>
        <p:txBody>
          <a:bodyPr/>
          <a:lstStyle/>
          <a:p>
            <a:pPr>
              <a:lnSpc>
                <a:spcPct val="150000"/>
              </a:lnSpc>
            </a:pPr>
            <a:r>
              <a:rPr lang="en-US" sz="3200"/>
              <a:t>Low disclosure rates</a:t>
            </a:r>
          </a:p>
          <a:p>
            <a:pPr>
              <a:lnSpc>
                <a:spcPct val="150000"/>
              </a:lnSpc>
            </a:pPr>
            <a:r>
              <a:rPr lang="en-US" sz="3200"/>
              <a:t>Not survivor centered</a:t>
            </a:r>
          </a:p>
          <a:p>
            <a:pPr>
              <a:lnSpc>
                <a:spcPct val="150000"/>
              </a:lnSpc>
            </a:pPr>
            <a:r>
              <a:rPr lang="en-US" sz="3200"/>
              <a:t>Resources offered only based on a patient’s disclosure</a:t>
            </a:r>
          </a:p>
          <a:p>
            <a:pPr>
              <a:lnSpc>
                <a:spcPct val="150000"/>
              </a:lnSpc>
            </a:pPr>
            <a:r>
              <a:rPr lang="en-US" sz="3200"/>
              <a:t>Missed opportunity for prevention education</a:t>
            </a:r>
          </a:p>
        </p:txBody>
      </p:sp>
      <p:sp>
        <p:nvSpPr>
          <p:cNvPr id="4" name="Slide Number Placeholder 3">
            <a:extLst>
              <a:ext uri="{FF2B5EF4-FFF2-40B4-BE49-F238E27FC236}">
                <a16:creationId xmlns:a16="http://schemas.microsoft.com/office/drawing/2014/main" id="{7E3A22DD-83AA-477B-4F81-A1358A4AAD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497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78"/>
          <p:cNvSpPr txBox="1">
            <a:spLocks noGrp="1"/>
          </p:cNvSpPr>
          <p:nvPr>
            <p:ph type="title"/>
          </p:nvPr>
        </p:nvSpPr>
        <p:spPr>
          <a:xfrm>
            <a:off x="1879600" y="776810"/>
            <a:ext cx="8636962" cy="461665"/>
          </a:xfrm>
          <a:prstGeom prst="rect">
            <a:avLst/>
          </a:prstGeom>
          <a:noFill/>
          <a:ln>
            <a:noFill/>
          </a:ln>
        </p:spPr>
        <p:txBody>
          <a:bodyPr spcFirstLastPara="1" wrap="square" lIns="68569" tIns="34275" rIns="68569" bIns="34275" anchor="ctr" anchorCtr="0">
            <a:noAutofit/>
          </a:bodyPr>
          <a:lstStyle/>
          <a:p>
            <a:pPr>
              <a:buClr>
                <a:srgbClr val="58595B"/>
              </a:buClr>
              <a:buSzPts val="1400"/>
            </a:pPr>
            <a:r>
              <a:rPr lang="en-US" b="1"/>
              <a:t>Shifting Away from Screening…</a:t>
            </a:r>
          </a:p>
        </p:txBody>
      </p:sp>
      <p:sp>
        <p:nvSpPr>
          <p:cNvPr id="966" name="Google Shape;966;p78"/>
          <p:cNvSpPr txBox="1">
            <a:spLocks noGrp="1"/>
          </p:cNvSpPr>
          <p:nvPr>
            <p:ph type="body" idx="1"/>
          </p:nvPr>
        </p:nvSpPr>
        <p:spPr>
          <a:xfrm>
            <a:off x="1879600" y="1659229"/>
            <a:ext cx="8331200" cy="1331435"/>
          </a:xfrm>
          <a:prstGeom prst="rect">
            <a:avLst/>
          </a:prstGeom>
          <a:noFill/>
          <a:ln>
            <a:noFill/>
          </a:ln>
        </p:spPr>
        <p:txBody>
          <a:bodyPr spcFirstLastPara="1" wrap="square" lIns="0" tIns="0" rIns="0" bIns="0" anchor="t" anchorCtr="0">
            <a:noAutofit/>
          </a:bodyPr>
          <a:lstStyle/>
          <a:p>
            <a:pPr marL="76204" indent="0">
              <a:buNone/>
            </a:pPr>
            <a:r>
              <a:rPr lang="en-US" sz="2400">
                <a:solidFill>
                  <a:srgbClr val="F58220"/>
                </a:solidFill>
              </a:rPr>
              <a:t> </a:t>
            </a:r>
            <a:r>
              <a:rPr lang="en-US" sz="2400" b="1">
                <a:solidFill>
                  <a:srgbClr val="F58220"/>
                </a:solidFill>
              </a:rPr>
              <a:t>“No one is hurting you at home, right?” </a:t>
            </a:r>
            <a:r>
              <a:rPr lang="en-US" sz="2400"/>
              <a:t>(Partner seated next to client as this is asked –    consider how that felt to the patient?)</a:t>
            </a:r>
            <a:endParaRPr sz="2400"/>
          </a:p>
        </p:txBody>
      </p:sp>
      <p:sp>
        <p:nvSpPr>
          <p:cNvPr id="968" name="Google Shape;968;p78"/>
          <p:cNvSpPr/>
          <p:nvPr/>
        </p:nvSpPr>
        <p:spPr>
          <a:xfrm>
            <a:off x="1981200" y="2919421"/>
            <a:ext cx="8737600" cy="2285211"/>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58220"/>
                </a:solidFill>
                <a:effectLst/>
                <a:uLnTx/>
                <a:uFillTx/>
                <a:latin typeface="Source Sans Pro" panose="020B0503030403020204" pitchFamily="34" charset="0"/>
                <a:ea typeface="+mn-ea"/>
                <a:cs typeface="+mn-cs"/>
              </a:rPr>
              <a:t>“Within the last year has he ever hurt you or hit you?” </a:t>
            </a:r>
            <a:r>
              <a:rPr kumimoji="0" lang="en-US" sz="24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(Nurse with back to you at her computer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a:ln>
                <a:noFill/>
              </a:ln>
              <a:solidFill>
                <a:srgbClr val="F58220"/>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58220"/>
                </a:solidFill>
                <a:effectLst/>
                <a:uLnTx/>
                <a:uFillTx/>
                <a:latin typeface="Source Sans Pro" panose="020B0503030403020204" pitchFamily="34" charset="0"/>
                <a:ea typeface="+mn-ea"/>
                <a:cs typeface="+mn-cs"/>
              </a:rPr>
              <a:t>“I’m really sorry I have to ask you these questions, it’s a requirement of our clinic.” </a:t>
            </a:r>
            <a:r>
              <a:rPr kumimoji="0" lang="en-US" sz="24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(Screening tool in hand -- What was the staff communicating to the patient?)</a:t>
            </a:r>
            <a:endParaRPr kumimoji="0" sz="24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endParaRPr>
          </a:p>
        </p:txBody>
      </p:sp>
      <p:sp>
        <p:nvSpPr>
          <p:cNvPr id="2" name="Slide Number Placeholder 1">
            <a:extLst>
              <a:ext uri="{FF2B5EF4-FFF2-40B4-BE49-F238E27FC236}">
                <a16:creationId xmlns:a16="http://schemas.microsoft.com/office/drawing/2014/main" id="{C7DA12DA-4D49-4298-819B-044DFA9969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555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text  Description automatically generated">
            <a:extLst>
              <a:ext uri="{FF2B5EF4-FFF2-40B4-BE49-F238E27FC236}">
                <a16:creationId xmlns:a16="http://schemas.microsoft.com/office/drawing/2014/main" id="{3F761C77-5B6F-C3C7-7038-7F44A40C56B3}"/>
              </a:ext>
            </a:extLst>
          </p:cNvPr>
          <p:cNvPicPr>
            <a:picLocks noChangeAspect="1"/>
          </p:cNvPicPr>
          <p:nvPr/>
        </p:nvPicPr>
        <p:blipFill>
          <a:blip r:embed="rId3"/>
          <a:stretch>
            <a:fillRect/>
          </a:stretch>
        </p:blipFill>
        <p:spPr>
          <a:xfrm rot="20940000">
            <a:off x="822046" y="4165193"/>
            <a:ext cx="2119108" cy="1091519"/>
          </a:xfrm>
          <a:prstGeom prst="rect">
            <a:avLst/>
          </a:prstGeom>
        </p:spPr>
      </p:pic>
      <p:sp>
        <p:nvSpPr>
          <p:cNvPr id="2" name="Title 1">
            <a:extLst>
              <a:ext uri="{FF2B5EF4-FFF2-40B4-BE49-F238E27FC236}">
                <a16:creationId xmlns:a16="http://schemas.microsoft.com/office/drawing/2014/main" id="{9A1968B6-9C45-86BD-E3BC-84FE3D2FD7ED}"/>
              </a:ext>
            </a:extLst>
          </p:cNvPr>
          <p:cNvSpPr>
            <a:spLocks noGrp="1"/>
          </p:cNvSpPr>
          <p:nvPr>
            <p:ph type="title"/>
          </p:nvPr>
        </p:nvSpPr>
        <p:spPr>
          <a:xfrm>
            <a:off x="377676" y="445384"/>
            <a:ext cx="8636962" cy="461665"/>
          </a:xfrm>
        </p:spPr>
        <p:txBody>
          <a:bodyPr/>
          <a:lstStyle/>
          <a:p>
            <a:r>
              <a:rPr lang="en-US">
                <a:solidFill>
                  <a:schemeClr val="accent6"/>
                </a:solidFill>
                <a:ea typeface="+mj-lt"/>
                <a:cs typeface="+mj-lt"/>
              </a:rPr>
              <a:t>CUES: </a:t>
            </a:r>
            <a:r>
              <a:rPr lang="en-US">
                <a:ea typeface="+mj-lt"/>
                <a:cs typeface="+mj-lt"/>
              </a:rPr>
              <a:t>An Evidence Based Intervention</a:t>
            </a:r>
            <a:endParaRPr lang="en-US"/>
          </a:p>
        </p:txBody>
      </p:sp>
      <p:sp>
        <p:nvSpPr>
          <p:cNvPr id="3" name="Content Placeholder 2">
            <a:extLst>
              <a:ext uri="{FF2B5EF4-FFF2-40B4-BE49-F238E27FC236}">
                <a16:creationId xmlns:a16="http://schemas.microsoft.com/office/drawing/2014/main" id="{A5BA8982-CDED-3DAD-DF41-286B0CCDD6D1}"/>
              </a:ext>
            </a:extLst>
          </p:cNvPr>
          <p:cNvSpPr>
            <a:spLocks noGrp="1"/>
          </p:cNvSpPr>
          <p:nvPr>
            <p:ph type="body" idx="1"/>
          </p:nvPr>
        </p:nvSpPr>
        <p:spPr>
          <a:xfrm>
            <a:off x="3201152" y="1621863"/>
            <a:ext cx="8349975" cy="2626400"/>
          </a:xfrm>
        </p:spPr>
        <p:txBody>
          <a:bodyPr spcFirstLastPara="1" vert="horz" wrap="square" lIns="91440" tIns="45720" rIns="91440" bIns="45720" rtlCol="0" anchor="t" anchorCtr="0">
            <a:noAutofit/>
          </a:bodyPr>
          <a:lstStyle/>
          <a:p>
            <a:pPr marL="76204" indent="0">
              <a:buNone/>
            </a:pPr>
            <a:r>
              <a:rPr lang="en-US" sz="2400" b="1">
                <a:solidFill>
                  <a:schemeClr val="accent6"/>
                </a:solidFill>
                <a:cs typeface="Calibri"/>
              </a:rPr>
              <a:t>C: </a:t>
            </a:r>
            <a:r>
              <a:rPr lang="en-US" sz="1867" b="1">
                <a:cs typeface="Calibri"/>
              </a:rPr>
              <a:t>Confidentiality</a:t>
            </a:r>
          </a:p>
          <a:p>
            <a:pPr>
              <a:buFont typeface="Wingdings" panose="05000000000000000000" pitchFamily="2" charset="2"/>
              <a:buChar char="ü"/>
            </a:pPr>
            <a:r>
              <a:rPr lang="en-US" sz="1867">
                <a:ea typeface="+mn-lt"/>
                <a:cs typeface="+mn-lt"/>
              </a:rPr>
              <a:t>See patient alone, disclose limits of confidentiality</a:t>
            </a:r>
            <a:endParaRPr lang="en-US" sz="1867">
              <a:cs typeface="Calibri" panose="020F0502020204030204"/>
            </a:endParaRPr>
          </a:p>
          <a:p>
            <a:endParaRPr lang="en-US" sz="1867">
              <a:solidFill>
                <a:schemeClr val="accent2"/>
              </a:solidFill>
              <a:cs typeface="Calibri"/>
            </a:endParaRPr>
          </a:p>
          <a:p>
            <a:pPr marL="76204" indent="0">
              <a:buNone/>
            </a:pPr>
            <a:r>
              <a:rPr lang="en-US" sz="2400" b="1">
                <a:solidFill>
                  <a:schemeClr val="accent6"/>
                </a:solidFill>
                <a:cs typeface="Calibri"/>
              </a:rPr>
              <a:t>UE: </a:t>
            </a:r>
            <a:r>
              <a:rPr lang="en-US" sz="1867" b="1">
                <a:cs typeface="Calibri"/>
              </a:rPr>
              <a:t>Universal Education</a:t>
            </a:r>
            <a:endParaRPr lang="en-US" sz="1867" b="1"/>
          </a:p>
          <a:p>
            <a:pPr indent="-304815">
              <a:buFont typeface="Wingdings" panose="05000000000000000000" pitchFamily="2" charset="2"/>
              <a:buChar char="ü"/>
            </a:pPr>
            <a:r>
              <a:rPr lang="en-US" sz="1867">
                <a:ea typeface="+mn-lt"/>
                <a:cs typeface="+mn-lt"/>
              </a:rPr>
              <a:t>Normalize activity</a:t>
            </a:r>
          </a:p>
          <a:p>
            <a:pPr indent="-304815">
              <a:buFont typeface="Wingdings" panose="05000000000000000000" pitchFamily="2" charset="2"/>
              <a:buChar char="ü"/>
            </a:pPr>
            <a:r>
              <a:rPr lang="en-US" sz="1867">
                <a:ea typeface="+mn-lt"/>
                <a:cs typeface="+mn-lt"/>
              </a:rPr>
              <a:t>Make the connection—open the card and do a quick review</a:t>
            </a:r>
          </a:p>
          <a:p>
            <a:pPr indent="-304815">
              <a:buFont typeface="Wingdings" panose="05000000000000000000" pitchFamily="2" charset="2"/>
              <a:buChar char="ü"/>
            </a:pPr>
            <a:r>
              <a:rPr lang="en-US" sz="1867">
                <a:ea typeface="+mn-lt"/>
                <a:cs typeface="+mn-lt"/>
              </a:rPr>
              <a:t>Give 2 copies of a resource to the patient—one to share with a friend or family member</a:t>
            </a:r>
          </a:p>
          <a:p>
            <a:pPr marL="76204" indent="0">
              <a:buNone/>
            </a:pPr>
            <a:endParaRPr lang="en-US" sz="1867">
              <a:solidFill>
                <a:schemeClr val="accent2"/>
              </a:solidFill>
              <a:cs typeface="Calibri"/>
            </a:endParaRPr>
          </a:p>
          <a:p>
            <a:pPr marL="76204" indent="0">
              <a:buNone/>
            </a:pPr>
            <a:r>
              <a:rPr lang="en-US" sz="2400" b="1">
                <a:solidFill>
                  <a:schemeClr val="accent6"/>
                </a:solidFill>
                <a:cs typeface="Calibri"/>
              </a:rPr>
              <a:t>S: </a:t>
            </a:r>
            <a:r>
              <a:rPr lang="en-US" sz="1867" b="1">
                <a:cs typeface="Calibri"/>
              </a:rPr>
              <a:t>Support</a:t>
            </a:r>
          </a:p>
          <a:p>
            <a:pPr>
              <a:buFont typeface="Wingdings" panose="05000000000000000000" pitchFamily="2" charset="2"/>
              <a:buChar char="ü"/>
            </a:pPr>
            <a:r>
              <a:rPr lang="en-US" sz="1867">
                <a:ea typeface="+mn-lt"/>
                <a:cs typeface="+mn-lt"/>
              </a:rPr>
              <a:t>Provide a "warm referral" to your local domestic/sexual violence partner agency or national hotlines</a:t>
            </a:r>
            <a:endParaRPr lang="en-US" sz="1867">
              <a:cs typeface="Calibri" panose="020F0502020204030204"/>
            </a:endParaRPr>
          </a:p>
        </p:txBody>
      </p:sp>
      <p:pic>
        <p:nvPicPr>
          <p:cNvPr id="4" name="Picture 4" descr="Icon  Description automatically generated">
            <a:extLst>
              <a:ext uri="{FF2B5EF4-FFF2-40B4-BE49-F238E27FC236}">
                <a16:creationId xmlns:a16="http://schemas.microsoft.com/office/drawing/2014/main" id="{068E96DF-A43E-DF2B-A98B-001DF62FA999}"/>
              </a:ext>
            </a:extLst>
          </p:cNvPr>
          <p:cNvPicPr>
            <a:picLocks noChangeAspect="1"/>
          </p:cNvPicPr>
          <p:nvPr/>
        </p:nvPicPr>
        <p:blipFill>
          <a:blip r:embed="rId4"/>
          <a:stretch>
            <a:fillRect/>
          </a:stretch>
        </p:blipFill>
        <p:spPr>
          <a:xfrm>
            <a:off x="1079315" y="1522618"/>
            <a:ext cx="1568450" cy="1568450"/>
          </a:xfrm>
          <a:prstGeom prst="rect">
            <a:avLst/>
          </a:prstGeom>
        </p:spPr>
      </p:pic>
      <p:pic>
        <p:nvPicPr>
          <p:cNvPr id="5" name="Picture 5">
            <a:extLst>
              <a:ext uri="{FF2B5EF4-FFF2-40B4-BE49-F238E27FC236}">
                <a16:creationId xmlns:a16="http://schemas.microsoft.com/office/drawing/2014/main" id="{1A895A59-AF4A-4CE3-3608-46131557990B}"/>
              </a:ext>
            </a:extLst>
          </p:cNvPr>
          <p:cNvPicPr>
            <a:picLocks noChangeAspect="1"/>
          </p:cNvPicPr>
          <p:nvPr/>
        </p:nvPicPr>
        <p:blipFill>
          <a:blip r:embed="rId5"/>
          <a:stretch>
            <a:fillRect/>
          </a:stretch>
        </p:blipFill>
        <p:spPr>
          <a:xfrm>
            <a:off x="603582" y="3285025"/>
            <a:ext cx="1831605" cy="958159"/>
          </a:xfrm>
          <a:prstGeom prst="rect">
            <a:avLst/>
          </a:prstGeom>
        </p:spPr>
      </p:pic>
      <p:sp>
        <p:nvSpPr>
          <p:cNvPr id="7" name="TextBox 6">
            <a:extLst>
              <a:ext uri="{FF2B5EF4-FFF2-40B4-BE49-F238E27FC236}">
                <a16:creationId xmlns:a16="http://schemas.microsoft.com/office/drawing/2014/main" id="{C1990A7B-C77E-190F-409F-7AD9683A1136}"/>
              </a:ext>
            </a:extLst>
          </p:cNvPr>
          <p:cNvSpPr txBox="1"/>
          <p:nvPr/>
        </p:nvSpPr>
        <p:spPr>
          <a:xfrm>
            <a:off x="1415441" y="5422728"/>
            <a:ext cx="10170387" cy="1508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Safety cards are available for different settings, communities and in a variety of languages at </a:t>
            </a: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hlinkClick r:id="rId6"/>
              </a:rPr>
              <a:t>https://store.futureswithoutviolence.org/product-category/product-type/brochures-safety-cards/</a:t>
            </a: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4C"/>
              </a:solidFill>
              <a:effectLst/>
              <a:uLnTx/>
              <a:uFillTx/>
              <a:latin typeface="Arial" panose="020B060402020202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hlinkClick r:id="rId7"/>
              </a:rPr>
              <a:t>CUES: Confidentiality, Universal Education and Support infographic</a:t>
            </a:r>
            <a:endPar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4C"/>
              </a:solidFill>
              <a:effectLst/>
              <a:uLnTx/>
              <a:uFillTx/>
              <a:latin typeface="Arial" panose="020B0604020202020204"/>
              <a:ea typeface="+mn-ea"/>
              <a:cs typeface="Calibri"/>
            </a:endParaRPr>
          </a:p>
        </p:txBody>
      </p:sp>
      <p:sp>
        <p:nvSpPr>
          <p:cNvPr id="8" name="Slide Number Placeholder 7">
            <a:extLst>
              <a:ext uri="{FF2B5EF4-FFF2-40B4-BE49-F238E27FC236}">
                <a16:creationId xmlns:a16="http://schemas.microsoft.com/office/drawing/2014/main" id="{FBDD580F-A688-4168-8305-DE860E7969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pic>
        <p:nvPicPr>
          <p:cNvPr id="1026" name="Picture 2" descr="Is Your Relationship Affecting Your Health? Safety Card">
            <a:extLst>
              <a:ext uri="{FF2B5EF4-FFF2-40B4-BE49-F238E27FC236}">
                <a16:creationId xmlns:a16="http://schemas.microsoft.com/office/drawing/2014/main" id="{FCC19F2E-EB7B-4E5F-9E84-CAAC53CD51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0" y="137161"/>
            <a:ext cx="3153956" cy="175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79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826" y="1519485"/>
            <a:ext cx="5768590" cy="1392687"/>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ctr" defTabSz="914446" rtl="0" eaLnBrk="1" fontAlgn="auto" latinLnBrk="0" hangingPunct="1">
              <a:lnSpc>
                <a:spcPts val="3150"/>
              </a:lnSpc>
              <a:spcBef>
                <a:spcPts val="0"/>
              </a:spcBef>
              <a:spcAft>
                <a:spcPct val="25000"/>
              </a:spcAft>
              <a:buClr>
                <a:srgbClr val="F09208"/>
              </a:buClr>
              <a:buSzTx/>
              <a:buFontTx/>
              <a:buNone/>
              <a:tabLst/>
              <a:defRPr/>
            </a:pPr>
            <a:r>
              <a:rPr kumimoji="0" lang="en-US" sz="2400" b="1" i="0" u="none" strike="noStrike" kern="1200" cap="none" spc="0" normalizeH="0" baseline="0" noProof="0">
                <a:ln>
                  <a:noFill/>
                </a:ln>
                <a:solidFill>
                  <a:srgbClr val="F58220"/>
                </a:solidFill>
                <a:effectLst/>
                <a:uLnTx/>
                <a:uFillTx/>
                <a:latin typeface="Source Sans Pro" panose="020B0503030403020204" pitchFamily="34" charset="0"/>
                <a:ea typeface="+mn-ea"/>
                <a:cs typeface="+mn-cs"/>
              </a:rPr>
              <a:t>Provides an opportunity for clients to make the connection between violence, health problems, and risk behaviors.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205" y="1652116"/>
            <a:ext cx="3074667" cy="2052006"/>
          </a:xfrm>
          <a:prstGeom prst="rect">
            <a:avLst/>
          </a:prstGeom>
        </p:spPr>
      </p:pic>
      <p:sp>
        <p:nvSpPr>
          <p:cNvPr id="8" name="Rectangle 7"/>
          <p:cNvSpPr/>
          <p:nvPr/>
        </p:nvSpPr>
        <p:spPr>
          <a:xfrm>
            <a:off x="6096000" y="4446978"/>
            <a:ext cx="4839855" cy="1382171"/>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ctr" defTabSz="914446" rtl="0" eaLnBrk="1" fontAlgn="auto" latinLnBrk="0" hangingPunct="1">
              <a:lnSpc>
                <a:spcPct val="100000"/>
              </a:lnSpc>
              <a:spcBef>
                <a:spcPts val="0"/>
              </a:spcBef>
              <a:spcAft>
                <a:spcPts val="0"/>
              </a:spcAft>
              <a:buClr>
                <a:srgbClr val="F09208"/>
              </a:buClr>
              <a:buSzTx/>
              <a:buFontTx/>
              <a:buNone/>
              <a:tabLst/>
              <a:defRPr/>
            </a:pPr>
            <a:r>
              <a:rPr kumimoji="0" lang="en-US" sz="2133" b="0" i="1"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 </a:t>
            </a:r>
            <a:r>
              <a:rPr kumimoji="0" lang="en-US" sz="2133" b="1" i="1"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If you currently have IPV/HT screening as part of your health center requirements: we strongly recommend first doing universal education. </a:t>
            </a:r>
          </a:p>
        </p:txBody>
      </p:sp>
      <p:pic>
        <p:nvPicPr>
          <p:cNvPr id="9" name="Picture 8" descr="F:\PROGDATA\Public Education\Photo Library\Health Team Photos &amp; Graphics\2015 Shutterstock photos\Rebecca product pics\Lauren Stock PIcs\Nurse.HomeVis.128110415.Shutterst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536907"/>
            <a:ext cx="3227443" cy="2052006"/>
          </a:xfrm>
          <a:prstGeom prst="rect">
            <a:avLst/>
          </a:prstGeom>
          <a:noFill/>
          <a:ln>
            <a:noFill/>
          </a:ln>
        </p:spPr>
      </p:pic>
      <p:sp>
        <p:nvSpPr>
          <p:cNvPr id="4" name="Title 3">
            <a:extLst>
              <a:ext uri="{FF2B5EF4-FFF2-40B4-BE49-F238E27FC236}">
                <a16:creationId xmlns:a16="http://schemas.microsoft.com/office/drawing/2014/main" id="{D50C190D-8398-407A-8627-99D3378F7E17}"/>
              </a:ext>
            </a:extLst>
          </p:cNvPr>
          <p:cNvSpPr>
            <a:spLocks noGrp="1"/>
          </p:cNvSpPr>
          <p:nvPr>
            <p:ph type="title"/>
          </p:nvPr>
        </p:nvSpPr>
        <p:spPr>
          <a:xfrm>
            <a:off x="1371600" y="596155"/>
            <a:ext cx="8636962" cy="923330"/>
          </a:xfrm>
        </p:spPr>
        <p:txBody>
          <a:bodyPr/>
          <a:lstStyle/>
          <a:p>
            <a:r>
              <a:rPr lang="en-US"/>
              <a:t>Universal Education</a:t>
            </a:r>
            <a:br>
              <a:rPr lang="en-US"/>
            </a:br>
            <a:endParaRPr lang="en-US"/>
          </a:p>
        </p:txBody>
      </p:sp>
    </p:spTree>
    <p:extLst>
      <p:ext uri="{BB962C8B-B14F-4D97-AF65-F5344CB8AC3E}">
        <p14:creationId xmlns:p14="http://schemas.microsoft.com/office/powerpoint/2010/main" val="32761031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C98B-E8FF-93F4-64D0-AFF8575B9864}"/>
              </a:ext>
            </a:extLst>
          </p:cNvPr>
          <p:cNvSpPr>
            <a:spLocks noGrp="1"/>
          </p:cNvSpPr>
          <p:nvPr>
            <p:ph type="title"/>
          </p:nvPr>
        </p:nvSpPr>
        <p:spPr/>
        <p:txBody>
          <a:bodyPr/>
          <a:lstStyle/>
          <a:p>
            <a:r>
              <a:rPr lang="en-US">
                <a:solidFill>
                  <a:schemeClr val="accent6"/>
                </a:solidFill>
                <a:ea typeface="+mj-lt"/>
                <a:cs typeface="+mj-lt"/>
              </a:rPr>
              <a:t>C: </a:t>
            </a:r>
            <a:r>
              <a:rPr lang="en-US">
                <a:ea typeface="+mj-lt"/>
                <a:cs typeface="+mj-lt"/>
              </a:rPr>
              <a:t>Confidentiality: “We always see patients alone”</a:t>
            </a:r>
            <a:endParaRPr lang="en-US"/>
          </a:p>
        </p:txBody>
      </p:sp>
      <p:sp>
        <p:nvSpPr>
          <p:cNvPr id="6" name="TextBox 5">
            <a:extLst>
              <a:ext uri="{FF2B5EF4-FFF2-40B4-BE49-F238E27FC236}">
                <a16:creationId xmlns:a16="http://schemas.microsoft.com/office/drawing/2014/main" id="{A6ADE0C8-063F-537E-2579-218101B1B47A}"/>
              </a:ext>
            </a:extLst>
          </p:cNvPr>
          <p:cNvSpPr txBox="1"/>
          <p:nvPr/>
        </p:nvSpPr>
        <p:spPr>
          <a:xfrm>
            <a:off x="1881600" y="1951672"/>
            <a:ext cx="8329200" cy="2338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Know your state or territories’ reporting requirements and share any limits of confidentiality with your patients.</a:t>
            </a: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endPar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endParaRP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endPar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endParaRP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Ensure that you can bring up relationships, violence, or stress safely by seeing patients alone for at least part of every visit.</a:t>
            </a:r>
            <a:endPar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4C"/>
              </a:solidFill>
              <a:effectLst/>
              <a:uLnTx/>
              <a:uFillTx/>
              <a:latin typeface="Arial" panose="020B0604020202020204"/>
              <a:ea typeface="+mn-ea"/>
              <a:cs typeface="Calibri" panose="020F0502020204030204"/>
            </a:endParaRPr>
          </a:p>
        </p:txBody>
      </p:sp>
      <p:sp>
        <p:nvSpPr>
          <p:cNvPr id="5" name="Rectangle 4">
            <a:extLst>
              <a:ext uri="{FF2B5EF4-FFF2-40B4-BE49-F238E27FC236}">
                <a16:creationId xmlns:a16="http://schemas.microsoft.com/office/drawing/2014/main" id="{F482B822-F07F-4B15-A47A-EE14057FA6AD}"/>
              </a:ext>
            </a:extLst>
          </p:cNvPr>
          <p:cNvSpPr/>
          <p:nvPr/>
        </p:nvSpPr>
        <p:spPr>
          <a:xfrm>
            <a:off x="1881600" y="4699000"/>
            <a:ext cx="8989600" cy="1056956"/>
          </a:xfrm>
          <a:prstGeom prst="rect">
            <a:avLst/>
          </a:prstGeom>
          <a:ln>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Key Resources: </a:t>
            </a:r>
          </a:p>
          <a:p>
            <a:pPr marL="304815" marR="0" lvl="0" indent="-3048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“Seeing patients alone” video vignette: </a:t>
            </a:r>
            <a:r>
              <a:rPr kumimoji="0" lang="en-US" sz="1467" b="0" i="0" u="none" strike="noStrike" kern="1200" cap="none" spc="0" normalizeH="0" baseline="0" noProof="0">
                <a:ln>
                  <a:noFill/>
                </a:ln>
                <a:solidFill>
                  <a:srgbClr val="F7991D"/>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https://youtu.be/Mvxem3WwQaY</a:t>
            </a:r>
            <a:endParaRPr kumimoji="0" lang="en-US" sz="1467" b="0" i="0" u="none" strike="noStrike" kern="1200" cap="none" spc="0" normalizeH="0" baseline="0" noProof="0">
              <a:ln>
                <a:noFill/>
              </a:ln>
              <a:solidFill>
                <a:srgbClr val="F7991D"/>
              </a:solidFill>
              <a:effectLst/>
              <a:uLnTx/>
              <a:uFillTx/>
              <a:latin typeface="Source Sans Pro" panose="020B0503030403020204" pitchFamily="34" charset="0"/>
              <a:ea typeface="+mn-ea"/>
              <a:cs typeface="+mn-cs"/>
            </a:endParaRPr>
          </a:p>
          <a:p>
            <a:pPr marL="304815" marR="0" lvl="0" indent="-3048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Compendium of State and U.S. Territory Statutes and Policies on Domestic Violence and Health Care: </a:t>
            </a:r>
            <a:r>
              <a:rPr kumimoji="0" lang="en-US" sz="14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hlinkClick r:id="rId4"/>
              </a:rPr>
              <a:t>https://ipvhealthpartners.org/faqs/#health-reporting</a:t>
            </a:r>
            <a:r>
              <a:rPr kumimoji="0" lang="en-US" sz="1467"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 </a:t>
            </a:r>
          </a:p>
        </p:txBody>
      </p:sp>
    </p:spTree>
    <p:extLst>
      <p:ext uri="{BB962C8B-B14F-4D97-AF65-F5344CB8AC3E}">
        <p14:creationId xmlns:p14="http://schemas.microsoft.com/office/powerpoint/2010/main" val="349231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B324CFF5-6B08-4711-B495-300D117590B6}"/>
              </a:ext>
            </a:extLst>
          </p:cNvPr>
          <p:cNvSpPr/>
          <p:nvPr/>
        </p:nvSpPr>
        <p:spPr>
          <a:xfrm>
            <a:off x="7213600" y="1198265"/>
            <a:ext cx="3911600" cy="3209002"/>
          </a:xfrm>
          <a:prstGeom prst="wedgeRoundRectCallout">
            <a:avLst>
              <a:gd name="adj1" fmla="val -86773"/>
              <a:gd name="adj2" fmla="val -1823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47" marR="0" lvl="1" indent="0" algn="ctr" defTabSz="60961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334C"/>
                </a:solidFill>
                <a:effectLst/>
                <a:uLnTx/>
                <a:uFillTx/>
                <a:latin typeface="Arial" panose="020B0604020202020204"/>
                <a:ea typeface="Montserrat"/>
                <a:cs typeface="Montserrat"/>
                <a:sym typeface="Montserrat"/>
              </a:rPr>
              <a:t>"</a:t>
            </a: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ontserrat"/>
                <a:cs typeface="Montserrat"/>
                <a:sym typeface="Montserrat"/>
              </a:rPr>
              <a:t>I've started giving two of these cards to all of my patients—in case you are ever struggling in a relationship or if you feel like someone is taking advantage of you -  and also so you have the info to help a friend or family member.”</a:t>
            </a:r>
            <a:endPar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Arial"/>
            </a:endParaRPr>
          </a:p>
        </p:txBody>
      </p:sp>
      <p:sp>
        <p:nvSpPr>
          <p:cNvPr id="2" name="Title 1">
            <a:extLst>
              <a:ext uri="{FF2B5EF4-FFF2-40B4-BE49-F238E27FC236}">
                <a16:creationId xmlns:a16="http://schemas.microsoft.com/office/drawing/2014/main" id="{691AF735-1E3F-83D5-D0B0-5A43028A581A}"/>
              </a:ext>
            </a:extLst>
          </p:cNvPr>
          <p:cNvSpPr>
            <a:spLocks noGrp="1"/>
          </p:cNvSpPr>
          <p:nvPr>
            <p:ph type="title"/>
          </p:nvPr>
        </p:nvSpPr>
        <p:spPr>
          <a:xfrm>
            <a:off x="1777519" y="561350"/>
            <a:ext cx="8636962" cy="461665"/>
          </a:xfrm>
        </p:spPr>
        <p:txBody>
          <a:bodyPr/>
          <a:lstStyle/>
          <a:p>
            <a:r>
              <a:rPr lang="en-US">
                <a:solidFill>
                  <a:schemeClr val="accent6"/>
                </a:solidFill>
                <a:latin typeface="Source Sans Pro" panose="020B0503030403020204" pitchFamily="34" charset="0"/>
                <a:cs typeface="Calibri Light"/>
              </a:rPr>
              <a:t>UE: </a:t>
            </a:r>
            <a:r>
              <a:rPr lang="en-US">
                <a:latin typeface="Source Sans Pro" panose="020B0503030403020204" pitchFamily="34" charset="0"/>
                <a:cs typeface="Calibri Light"/>
              </a:rPr>
              <a:t>Universal Education</a:t>
            </a:r>
            <a:endParaRPr lang="en-US">
              <a:latin typeface="Source Sans Pro" panose="020B0503030403020204" pitchFamily="34" charset="0"/>
            </a:endParaRPr>
          </a:p>
        </p:txBody>
      </p:sp>
      <p:sp>
        <p:nvSpPr>
          <p:cNvPr id="5" name="TextBox 4">
            <a:extLst>
              <a:ext uri="{FF2B5EF4-FFF2-40B4-BE49-F238E27FC236}">
                <a16:creationId xmlns:a16="http://schemas.microsoft.com/office/drawing/2014/main" id="{AA8100A7-7A55-59BD-F2F8-662361505E33}"/>
              </a:ext>
            </a:extLst>
          </p:cNvPr>
          <p:cNvSpPr txBox="1"/>
          <p:nvPr/>
        </p:nvSpPr>
        <p:spPr>
          <a:xfrm>
            <a:off x="3127375" y="3238501"/>
            <a:ext cx="180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4C"/>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8FB494B-6436-52EF-CA15-C488A7582D68}"/>
              </a:ext>
            </a:extLst>
          </p:cNvPr>
          <p:cNvSpPr txBox="1"/>
          <p:nvPr/>
        </p:nvSpPr>
        <p:spPr>
          <a:xfrm>
            <a:off x="1069788" y="1799888"/>
            <a:ext cx="4692277" cy="21035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Give each patient </a:t>
            </a:r>
            <a:r>
              <a:rPr kumimoji="0" lang="en-US" sz="1867" b="1"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two safety cards</a:t>
            </a: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 to start the conversation about relationships and how they affect health.</a:t>
            </a: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endPar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endParaRP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Open the card and encourage them to take a look. Make sure patients know that you’re a safe person for them to talk to.</a:t>
            </a:r>
            <a:endPar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Calibri"/>
            </a:endParaRPr>
          </a:p>
        </p:txBody>
      </p:sp>
      <p:sp>
        <p:nvSpPr>
          <p:cNvPr id="3" name="Rectangle 2">
            <a:extLst>
              <a:ext uri="{FF2B5EF4-FFF2-40B4-BE49-F238E27FC236}">
                <a16:creationId xmlns:a16="http://schemas.microsoft.com/office/drawing/2014/main" id="{CFC54AB1-1301-4F03-95D6-6E438FB8E5D8}"/>
              </a:ext>
            </a:extLst>
          </p:cNvPr>
          <p:cNvSpPr/>
          <p:nvPr/>
        </p:nvSpPr>
        <p:spPr>
          <a:xfrm>
            <a:off x="1879600" y="4623495"/>
            <a:ext cx="7416800" cy="1467389"/>
          </a:xfrm>
          <a:prstGeom prst="rect">
            <a:avLst/>
          </a:prstGeom>
          <a:ln>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Key Resources:</a:t>
            </a: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CUES Intervention (shortened):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3"/>
              </a:rPr>
              <a:t>https://youtu.be/vqQ0CqMDy-s</a:t>
            </a: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 </a:t>
            </a: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Provider Discussion of Safety Card Intervention: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4"/>
              </a:rPr>
              <a:t>https://youtu.be/-SS1XzO_Rqc</a:t>
            </a:r>
            <a:endPar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endParaRP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Universal education, patient talks about sister: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5"/>
              </a:rPr>
              <a:t>https://youtu.be/_N-llCsnGSI</a:t>
            </a:r>
            <a:endPar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endParaRP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Universal Education and Screening for Intimate Partner Violence in a Reproductive Health Setting: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6"/>
              </a:rPr>
              <a:t>https://youtu.be/bnhx3Hwf_hs</a:t>
            </a: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 </a:t>
            </a:r>
          </a:p>
        </p:txBody>
      </p:sp>
    </p:spTree>
    <p:extLst>
      <p:ext uri="{BB962C8B-B14F-4D97-AF65-F5344CB8AC3E}">
        <p14:creationId xmlns:p14="http://schemas.microsoft.com/office/powerpoint/2010/main" val="10365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9472E-9F9A-D37B-A700-FE5F73A15B87}"/>
            </a:ext>
          </a:extLst>
        </p:cNvPr>
        <p:cNvGrpSpPr/>
        <p:nvPr/>
      </p:nvGrpSpPr>
      <p:grpSpPr>
        <a:xfrm>
          <a:off x="0" y="0"/>
          <a:ext cx="0" cy="0"/>
          <a:chOff x="0" y="0"/>
          <a:chExt cx="0" cy="0"/>
        </a:xfrm>
      </p:grpSpPr>
      <p:sp>
        <p:nvSpPr>
          <p:cNvPr id="76803" name="Text Placeholder 6">
            <a:extLst>
              <a:ext uri="{FF2B5EF4-FFF2-40B4-BE49-F238E27FC236}">
                <a16:creationId xmlns:a16="http://schemas.microsoft.com/office/drawing/2014/main" id="{E7C255A1-3F6C-B133-F463-BE9C05029399}"/>
              </a:ext>
            </a:extLst>
          </p:cNvPr>
          <p:cNvSpPr>
            <a:spLocks noGrp="1" noChangeArrowheads="1"/>
          </p:cNvSpPr>
          <p:nvPr>
            <p:ph type="body" sz="quarter" idx="12"/>
          </p:nvPr>
        </p:nvSpPr>
        <p:spPr bwMode="auto">
          <a:xfrm>
            <a:off x="981869" y="6508726"/>
            <a:ext cx="10228262"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
        <p:nvSpPr>
          <p:cNvPr id="13" name="Text Placeholder 12">
            <a:extLst>
              <a:ext uri="{FF2B5EF4-FFF2-40B4-BE49-F238E27FC236}">
                <a16:creationId xmlns:a16="http://schemas.microsoft.com/office/drawing/2014/main" id="{5D74420C-A74A-48A5-2135-982EE8919DF0}"/>
              </a:ext>
            </a:extLst>
          </p:cNvPr>
          <p:cNvSpPr>
            <a:spLocks noGrp="1"/>
          </p:cNvSpPr>
          <p:nvPr>
            <p:ph type="body" sz="quarter" idx="10"/>
          </p:nvPr>
        </p:nvSpPr>
        <p:spPr>
          <a:xfrm>
            <a:off x="583662" y="325829"/>
            <a:ext cx="8543828" cy="563820"/>
          </a:xfrm>
        </p:spPr>
        <p:txBody>
          <a:bodyPr lIns="91440" tIns="45720" rIns="91440" bIns="45720" anchor="t"/>
          <a:lstStyle/>
          <a:p>
            <a:r>
              <a:rPr lang="en-US" b="1" i="0">
                <a:solidFill>
                  <a:srgbClr val="FFFFFF"/>
                </a:solidFill>
                <a:effectLst/>
                <a:latin typeface="Aptos" panose="020B0004020202020204" pitchFamily="34" charset="0"/>
              </a:rPr>
              <a:t>Introductions</a:t>
            </a:r>
            <a:endParaRPr lang="en-US" b="0">
              <a:solidFill>
                <a:schemeClr val="accent6"/>
              </a:solidFill>
              <a:latin typeface="Aptos" panose="020B0004020202020204" pitchFamily="34" charset="0"/>
              <a:ea typeface="Calibri"/>
              <a:cs typeface="Calibri"/>
            </a:endParaRPr>
          </a:p>
        </p:txBody>
      </p:sp>
      <p:sp>
        <p:nvSpPr>
          <p:cNvPr id="8" name="AutoShape 2">
            <a:extLst>
              <a:ext uri="{FF2B5EF4-FFF2-40B4-BE49-F238E27FC236}">
                <a16:creationId xmlns:a16="http://schemas.microsoft.com/office/drawing/2014/main" id="{347EA378-F1B4-6EB2-C391-6C44A6ABAF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D4C9904-F6D0-AC91-3DE3-D9036FDB7BEF}"/>
              </a:ext>
            </a:extLst>
          </p:cNvPr>
          <p:cNvSpPr txBox="1"/>
          <p:nvPr/>
        </p:nvSpPr>
        <p:spPr>
          <a:xfrm>
            <a:off x="1306768" y="1437030"/>
            <a:ext cx="4789232" cy="4524315"/>
          </a:xfrm>
          <a:prstGeom prst="rect">
            <a:avLst/>
          </a:prstGeom>
          <a:noFill/>
        </p:spPr>
        <p:txBody>
          <a:bodyPr wrap="square" lIns="91440" tIns="45720" rIns="91440" bIns="45720" rtlCol="0" anchor="t">
            <a:spAutoFit/>
          </a:bodyPr>
          <a:lstStyle/>
          <a:p>
            <a:r>
              <a:rPr lang="en-US" sz="2400" b="1">
                <a:solidFill>
                  <a:schemeClr val="accent3"/>
                </a:solidFill>
                <a:latin typeface="Aptos Display" panose="020B0004020202020204" pitchFamily="34" charset="0"/>
                <a:ea typeface="Calibri"/>
                <a:cs typeface="Calibri"/>
              </a:rPr>
              <a:t>Sharon Smith, LPC (she/her)</a:t>
            </a:r>
            <a:endParaRPr lang="en-US" sz="2400">
              <a:solidFill>
                <a:schemeClr val="accent3"/>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ea typeface="Calibri"/>
                <a:cs typeface="Calibri"/>
              </a:rPr>
              <a:t>Clinical Informaticist</a:t>
            </a:r>
          </a:p>
          <a:p>
            <a:r>
              <a:rPr lang="en-US" sz="2400">
                <a:solidFill>
                  <a:schemeClr val="bg1"/>
                </a:solidFill>
                <a:latin typeface="Aptos Display" panose="020B0004020202020204" pitchFamily="34" charset="0"/>
                <a:ea typeface="Calibri"/>
                <a:cs typeface="Calibri"/>
              </a:rPr>
              <a:t>OCHIN </a:t>
            </a:r>
            <a:endParaRPr lang="en-US" sz="2400">
              <a:latin typeface="Aptos Display" panose="020B0004020202020204" pitchFamily="34" charset="0"/>
            </a:endParaRPr>
          </a:p>
          <a:p>
            <a:endParaRPr lang="en-US" sz="2400" b="1">
              <a:solidFill>
                <a:schemeClr val="accent3"/>
              </a:solidFill>
              <a:latin typeface="Aptos Display" panose="020B0004020202020204" pitchFamily="34" charset="0"/>
            </a:endParaRPr>
          </a:p>
          <a:p>
            <a:r>
              <a:rPr lang="en-US" sz="2400" b="1">
                <a:solidFill>
                  <a:schemeClr val="accent3"/>
                </a:solidFill>
                <a:latin typeface="Aptos Display" panose="020B0004020202020204" pitchFamily="34" charset="0"/>
              </a:rPr>
              <a:t>Lisa James (she/her)</a:t>
            </a:r>
          </a:p>
          <a:p>
            <a:r>
              <a:rPr lang="en-US" sz="2400">
                <a:solidFill>
                  <a:schemeClr val="bg1"/>
                </a:solidFill>
                <a:latin typeface="Aptos Display" panose="020B0004020202020204" pitchFamily="34" charset="0"/>
              </a:rPr>
              <a:t>Vice President – Health</a:t>
            </a:r>
            <a:endParaRPr lang="en-US" sz="2400">
              <a:solidFill>
                <a:schemeClr val="bg1"/>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Futures Without Violence </a:t>
            </a:r>
            <a:endParaRPr lang="en-US" sz="2400">
              <a:solidFill>
                <a:schemeClr val="bg1"/>
              </a:solidFill>
              <a:latin typeface="Aptos Display" panose="020B0004020202020204" pitchFamily="34" charset="0"/>
              <a:ea typeface="Calibri"/>
              <a:cs typeface="Calibri"/>
            </a:endParaRPr>
          </a:p>
          <a:p>
            <a:endParaRPr lang="en-US" sz="2400">
              <a:solidFill>
                <a:schemeClr val="bg1"/>
              </a:solidFill>
              <a:latin typeface="Aptos Display" panose="020B0004020202020204" pitchFamily="34" charset="0"/>
            </a:endParaRPr>
          </a:p>
          <a:p>
            <a:r>
              <a:rPr lang="en-US" sz="2400" b="1">
                <a:solidFill>
                  <a:schemeClr val="accent3"/>
                </a:solidFill>
                <a:latin typeface="Aptos Display" panose="020B0004020202020204" pitchFamily="34" charset="0"/>
              </a:rPr>
              <a:t>Jake Sese, MPH (he/him)</a:t>
            </a:r>
            <a:endParaRPr lang="en-US" sz="2400" b="1">
              <a:solidFill>
                <a:schemeClr val="accent3"/>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Program Assistant – Health Team </a:t>
            </a:r>
            <a:endParaRPr lang="en-US" sz="2400">
              <a:solidFill>
                <a:schemeClr val="bg1"/>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Futures Without Violence </a:t>
            </a:r>
          </a:p>
          <a:p>
            <a:endParaRPr lang="en-US" sz="2400">
              <a:solidFill>
                <a:schemeClr val="bg1"/>
              </a:solidFill>
              <a:latin typeface="Aptos Display" panose="020B0004020202020204" pitchFamily="34" charset="0"/>
              <a:ea typeface="Calibri"/>
              <a:cs typeface="Calibri"/>
            </a:endParaRPr>
          </a:p>
        </p:txBody>
      </p:sp>
      <p:sp>
        <p:nvSpPr>
          <p:cNvPr id="4" name="TextBox 3">
            <a:extLst>
              <a:ext uri="{FF2B5EF4-FFF2-40B4-BE49-F238E27FC236}">
                <a16:creationId xmlns:a16="http://schemas.microsoft.com/office/drawing/2014/main" id="{4E4BAFF7-1B94-D87A-A696-6AFD2F41BC4C}"/>
              </a:ext>
            </a:extLst>
          </p:cNvPr>
          <p:cNvSpPr txBox="1"/>
          <p:nvPr/>
        </p:nvSpPr>
        <p:spPr>
          <a:xfrm>
            <a:off x="6528590" y="1437030"/>
            <a:ext cx="4421788" cy="4062651"/>
          </a:xfrm>
          <a:prstGeom prst="rect">
            <a:avLst/>
          </a:prstGeom>
          <a:noFill/>
        </p:spPr>
        <p:txBody>
          <a:bodyPr wrap="none" lIns="91440" tIns="45720" rIns="91440" bIns="45720" rtlCol="0" anchor="t">
            <a:spAutoFit/>
          </a:bodyPr>
          <a:lstStyle/>
          <a:p>
            <a:r>
              <a:rPr lang="en-US" sz="2400" b="1">
                <a:solidFill>
                  <a:schemeClr val="accent3"/>
                </a:solidFill>
                <a:latin typeface="Aptos Display" panose="020B0004020202020204" pitchFamily="34" charset="0"/>
              </a:rPr>
              <a:t>Yeshe Mengesha, MPH (she/her)</a:t>
            </a:r>
            <a:endParaRPr lang="en-US" sz="2400" b="1">
              <a:solidFill>
                <a:schemeClr val="accent3"/>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Director of Health Services </a:t>
            </a:r>
            <a:endParaRPr lang="en-US" sz="2400">
              <a:solidFill>
                <a:schemeClr val="bg1"/>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AACI - San Jose, CA </a:t>
            </a:r>
            <a:endParaRPr lang="en-US" sz="2400">
              <a:solidFill>
                <a:schemeClr val="bg1"/>
              </a:solidFill>
              <a:latin typeface="Aptos Display" panose="020B0004020202020204" pitchFamily="34" charset="0"/>
              <a:ea typeface="Calibri"/>
              <a:cs typeface="Calibri"/>
            </a:endParaRPr>
          </a:p>
          <a:p>
            <a:endParaRPr lang="en-US" sz="2400" b="1">
              <a:solidFill>
                <a:schemeClr val="accent6"/>
              </a:solidFill>
              <a:latin typeface="Aptos Display" panose="020B0004020202020204" pitchFamily="34" charset="0"/>
            </a:endParaRPr>
          </a:p>
          <a:p>
            <a:r>
              <a:rPr lang="en-US" sz="2400" b="1">
                <a:solidFill>
                  <a:schemeClr val="accent3"/>
                </a:solidFill>
                <a:latin typeface="Aptos Display" panose="020B0004020202020204" pitchFamily="34" charset="0"/>
              </a:rPr>
              <a:t>Chetan Gujarathi</a:t>
            </a:r>
            <a:endParaRPr lang="en-US" sz="2400" b="1">
              <a:solidFill>
                <a:schemeClr val="accent3"/>
              </a:solidFill>
              <a:latin typeface="Aptos Display" panose="020B0004020202020204" pitchFamily="34" charset="0"/>
              <a:ea typeface="Calibri"/>
              <a:cs typeface="Calibri"/>
            </a:endParaRPr>
          </a:p>
          <a:p>
            <a:r>
              <a:rPr lang="en-US" sz="2400">
                <a:solidFill>
                  <a:schemeClr val="bg1"/>
                </a:solidFill>
                <a:latin typeface="Aptos Display" panose="020B0004020202020204" pitchFamily="34" charset="0"/>
              </a:rPr>
              <a:t>QA Manager </a:t>
            </a:r>
            <a:endParaRPr lang="en-US" sz="2400" b="1">
              <a:solidFill>
                <a:schemeClr val="bg1"/>
              </a:solidFill>
              <a:latin typeface="Aptos Display" panose="020B0004020202020204" pitchFamily="34" charset="0"/>
            </a:endParaRPr>
          </a:p>
          <a:p>
            <a:r>
              <a:rPr lang="en-US" sz="2400">
                <a:solidFill>
                  <a:schemeClr val="bg1"/>
                </a:solidFill>
                <a:latin typeface="Aptos Display" panose="020B0004020202020204" pitchFamily="34" charset="0"/>
              </a:rPr>
              <a:t>AACI – San Jose, CA</a:t>
            </a:r>
          </a:p>
          <a:p>
            <a:endParaRPr lang="en-US" sz="2400">
              <a:solidFill>
                <a:schemeClr val="bg1"/>
              </a:solidFill>
            </a:endParaRPr>
          </a:p>
          <a:p>
            <a:endParaRPr lang="en-US" sz="2400">
              <a:solidFill>
                <a:schemeClr val="bg1"/>
              </a:solidFill>
              <a:ea typeface="Calibri"/>
              <a:cs typeface="Calibri"/>
            </a:endParaRPr>
          </a:p>
          <a:p>
            <a:endParaRPr lang="en-US" sz="2400">
              <a:solidFill>
                <a:schemeClr val="bg1"/>
              </a:solidFill>
              <a:ea typeface="Calibri"/>
              <a:cs typeface="Calibri"/>
            </a:endParaRPr>
          </a:p>
          <a:p>
            <a:endParaRPr lang="en-US"/>
          </a:p>
        </p:txBody>
      </p:sp>
    </p:spTree>
    <p:extLst>
      <p:ext uri="{BB962C8B-B14F-4D97-AF65-F5344CB8AC3E}">
        <p14:creationId xmlns:p14="http://schemas.microsoft.com/office/powerpoint/2010/main" val="107328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574A-B39F-5676-F087-D9739A3A8EA1}"/>
              </a:ext>
            </a:extLst>
          </p:cNvPr>
          <p:cNvSpPr>
            <a:spLocks noGrp="1"/>
          </p:cNvSpPr>
          <p:nvPr>
            <p:ph type="title"/>
          </p:nvPr>
        </p:nvSpPr>
        <p:spPr/>
        <p:txBody>
          <a:bodyPr/>
          <a:lstStyle/>
          <a:p>
            <a:r>
              <a:rPr lang="en-US">
                <a:solidFill>
                  <a:schemeClr val="accent6"/>
                </a:solidFill>
                <a:cs typeface="Calibri Light"/>
              </a:rPr>
              <a:t>S: </a:t>
            </a:r>
            <a:r>
              <a:rPr lang="en-US">
                <a:cs typeface="Calibri Light"/>
              </a:rPr>
              <a:t>Support</a:t>
            </a:r>
            <a:endParaRPr lang="en-US"/>
          </a:p>
        </p:txBody>
      </p:sp>
      <p:sp>
        <p:nvSpPr>
          <p:cNvPr id="8" name="TextBox 7">
            <a:extLst>
              <a:ext uri="{FF2B5EF4-FFF2-40B4-BE49-F238E27FC236}">
                <a16:creationId xmlns:a16="http://schemas.microsoft.com/office/drawing/2014/main" id="{B6D9D573-23B3-45BF-9C41-D99E708902FE}"/>
              </a:ext>
            </a:extLst>
          </p:cNvPr>
          <p:cNvSpPr txBox="1"/>
          <p:nvPr/>
        </p:nvSpPr>
        <p:spPr>
          <a:xfrm>
            <a:off x="1625600" y="2048934"/>
            <a:ext cx="4470400" cy="2390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Make a warm referral to your local domestic/sexual violence partner agency or national hotlines (on the back of all safety cards).</a:t>
            </a: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endPar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endParaRPr>
          </a:p>
          <a:p>
            <a:pPr marL="342917" marR="0" lvl="0" indent="-342917" algn="l" defTabSz="914400" rtl="0" eaLnBrk="1" fontAlgn="auto" latinLnBrk="0" hangingPunct="1">
              <a:lnSpc>
                <a:spcPct val="100000"/>
              </a:lnSpc>
              <a:spcBef>
                <a:spcPts val="0"/>
              </a:spcBef>
              <a:spcAft>
                <a:spcPts val="0"/>
              </a:spcAft>
              <a:buClrTx/>
              <a:buSzTx/>
              <a:buFontTx/>
              <a:buAutoNum type="arabicPeriod"/>
              <a:tabLst/>
              <a:defRPr/>
            </a:pPr>
            <a:r>
              <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Offer health promotion strategies and a care plan that takes surviving abuse into consideration.</a:t>
            </a:r>
            <a:endParaRPr kumimoji="0" lang="en-US" sz="1867" b="0" i="0" u="none" strike="noStrike" kern="1200" cap="none" spc="0" normalizeH="0" baseline="0" noProof="0">
              <a:ln>
                <a:noFill/>
              </a:ln>
              <a:solidFill>
                <a:srgbClr val="00334C"/>
              </a:solidFill>
              <a:effectLst/>
              <a:uLnTx/>
              <a:uFillTx/>
              <a:latin typeface="Source Sans Pro" panose="020B0503030403020204" pitchFamily="34" charset="0"/>
              <a:ea typeface="+mn-ea"/>
              <a:cs typeface="Calibri"/>
            </a:endParaRPr>
          </a:p>
        </p:txBody>
      </p:sp>
      <p:sp>
        <p:nvSpPr>
          <p:cNvPr id="5" name="Speech Bubble: Rectangle with Corners Rounded 4">
            <a:extLst>
              <a:ext uri="{FF2B5EF4-FFF2-40B4-BE49-F238E27FC236}">
                <a16:creationId xmlns:a16="http://schemas.microsoft.com/office/drawing/2014/main" id="{00BF106C-01B2-4733-A1F3-434E56A134FB}"/>
              </a:ext>
            </a:extLst>
          </p:cNvPr>
          <p:cNvSpPr/>
          <p:nvPr/>
        </p:nvSpPr>
        <p:spPr>
          <a:xfrm>
            <a:off x="6705600" y="736600"/>
            <a:ext cx="4927600" cy="3711198"/>
          </a:xfrm>
          <a:prstGeom prst="wedgeRoundRectCallout">
            <a:avLst>
              <a:gd name="adj1" fmla="val -109662"/>
              <a:gd name="adj2" fmla="val -5111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Segoe UI"/>
              </a:rPr>
              <a:t>“I am so grateful that you shared that with me. Thank you for trusting me with your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Segoe UI"/>
              </a:rPr>
              <a:t>​</a:t>
            </a:r>
            <a:b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Segoe UI"/>
              </a:rPr>
            </a:br>
            <a:r>
              <a:rPr kumimoji="0" lang="en-US" sz="2133" b="0" i="0" u="none" strike="noStrike" kern="1200" cap="none" spc="0" normalizeH="0" baseline="0" noProof="0">
                <a:ln>
                  <a:noFill/>
                </a:ln>
                <a:solidFill>
                  <a:srgbClr val="00334C"/>
                </a:solidFill>
                <a:effectLst/>
                <a:uLnTx/>
                <a:uFillTx/>
                <a:latin typeface="Source Sans Pro" panose="020B0503030403020204" pitchFamily="34" charset="0"/>
                <a:ea typeface="+mn-ea"/>
                <a:cs typeface="Segoe UI"/>
              </a:rPr>
              <a:t>“I hear you saying that things are complicated.  Would you like me to offer some thoughts on what other young people have found helpful?  I’m also ok with just listening as well.” </a:t>
            </a:r>
          </a:p>
        </p:txBody>
      </p:sp>
      <p:sp>
        <p:nvSpPr>
          <p:cNvPr id="3" name="Rectangle 2">
            <a:extLst>
              <a:ext uri="{FF2B5EF4-FFF2-40B4-BE49-F238E27FC236}">
                <a16:creationId xmlns:a16="http://schemas.microsoft.com/office/drawing/2014/main" id="{406DB304-1B30-4591-ADD9-E7E34E0CB33A}"/>
              </a:ext>
            </a:extLst>
          </p:cNvPr>
          <p:cNvSpPr/>
          <p:nvPr/>
        </p:nvSpPr>
        <p:spPr>
          <a:xfrm>
            <a:off x="1904178" y="4800600"/>
            <a:ext cx="8636962" cy="1241622"/>
          </a:xfrm>
          <a:prstGeom prst="rect">
            <a:avLst/>
          </a:prstGeom>
          <a:ln>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Key Resources:</a:t>
            </a: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CUES Follow-Up: Warm referral: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2"/>
              </a:rPr>
              <a:t>https://youtu.be/G_l3iCgtVcM</a:t>
            </a: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 </a:t>
            </a: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CUES Follow-Up: Offering support: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3"/>
              </a:rPr>
              <a:t>https://youtu.be/rycKRAPZtQE</a:t>
            </a: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 </a:t>
            </a:r>
          </a:p>
          <a:p>
            <a:pPr marL="228611" marR="0" lvl="0" indent="-2286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Universal Education and Screening for Intimate Partner Violence in a Reproductive Health Setting (Support piece): </a:t>
            </a:r>
            <a:r>
              <a:rPr kumimoji="0" lang="en-US" sz="1467" b="0" i="0" u="none" strike="noStrike" kern="1200" cap="none" spc="0" normalizeH="0" baseline="0" noProof="0">
                <a:ln>
                  <a:noFill/>
                </a:ln>
                <a:solidFill>
                  <a:srgbClr val="6800CF"/>
                </a:solidFill>
                <a:effectLst/>
                <a:uLnTx/>
                <a:uFillTx/>
                <a:latin typeface="Source Sans Pro" panose="020B0503030403020204" pitchFamily="34" charset="0"/>
                <a:ea typeface="+mn-ea"/>
                <a:cs typeface="+mn-cs"/>
                <a:hlinkClick r:id="rId4"/>
              </a:rPr>
              <a:t>https://youtu.be/bnhx3Hwf_hs?t=242</a:t>
            </a:r>
            <a:r>
              <a:rPr kumimoji="0" lang="en-US" sz="1467" b="0" i="0" u="none" strike="noStrike" kern="1200" cap="none" spc="0" normalizeH="0" baseline="0" noProof="0">
                <a:ln>
                  <a:noFill/>
                </a:ln>
                <a:solidFill>
                  <a:srgbClr val="2D2A26"/>
                </a:solidFill>
                <a:effectLst/>
                <a:uLnTx/>
                <a:uFillTx/>
                <a:latin typeface="Source Sans Pro" panose="020B0503030403020204" pitchFamily="34" charset="0"/>
                <a:ea typeface="+mn-ea"/>
                <a:cs typeface="+mn-cs"/>
              </a:rPr>
              <a:t> </a:t>
            </a:r>
          </a:p>
        </p:txBody>
      </p:sp>
    </p:spTree>
    <p:extLst>
      <p:ext uri="{BB962C8B-B14F-4D97-AF65-F5344CB8AC3E}">
        <p14:creationId xmlns:p14="http://schemas.microsoft.com/office/powerpoint/2010/main" val="425904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2ADAD1-8A31-B5D9-3B11-3E75BDBB7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DA56E857-961A-B226-18B7-EA671328706E}"/>
              </a:ext>
            </a:extLst>
          </p:cNvPr>
          <p:cNvSpPr txBox="1">
            <a:spLocks/>
          </p:cNvSpPr>
          <p:nvPr/>
        </p:nvSpPr>
        <p:spPr>
          <a:xfrm>
            <a:off x="1955800" y="785400"/>
            <a:ext cx="8280400" cy="2643600"/>
          </a:xfrm>
        </p:spPr>
        <p:txBody>
          <a:bodyPr lIns="0" tIns="0" rIns="0" bIns="0"/>
          <a:lstStyle>
            <a:lvl1pPr algn="l" defTabSz="914400" rtl="0" eaLnBrk="1" latinLnBrk="0" hangingPunct="1">
              <a:lnSpc>
                <a:spcPct val="90000"/>
              </a:lnSpc>
              <a:spcBef>
                <a:spcPct val="0"/>
              </a:spcBef>
              <a:buNone/>
              <a:defRPr sz="3000" b="1" i="0" kern="1200" baseline="0">
                <a:solidFill>
                  <a:schemeClr val="tx1"/>
                </a:solidFill>
                <a:latin typeface="Source Sans Pro" panose="020B0503030403020204" pitchFamily="34" charset="0"/>
                <a:ea typeface="+mj-ea"/>
                <a:cs typeface="Century Gothic"/>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4EC3E0">
                    <a:lumMod val="75000"/>
                  </a:srgbClr>
                </a:solidFill>
                <a:effectLst/>
                <a:uLnTx/>
                <a:uFillTx/>
                <a:latin typeface="Source Sans Pro" panose="020B0503030403020204" pitchFamily="34" charset="0"/>
                <a:ea typeface="+mj-lt"/>
                <a:cs typeface="Arial" panose="020B0604020202020204"/>
              </a:rPr>
              <a:t>S: </a:t>
            </a:r>
            <a:r>
              <a:rPr kumimoji="0" lang="en-US" sz="3000" b="1" i="0" u="none" strike="noStrike" kern="1200" cap="none" spc="0" normalizeH="0" baseline="0" noProof="0">
                <a:ln>
                  <a:noFill/>
                </a:ln>
                <a:solidFill>
                  <a:srgbClr val="00334C"/>
                </a:solidFill>
                <a:effectLst/>
                <a:uLnTx/>
                <a:uFillTx/>
                <a:latin typeface="Source Sans Pro" panose="020B0503030403020204" pitchFamily="34" charset="0"/>
                <a:ea typeface="+mj-lt"/>
                <a:cs typeface="Arial" panose="020B0604020202020204"/>
              </a:rPr>
              <a:t>Support -</a:t>
            </a:r>
            <a:r>
              <a:rPr kumimoji="0" lang="en-US" sz="3000" b="1" i="0" u="none" strike="noStrike" kern="1200" cap="none" spc="0" normalizeH="0" baseline="0" noProof="0">
                <a:ln>
                  <a:noFill/>
                </a:ln>
                <a:solidFill>
                  <a:srgbClr val="4EC3E0"/>
                </a:solidFill>
                <a:effectLst/>
                <a:uLnTx/>
                <a:uFillTx/>
                <a:latin typeface="Source Sans Pro" panose="020B0503030403020204" pitchFamily="34" charset="0"/>
                <a:ea typeface="+mj-lt"/>
                <a:cs typeface="Arial" panose="020B0604020202020204"/>
              </a:rPr>
              <a:t> </a:t>
            </a:r>
            <a:br>
              <a:rPr kumimoji="0" lang="en-US" sz="3000" b="1" i="0" u="none" strike="noStrike" kern="1200" cap="none" spc="0" normalizeH="0" baseline="0" noProof="0">
                <a:ln>
                  <a:noFill/>
                </a:ln>
                <a:solidFill>
                  <a:srgbClr val="4EC3E0"/>
                </a:solidFill>
                <a:effectLst/>
                <a:uLnTx/>
                <a:uFillTx/>
                <a:latin typeface="Source Sans Pro" panose="020B0503030403020204" pitchFamily="34" charset="0"/>
                <a:ea typeface="+mj-lt"/>
                <a:cs typeface="Arial" panose="020B0604020202020204"/>
              </a:rPr>
            </a:br>
            <a:br>
              <a:rPr kumimoji="0" lang="en-US" sz="3000" b="1" i="0" u="none" strike="noStrike" kern="1200" cap="none" spc="0" normalizeH="0" baseline="0" noProof="0">
                <a:ln>
                  <a:noFill/>
                </a:ln>
                <a:solidFill>
                  <a:srgbClr val="4EC3E0"/>
                </a:solidFill>
                <a:effectLst/>
                <a:uLnTx/>
                <a:uFillTx/>
                <a:latin typeface="Source Sans Pro" panose="020B0503030403020204" pitchFamily="34" charset="0"/>
                <a:ea typeface="+mj-lt"/>
                <a:cs typeface="Arial" panose="020B0604020202020204"/>
              </a:rPr>
            </a:br>
            <a:endParaRPr kumimoji="0" lang="en-US" sz="3000" b="1" i="0" u="none" strike="noStrike" kern="1200" cap="none" spc="0" normalizeH="0" baseline="0" noProof="0">
              <a:ln>
                <a:noFill/>
              </a:ln>
              <a:solidFill>
                <a:srgbClr val="00334C"/>
              </a:solidFill>
              <a:effectLst/>
              <a:uLnTx/>
              <a:uFillTx/>
              <a:latin typeface="Source Sans Pro" panose="020B0503030403020204" pitchFamily="34" charset="0"/>
              <a:ea typeface="+mj-ea"/>
            </a:endParaRPr>
          </a:p>
        </p:txBody>
      </p:sp>
      <p:sp>
        <p:nvSpPr>
          <p:cNvPr id="6" name="Content Placeholder 2">
            <a:extLst>
              <a:ext uri="{FF2B5EF4-FFF2-40B4-BE49-F238E27FC236}">
                <a16:creationId xmlns:a16="http://schemas.microsoft.com/office/drawing/2014/main" id="{751DB8C9-6124-80AA-B7A2-CADD8F2C6739}"/>
              </a:ext>
            </a:extLst>
          </p:cNvPr>
          <p:cNvSpPr txBox="1">
            <a:spLocks/>
          </p:cNvSpPr>
          <p:nvPr/>
        </p:nvSpPr>
        <p:spPr>
          <a:xfrm>
            <a:off x="1955801" y="2768657"/>
            <a:ext cx="8280399" cy="2480195"/>
          </a:xfrm>
          <a:prstGeom prst="rect">
            <a:avLst/>
          </a:prstGeom>
        </p:spPr>
        <p:txBody>
          <a:bodyPr spcFirstLastPara="1" vert="horz" wrap="square" lIns="91440" tIns="45720" rIns="91440" bIns="45720" rtlCol="0" anchor="t" anchorCtr="0">
            <a:normAutofit/>
          </a:bodyPr>
          <a:lstStyle>
            <a:lvl1pPr marL="304815" lvl="0" indent="-228611" algn="l" defTabSz="914400" rtl="0" eaLnBrk="1" latinLnBrk="0" hangingPunct="1">
              <a:lnSpc>
                <a:spcPct val="90000"/>
              </a:lnSpc>
              <a:spcBef>
                <a:spcPts val="0"/>
              </a:spcBef>
              <a:spcAft>
                <a:spcPts val="0"/>
              </a:spcAft>
              <a:buSzPts val="1800"/>
              <a:buFont typeface="Arial"/>
              <a:buChar char="●"/>
              <a:defRPr sz="2000" kern="1200" baseline="0">
                <a:solidFill>
                  <a:schemeClr val="tx1"/>
                </a:solidFill>
                <a:latin typeface="Source Sans Pro" panose="020B0503030403020204" pitchFamily="34" charset="0"/>
                <a:ea typeface="+mn-ea"/>
                <a:cs typeface="+mn-cs"/>
              </a:defRPr>
            </a:lvl1pPr>
            <a:lvl2pPr marL="609630" lvl="1" indent="-211677" algn="l" defTabSz="914400" rtl="0" eaLnBrk="1" latinLnBrk="0" hangingPunct="1">
              <a:lnSpc>
                <a:spcPct val="90000"/>
              </a:lnSpc>
              <a:spcBef>
                <a:spcPts val="1067"/>
              </a:spcBef>
              <a:spcAft>
                <a:spcPts val="0"/>
              </a:spcAft>
              <a:buSzPts val="1400"/>
              <a:buFont typeface="Arial"/>
              <a:buChar char="○"/>
              <a:defRPr sz="2400" kern="1200">
                <a:solidFill>
                  <a:schemeClr val="tx1"/>
                </a:solidFill>
                <a:latin typeface="+mn-lt"/>
                <a:ea typeface="+mn-ea"/>
                <a:cs typeface="+mn-cs"/>
              </a:defRPr>
            </a:lvl2pPr>
            <a:lvl3pPr marL="914446" lvl="2" indent="-211677" algn="l" defTabSz="914400" rtl="0" eaLnBrk="1" latinLnBrk="0" hangingPunct="1">
              <a:lnSpc>
                <a:spcPct val="90000"/>
              </a:lnSpc>
              <a:spcBef>
                <a:spcPts val="1067"/>
              </a:spcBef>
              <a:spcAft>
                <a:spcPts val="0"/>
              </a:spcAft>
              <a:buSzPts val="1400"/>
              <a:buFont typeface="Arial"/>
              <a:buChar char="■"/>
              <a:defRPr sz="2000" kern="1200">
                <a:solidFill>
                  <a:schemeClr val="tx1"/>
                </a:solidFill>
                <a:latin typeface="+mn-lt"/>
                <a:ea typeface="+mn-ea"/>
                <a:cs typeface="+mn-cs"/>
              </a:defRPr>
            </a:lvl3pPr>
            <a:lvl4pPr marL="1219261" lvl="3" indent="-211677" algn="l" defTabSz="914400" rtl="0" eaLnBrk="1" latinLnBrk="0" hangingPunct="1">
              <a:lnSpc>
                <a:spcPct val="90000"/>
              </a:lnSpc>
              <a:spcBef>
                <a:spcPts val="1067"/>
              </a:spcBef>
              <a:spcAft>
                <a:spcPts val="0"/>
              </a:spcAft>
              <a:buSzPts val="1400"/>
              <a:buFont typeface="Arial"/>
              <a:buChar char="●"/>
              <a:defRPr sz="1800" kern="1200">
                <a:solidFill>
                  <a:schemeClr val="tx1"/>
                </a:solidFill>
                <a:latin typeface="+mn-lt"/>
                <a:ea typeface="+mn-ea"/>
                <a:cs typeface="+mn-cs"/>
              </a:defRPr>
            </a:lvl4pPr>
            <a:lvl5pPr marL="1524076" lvl="4" indent="-211677" algn="l" defTabSz="914400" rtl="0" eaLnBrk="1" latinLnBrk="0" hangingPunct="1">
              <a:lnSpc>
                <a:spcPct val="90000"/>
              </a:lnSpc>
              <a:spcBef>
                <a:spcPts val="1067"/>
              </a:spcBef>
              <a:spcAft>
                <a:spcPts val="0"/>
              </a:spcAft>
              <a:buSzPts val="1400"/>
              <a:buFont typeface="Arial"/>
              <a:buChar char="○"/>
              <a:defRPr sz="1800" kern="1200">
                <a:solidFill>
                  <a:schemeClr val="tx1"/>
                </a:solidFill>
                <a:latin typeface="+mn-lt"/>
                <a:ea typeface="+mn-ea"/>
                <a:cs typeface="+mn-cs"/>
              </a:defRPr>
            </a:lvl5pPr>
            <a:lvl6pPr marL="1828891" lvl="5" indent="-211677" algn="l" defTabSz="914400" rtl="0" eaLnBrk="1" latinLnBrk="0" hangingPunct="1">
              <a:lnSpc>
                <a:spcPct val="90000"/>
              </a:lnSpc>
              <a:spcBef>
                <a:spcPts val="1067"/>
              </a:spcBef>
              <a:spcAft>
                <a:spcPts val="0"/>
              </a:spcAft>
              <a:buSzPts val="1400"/>
              <a:buFont typeface="Arial"/>
              <a:buChar char="■"/>
              <a:defRPr sz="1800" kern="1200">
                <a:solidFill>
                  <a:schemeClr val="tx1"/>
                </a:solidFill>
                <a:latin typeface="+mn-lt"/>
                <a:ea typeface="+mn-ea"/>
                <a:cs typeface="+mn-cs"/>
              </a:defRPr>
            </a:lvl6pPr>
            <a:lvl7pPr marL="2133707" lvl="6" indent="-211677" algn="l" defTabSz="914400" rtl="0" eaLnBrk="1" latinLnBrk="0" hangingPunct="1">
              <a:lnSpc>
                <a:spcPct val="90000"/>
              </a:lnSpc>
              <a:spcBef>
                <a:spcPts val="1067"/>
              </a:spcBef>
              <a:spcAft>
                <a:spcPts val="0"/>
              </a:spcAft>
              <a:buSzPts val="1400"/>
              <a:buFont typeface="Arial"/>
              <a:buChar char="●"/>
              <a:defRPr sz="1800" kern="1200">
                <a:solidFill>
                  <a:schemeClr val="tx1"/>
                </a:solidFill>
                <a:latin typeface="+mn-lt"/>
                <a:ea typeface="+mn-ea"/>
                <a:cs typeface="+mn-cs"/>
              </a:defRPr>
            </a:lvl7pPr>
            <a:lvl8pPr marL="2438522" lvl="7" indent="-211677" algn="l" defTabSz="914400" rtl="0" eaLnBrk="1" latinLnBrk="0" hangingPunct="1">
              <a:lnSpc>
                <a:spcPct val="90000"/>
              </a:lnSpc>
              <a:spcBef>
                <a:spcPts val="1067"/>
              </a:spcBef>
              <a:spcAft>
                <a:spcPts val="0"/>
              </a:spcAft>
              <a:buSzPts val="1400"/>
              <a:buFont typeface="Arial"/>
              <a:buChar char="○"/>
              <a:defRPr sz="1800" kern="1200">
                <a:solidFill>
                  <a:schemeClr val="tx1"/>
                </a:solidFill>
                <a:latin typeface="+mn-lt"/>
                <a:ea typeface="+mn-ea"/>
                <a:cs typeface="+mn-cs"/>
              </a:defRPr>
            </a:lvl8pPr>
            <a:lvl9pPr marL="2743337" lvl="8" indent="-211677" algn="l" defTabSz="914400" rtl="0" eaLnBrk="1" latinLnBrk="0" hangingPunct="1">
              <a:lnSpc>
                <a:spcPct val="90000"/>
              </a:lnSpc>
              <a:spcBef>
                <a:spcPts val="1067"/>
              </a:spcBef>
              <a:spcAft>
                <a:spcPts val="1067"/>
              </a:spcAft>
              <a:buSzPts val="1400"/>
              <a:buFont typeface="Arial"/>
              <a:buChar char="■"/>
              <a:defRPr sz="1800" kern="1200">
                <a:solidFill>
                  <a:schemeClr val="tx1"/>
                </a:solidFill>
                <a:latin typeface="+mn-lt"/>
                <a:ea typeface="+mn-ea"/>
                <a:cs typeface="+mn-cs"/>
              </a:defRPr>
            </a:lvl9pPr>
          </a:lstStyle>
          <a:p>
            <a:pPr marL="304815" marR="0" lvl="0" indent="-228611" algn="ctr" defTabSz="914400" rtl="0" eaLnBrk="1" fontAlgn="auto" latinLnBrk="0" hangingPunct="1">
              <a:lnSpc>
                <a:spcPct val="90000"/>
              </a:lnSpc>
              <a:spcBef>
                <a:spcPts val="0"/>
              </a:spcBef>
              <a:spcAft>
                <a:spcPts val="0"/>
              </a:spcAft>
              <a:buClrTx/>
              <a:buSzPts val="1800"/>
              <a:buFont typeface="Arial"/>
              <a:buChar char="●"/>
              <a:tabLst/>
              <a:defRPr/>
            </a:pPr>
            <a:r>
              <a:rPr kumimoji="0" lang="en-US" sz="3000" b="1" i="0" u="none" strike="noStrike" kern="1200" cap="none" spc="0" normalizeH="0" baseline="0" noProof="0">
                <a:ln>
                  <a:noFill/>
                </a:ln>
                <a:solidFill>
                  <a:srgbClr val="4EC3E0">
                    <a:lumMod val="75000"/>
                  </a:srgbClr>
                </a:solidFill>
                <a:effectLst/>
                <a:uLnTx/>
                <a:uFillTx/>
                <a:latin typeface="Source Sans Pro" panose="020B0503030403020204" pitchFamily="34" charset="0"/>
                <a:ea typeface="+mn-lt"/>
                <a:cs typeface="Arial" panose="020B0604020202020204"/>
              </a:rPr>
              <a:t>Important Reminder:</a:t>
            </a:r>
          </a:p>
          <a:p>
            <a:pPr marL="304815" marR="0" lvl="0" indent="-228611" algn="ctr" defTabSz="914400" rtl="0" eaLnBrk="1" fontAlgn="auto" latinLnBrk="0" hangingPunct="1">
              <a:lnSpc>
                <a:spcPct val="90000"/>
              </a:lnSpc>
              <a:spcBef>
                <a:spcPts val="0"/>
              </a:spcBef>
              <a:spcAft>
                <a:spcPts val="0"/>
              </a:spcAft>
              <a:buClrTx/>
              <a:buSzPts val="1800"/>
              <a:buFont typeface="Arial"/>
              <a:buChar char="●"/>
              <a:tabLst/>
              <a:defRPr/>
            </a:pPr>
            <a:endParaRPr kumimoji="0" lang="en-US" sz="3000"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endParaRPr>
          </a:p>
          <a:p>
            <a:pPr marL="304815" marR="0" lvl="0" indent="-228611" algn="ctr" defTabSz="914400" rtl="0" eaLnBrk="1" fontAlgn="auto" latinLnBrk="0" hangingPunct="1">
              <a:lnSpc>
                <a:spcPct val="90000"/>
              </a:lnSpc>
              <a:spcBef>
                <a:spcPts val="0"/>
              </a:spcBef>
              <a:spcAft>
                <a:spcPts val="0"/>
              </a:spcAft>
              <a:buClrTx/>
              <a:buSzPts val="1800"/>
              <a:buFont typeface="Arial"/>
              <a:buChar char="●"/>
              <a:tabLst/>
              <a:defRPr/>
            </a:pPr>
            <a:r>
              <a:rPr kumimoji="0" lang="en-US" sz="3000" b="0" i="0" u="none" strike="noStrike" kern="1200" cap="none" spc="0" normalizeH="0" baseline="0" noProof="0">
                <a:ln>
                  <a:noFill/>
                </a:ln>
                <a:solidFill>
                  <a:srgbClr val="00334C"/>
                </a:solidFill>
                <a:effectLst/>
                <a:uLnTx/>
                <a:uFillTx/>
                <a:latin typeface="Source Sans Pro" panose="020B0503030403020204" pitchFamily="34" charset="0"/>
                <a:ea typeface="+mn-lt"/>
                <a:cs typeface="Arial" panose="020B0604020202020204"/>
              </a:rPr>
              <a:t>Though disclosure of violence is not the goal, it will happen -- know how to support someone who discloses.</a:t>
            </a:r>
            <a:endParaRPr kumimoji="0" lang="en-US" sz="3000" b="0" i="0" u="none" strike="noStrike" kern="1200" cap="none" spc="0" normalizeH="0" baseline="0" noProof="0">
              <a:ln>
                <a:noFill/>
              </a:ln>
              <a:solidFill>
                <a:srgbClr val="00334C"/>
              </a:solidFill>
              <a:effectLst/>
              <a:uLnTx/>
              <a:uFillTx/>
              <a:latin typeface="Source Sans Pro" panose="020B0503030403020204" pitchFamily="34" charset="0"/>
              <a:ea typeface="+mn-ea"/>
              <a:cs typeface="Calibri" panose="020F0502020204030204"/>
            </a:endParaRPr>
          </a:p>
        </p:txBody>
      </p:sp>
    </p:spTree>
    <p:extLst>
      <p:ext uri="{BB962C8B-B14F-4D97-AF65-F5344CB8AC3E}">
        <p14:creationId xmlns:p14="http://schemas.microsoft.com/office/powerpoint/2010/main" val="264364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A962EB-43A5-5957-1CEF-790E3796A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A93DA838-8EC3-28A2-C087-29E7031E92C1}"/>
              </a:ext>
            </a:extLst>
          </p:cNvPr>
          <p:cNvPicPr>
            <a:picLocks noChangeAspect="1"/>
          </p:cNvPicPr>
          <p:nvPr/>
        </p:nvPicPr>
        <p:blipFill>
          <a:blip r:embed="rId3"/>
          <a:stretch>
            <a:fillRect/>
          </a:stretch>
        </p:blipFill>
        <p:spPr>
          <a:xfrm>
            <a:off x="6225843" y="63500"/>
            <a:ext cx="5063271" cy="5898889"/>
          </a:xfrm>
          <a:prstGeom prst="rect">
            <a:avLst/>
          </a:prstGeom>
        </p:spPr>
      </p:pic>
      <p:sp>
        <p:nvSpPr>
          <p:cNvPr id="8" name="Text Placeholder 2">
            <a:extLst>
              <a:ext uri="{FF2B5EF4-FFF2-40B4-BE49-F238E27FC236}">
                <a16:creationId xmlns:a16="http://schemas.microsoft.com/office/drawing/2014/main" id="{35F4738F-0609-DDA6-3DA8-33825F1A641F}"/>
              </a:ext>
            </a:extLst>
          </p:cNvPr>
          <p:cNvSpPr txBox="1">
            <a:spLocks/>
          </p:cNvSpPr>
          <p:nvPr/>
        </p:nvSpPr>
        <p:spPr>
          <a:xfrm>
            <a:off x="272929" y="880618"/>
            <a:ext cx="5693229" cy="5463034"/>
          </a:xfrm>
          <a:ln>
            <a:solidFill>
              <a:schemeClr val="accent4"/>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5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 </a:t>
            </a:r>
            <a:r>
              <a:rPr kumimoji="0" lang="en-US" sz="20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The DV hotline is also there for </a:t>
            </a:r>
            <a:r>
              <a:rPr kumimoji="0" lang="en-US" sz="2000" b="1"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YOU:</a:t>
            </a:r>
          </a:p>
          <a:p>
            <a:pPr marL="848235" marR="0" lvl="1" indent="-514299" algn="l" defTabSz="914400" rtl="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To provide guidance, discuss cases and discuss resources and expertise</a:t>
            </a:r>
          </a:p>
          <a:p>
            <a:pPr marL="848235" marR="0" lvl="1" indent="-514299" algn="l" defTabSz="914400" rtl="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Leaving is not the goal (More dangerous?!)</a:t>
            </a:r>
          </a:p>
          <a:p>
            <a:pPr marL="848235" marR="0" lvl="1" indent="-514299" algn="l" defTabSz="914400" rtl="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The goal is to reduce isolation</a:t>
            </a:r>
          </a:p>
          <a:p>
            <a:pPr marL="848235" marR="0" lvl="1" indent="-514299" algn="l" defTabSz="914400" rtl="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00334C"/>
                </a:solidFill>
                <a:effectLst/>
                <a:uLnTx/>
                <a:uFillTx/>
                <a:latin typeface="Source Sans Pro" panose="020B0503030403020204" pitchFamily="34" charset="0"/>
                <a:ea typeface="+mn-ea"/>
                <a:cs typeface="+mn-cs"/>
              </a:rPr>
              <a:t>DV Advocates can support you and your patient to navigate resources and support survivors with their identified priorities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000" b="0" i="0" u="none" strike="noStrike" kern="1200" cap="none" spc="0" normalizeH="0" baseline="0" noProof="0">
              <a:ln>
                <a:noFill/>
              </a:ln>
              <a:solidFill>
                <a:srgbClr val="00334C"/>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57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289" y="635000"/>
            <a:ext cx="8636962" cy="461665"/>
          </a:xfrm>
        </p:spPr>
        <p:txBody>
          <a:bodyPr>
            <a:normAutofit/>
          </a:bodyPr>
          <a:lstStyle/>
          <a:p>
            <a:r>
              <a:rPr lang="en-US"/>
              <a:t>Healing-Centered Care when Documenting IPV/HT</a:t>
            </a:r>
          </a:p>
        </p:txBody>
      </p:sp>
      <p:sp>
        <p:nvSpPr>
          <p:cNvPr id="3" name="Content Placeholder 2"/>
          <p:cNvSpPr>
            <a:spLocks noGrp="1"/>
          </p:cNvSpPr>
          <p:nvPr>
            <p:ph type="body" idx="1"/>
          </p:nvPr>
        </p:nvSpPr>
        <p:spPr>
          <a:xfrm>
            <a:off x="1778000" y="1447800"/>
            <a:ext cx="9622493" cy="4470400"/>
          </a:xfrm>
        </p:spPr>
        <p:txBody>
          <a:bodyPr/>
          <a:lstStyle/>
          <a:p>
            <a:pPr marL="457223" indent="-457223">
              <a:lnSpc>
                <a:spcPct val="150000"/>
              </a:lnSpc>
              <a:buFont typeface="Wingdings" panose="05000000000000000000" pitchFamily="2" charset="2"/>
              <a:buChar char="ü"/>
            </a:pPr>
            <a:r>
              <a:rPr lang="en-US">
                <a:solidFill>
                  <a:schemeClr val="tx1"/>
                </a:solidFill>
              </a:rPr>
              <a:t>For information on key elements of IPV documentation - </a:t>
            </a:r>
            <a:r>
              <a:rPr lang="en-US">
                <a:hlinkClick r:id="rId3"/>
              </a:rPr>
              <a:t>http://ipvhealthpartners.org/wp-content/uploads/2017/02/Documentation.pdf</a:t>
            </a:r>
            <a:endParaRPr lang="en-US"/>
          </a:p>
          <a:p>
            <a:pPr marL="457223" indent="-457223">
              <a:lnSpc>
                <a:spcPct val="150000"/>
              </a:lnSpc>
              <a:buFont typeface="Wingdings" panose="05000000000000000000" pitchFamily="2" charset="2"/>
              <a:buChar char="ü"/>
            </a:pPr>
            <a:r>
              <a:rPr lang="en-US">
                <a:solidFill>
                  <a:schemeClr val="tx1"/>
                </a:solidFill>
              </a:rPr>
              <a:t>Consider safety of the patient by those accessing information in the record</a:t>
            </a:r>
          </a:p>
          <a:p>
            <a:pPr marL="457223" indent="-457223">
              <a:lnSpc>
                <a:spcPct val="150000"/>
              </a:lnSpc>
              <a:buFont typeface="Wingdings" panose="05000000000000000000" pitchFamily="2" charset="2"/>
              <a:buChar char="ü"/>
            </a:pPr>
            <a:r>
              <a:rPr lang="en-US">
                <a:solidFill>
                  <a:schemeClr val="tx1"/>
                </a:solidFill>
              </a:rPr>
              <a:t>Respect for patient’s autonomy and concerns</a:t>
            </a:r>
          </a:p>
          <a:p>
            <a:pPr marL="457223" indent="-457223">
              <a:lnSpc>
                <a:spcPct val="150000"/>
              </a:lnSpc>
              <a:buFont typeface="Wingdings" panose="05000000000000000000" pitchFamily="2" charset="2"/>
              <a:buChar char="ü"/>
            </a:pPr>
            <a:r>
              <a:rPr lang="en-US">
                <a:solidFill>
                  <a:schemeClr val="tx1"/>
                </a:solidFill>
              </a:rPr>
              <a:t>Informed consent: Inform patients about how the health information will be handled</a:t>
            </a:r>
          </a:p>
          <a:p>
            <a:pPr marL="457223" indent="-457223">
              <a:lnSpc>
                <a:spcPct val="150000"/>
              </a:lnSpc>
              <a:buFont typeface="Wingdings" panose="05000000000000000000" pitchFamily="2" charset="2"/>
              <a:buChar char="ü"/>
            </a:pPr>
            <a:r>
              <a:rPr lang="en-US">
                <a:solidFill>
                  <a:schemeClr val="tx1"/>
                </a:solidFill>
              </a:rPr>
              <a:t>Patient participation in deciding how to document (under the limits of relevant laws/policies)</a:t>
            </a:r>
          </a:p>
          <a:p>
            <a:pPr marL="457223" indent="-457223">
              <a:lnSpc>
                <a:spcPct val="150000"/>
              </a:lnSpc>
              <a:buFont typeface="Wingdings" panose="05000000000000000000" pitchFamily="2" charset="2"/>
              <a:buChar char="ü"/>
            </a:pPr>
            <a:r>
              <a:rPr lang="en-US">
                <a:solidFill>
                  <a:schemeClr val="tx1"/>
                </a:solidFill>
              </a:rPr>
              <a:t>If you have to report – follow healing-centered reporting suggestions</a:t>
            </a:r>
          </a:p>
        </p:txBody>
      </p:sp>
    </p:spTree>
    <p:extLst>
      <p:ext uri="{BB962C8B-B14F-4D97-AF65-F5344CB8AC3E}">
        <p14:creationId xmlns:p14="http://schemas.microsoft.com/office/powerpoint/2010/main" val="285988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7BD3-10A2-D455-872C-FD3CFBCF4673}"/>
              </a:ext>
            </a:extLst>
          </p:cNvPr>
          <p:cNvSpPr>
            <a:spLocks noGrp="1"/>
          </p:cNvSpPr>
          <p:nvPr>
            <p:ph type="title"/>
          </p:nvPr>
        </p:nvSpPr>
        <p:spPr/>
        <p:txBody>
          <a:bodyPr/>
          <a:lstStyle/>
          <a:p>
            <a:r>
              <a:rPr lang="en-US" sz="4400"/>
              <a:t>EHR Optimization Needs</a:t>
            </a:r>
          </a:p>
        </p:txBody>
      </p:sp>
      <p:sp>
        <p:nvSpPr>
          <p:cNvPr id="3" name="Text Placeholder 2">
            <a:extLst>
              <a:ext uri="{FF2B5EF4-FFF2-40B4-BE49-F238E27FC236}">
                <a16:creationId xmlns:a16="http://schemas.microsoft.com/office/drawing/2014/main" id="{534AFABC-E5B1-ACE4-D40D-32A6B47E7858}"/>
              </a:ext>
            </a:extLst>
          </p:cNvPr>
          <p:cNvSpPr>
            <a:spLocks noGrp="1"/>
          </p:cNvSpPr>
          <p:nvPr>
            <p:ph type="body" idx="1"/>
          </p:nvPr>
        </p:nvSpPr>
        <p:spPr>
          <a:xfrm>
            <a:off x="1881600" y="1791222"/>
            <a:ext cx="9622493" cy="3263377"/>
          </a:xfrm>
        </p:spPr>
        <p:txBody>
          <a:bodyPr/>
          <a:lstStyle/>
          <a:p>
            <a:pPr>
              <a:lnSpc>
                <a:spcPct val="100000"/>
              </a:lnSpc>
            </a:pPr>
            <a:r>
              <a:rPr lang="en-US" sz="2400"/>
              <a:t>Confidential documentation to avoid harm</a:t>
            </a:r>
          </a:p>
          <a:p>
            <a:pPr>
              <a:lnSpc>
                <a:spcPct val="100000"/>
              </a:lnSpc>
            </a:pPr>
            <a:r>
              <a:rPr lang="en-US" sz="2400"/>
              <a:t>Securely share information with internal clinical staff</a:t>
            </a:r>
          </a:p>
          <a:p>
            <a:pPr>
              <a:lnSpc>
                <a:spcPct val="100000"/>
              </a:lnSpc>
            </a:pPr>
            <a:r>
              <a:rPr lang="en-US" sz="2400"/>
              <a:t>Prevent IPV information from causing harm to the patient</a:t>
            </a:r>
          </a:p>
          <a:p>
            <a:pPr lvl="1">
              <a:lnSpc>
                <a:spcPct val="100000"/>
              </a:lnSpc>
            </a:pPr>
            <a:r>
              <a:rPr lang="en-US">
                <a:latin typeface="Source Sans Pro" panose="020B0503030403020204" pitchFamily="34" charset="0"/>
                <a:ea typeface="Source Sans Pro" panose="020B0503030403020204" pitchFamily="34" charset="0"/>
              </a:rPr>
              <a:t>Portal, Claims, Referrals, etc.</a:t>
            </a:r>
          </a:p>
          <a:p>
            <a:pPr>
              <a:lnSpc>
                <a:spcPct val="100000"/>
              </a:lnSpc>
            </a:pPr>
            <a:r>
              <a:rPr lang="en-US" sz="2400"/>
              <a:t>Referral and warm handoff</a:t>
            </a:r>
          </a:p>
          <a:p>
            <a:pPr>
              <a:lnSpc>
                <a:spcPct val="100000"/>
              </a:lnSpc>
            </a:pPr>
            <a:r>
              <a:rPr lang="en-US" sz="2400"/>
              <a:t>Reminder indicating annual IPV screening is due</a:t>
            </a:r>
          </a:p>
          <a:p>
            <a:pPr>
              <a:lnSpc>
                <a:spcPct val="100000"/>
              </a:lnSpc>
            </a:pPr>
            <a:r>
              <a:rPr lang="en-US" sz="2400"/>
              <a:t>Clinical Alerts </a:t>
            </a:r>
          </a:p>
          <a:p>
            <a:pPr>
              <a:lnSpc>
                <a:spcPct val="100000"/>
              </a:lnSpc>
            </a:pPr>
            <a:r>
              <a:rPr lang="en-US" sz="2400"/>
              <a:t>Generate UDS and population health reporting based on ICD Codes</a:t>
            </a:r>
          </a:p>
          <a:p>
            <a:endParaRPr lang="en-US"/>
          </a:p>
        </p:txBody>
      </p:sp>
      <p:sp>
        <p:nvSpPr>
          <p:cNvPr id="4" name="Slide Number Placeholder 3">
            <a:extLst>
              <a:ext uri="{FF2B5EF4-FFF2-40B4-BE49-F238E27FC236}">
                <a16:creationId xmlns:a16="http://schemas.microsoft.com/office/drawing/2014/main" id="{E1B1E190-A957-BF12-1BC8-9961E87A85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0150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2EC-D64E-4246-AE54-5C2D57F9BD1E}"/>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5F7741-8E6D-4BA2-956C-4D649AB2C3A2}"/>
              </a:ext>
            </a:extLst>
          </p:cNvPr>
          <p:cNvSpPr>
            <a:spLocks noGrp="1"/>
          </p:cNvSpPr>
          <p:nvPr>
            <p:ph type="body" sz="quarter" idx="10"/>
          </p:nvPr>
        </p:nvSpPr>
        <p:spPr>
          <a:xfrm>
            <a:off x="664330" y="1576643"/>
            <a:ext cx="10903979" cy="1206731"/>
          </a:xfrm>
        </p:spPr>
        <p:txBody>
          <a:bodyPr/>
          <a:lstStyle/>
          <a:p>
            <a:r>
              <a:rPr lang="en-US" sz="5400"/>
              <a:t>OCHIN EPIC CUES Pilot and </a:t>
            </a:r>
          </a:p>
          <a:p>
            <a:r>
              <a:rPr lang="en-US" sz="5400"/>
              <a:t>Tool Development </a:t>
            </a:r>
          </a:p>
        </p:txBody>
      </p:sp>
      <p:sp>
        <p:nvSpPr>
          <p:cNvPr id="5" name="Text Placeholder 4">
            <a:extLst>
              <a:ext uri="{FF2B5EF4-FFF2-40B4-BE49-F238E27FC236}">
                <a16:creationId xmlns:a16="http://schemas.microsoft.com/office/drawing/2014/main" id="{F64226DE-4659-418A-804E-CED5EDE5DE00}"/>
              </a:ext>
            </a:extLst>
          </p:cNvPr>
          <p:cNvSpPr>
            <a:spLocks noGrp="1"/>
          </p:cNvSpPr>
          <p:nvPr>
            <p:ph type="body" sz="quarter" idx="11"/>
          </p:nvPr>
        </p:nvSpPr>
        <p:spPr/>
        <p:txBody>
          <a:bodyPr/>
          <a:lstStyle/>
          <a:p>
            <a:r>
              <a:rPr lang="en-US"/>
              <a:t>Presented by: Sharon Smith (OCHIN)</a:t>
            </a:r>
          </a:p>
        </p:txBody>
      </p:sp>
    </p:spTree>
    <p:extLst>
      <p:ext uri="{BB962C8B-B14F-4D97-AF65-F5344CB8AC3E}">
        <p14:creationId xmlns:p14="http://schemas.microsoft.com/office/powerpoint/2010/main" val="176828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CC18A-02A1-1DB0-686E-C5D500FDB278}"/>
            </a:ext>
          </a:extLst>
        </p:cNvPr>
        <p:cNvGrpSpPr/>
        <p:nvPr/>
      </p:nvGrpSpPr>
      <p:grpSpPr>
        <a:xfrm>
          <a:off x="0" y="0"/>
          <a:ext cx="0" cy="0"/>
          <a:chOff x="0" y="0"/>
          <a:chExt cx="0" cy="0"/>
        </a:xfrm>
      </p:grpSpPr>
      <p:sp>
        <p:nvSpPr>
          <p:cNvPr id="76803" name="Text Placeholder 6">
            <a:extLst>
              <a:ext uri="{FF2B5EF4-FFF2-40B4-BE49-F238E27FC236}">
                <a16:creationId xmlns:a16="http://schemas.microsoft.com/office/drawing/2014/main" id="{97E9E135-767F-B9AB-084C-4767BAFEBDF5}"/>
              </a:ext>
            </a:extLst>
          </p:cNvPr>
          <p:cNvSpPr>
            <a:spLocks noGrp="1" noChangeArrowheads="1"/>
          </p:cNvSpPr>
          <p:nvPr>
            <p:ph type="body" sz="quarter" idx="12"/>
          </p:nvPr>
        </p:nvSpPr>
        <p:spPr bwMode="auto">
          <a:xfrm>
            <a:off x="981869" y="6359799"/>
            <a:ext cx="10228262"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
        <p:nvSpPr>
          <p:cNvPr id="13" name="Text Placeholder 12">
            <a:extLst>
              <a:ext uri="{FF2B5EF4-FFF2-40B4-BE49-F238E27FC236}">
                <a16:creationId xmlns:a16="http://schemas.microsoft.com/office/drawing/2014/main" id="{BA3EE80A-9679-71CE-8B50-C313C5ECCD73}"/>
              </a:ext>
            </a:extLst>
          </p:cNvPr>
          <p:cNvSpPr>
            <a:spLocks noGrp="1"/>
          </p:cNvSpPr>
          <p:nvPr>
            <p:ph type="body" sz="quarter" idx="10"/>
          </p:nvPr>
        </p:nvSpPr>
        <p:spPr>
          <a:xfrm>
            <a:off x="900589" y="407201"/>
            <a:ext cx="8520176" cy="563820"/>
          </a:xfrm>
        </p:spPr>
        <p:txBody>
          <a:bodyPr lIns="91440" tIns="45720" rIns="91440" bIns="45720" anchor="t"/>
          <a:lstStyle/>
          <a:p>
            <a:pPr>
              <a:buSzPts val="1000"/>
              <a:tabLst>
                <a:tab pos="457200" algn="l"/>
              </a:tabLst>
            </a:pPr>
            <a:r>
              <a:rPr lang="en-US">
                <a:latin typeface="Aptos" panose="020B0004020202020204" pitchFamily="34" charset="0"/>
                <a:ea typeface="Times New Roman" panose="02020603050405020304" pitchFamily="18" charset="0"/>
                <a:cs typeface="Aptos" panose="020B0004020202020204" pitchFamily="34" charset="0"/>
              </a:rPr>
              <a:t>CUES Pilot</a:t>
            </a:r>
            <a:endParaRPr lang="en-US" sz="3200">
              <a:effectLst/>
              <a:latin typeface="Aptos" panose="020B0004020202020204" pitchFamily="34" charset="0"/>
              <a:ea typeface="Aptos" panose="020B0004020202020204" pitchFamily="34" charset="0"/>
              <a:cs typeface="Aptos" panose="020B0004020202020204" pitchFamily="34" charset="0"/>
            </a:endParaRPr>
          </a:p>
        </p:txBody>
      </p:sp>
      <p:sp>
        <p:nvSpPr>
          <p:cNvPr id="8" name="AutoShape 2">
            <a:extLst>
              <a:ext uri="{FF2B5EF4-FFF2-40B4-BE49-F238E27FC236}">
                <a16:creationId xmlns:a16="http://schemas.microsoft.com/office/drawing/2014/main" id="{B7484A73-3DF0-827E-1095-12717EBB3C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EF461D6B-F64B-4F72-1C48-CC67D012DD80}"/>
              </a:ext>
            </a:extLst>
          </p:cNvPr>
          <p:cNvSpPr txBox="1"/>
          <p:nvPr/>
        </p:nvSpPr>
        <p:spPr>
          <a:xfrm>
            <a:off x="981869" y="1291441"/>
            <a:ext cx="10372756" cy="3970318"/>
          </a:xfrm>
          <a:prstGeom prst="rect">
            <a:avLst/>
          </a:prstGeom>
          <a:noFill/>
        </p:spPr>
        <p:txBody>
          <a:bodyPr wrap="square" rtlCol="0">
            <a:spAutoFit/>
          </a:bodyPr>
          <a:lstStyle/>
          <a:p>
            <a:r>
              <a:rPr lang="en-US" sz="2800">
                <a:solidFill>
                  <a:schemeClr val="bg1"/>
                </a:solidFill>
                <a:effectLst/>
                <a:latin typeface="Aptos Display" panose="020B0004020202020204" pitchFamily="34" charset="0"/>
                <a:ea typeface="Calibri" panose="020F0502020204030204" pitchFamily="34" charset="0"/>
              </a:rPr>
              <a:t>In 2022, SA182 Asian Health Services piloted the CUES workflow within OCHIN Epic informed by Future’s Without Violence’s </a:t>
            </a:r>
            <a:r>
              <a:rPr lang="en-US" sz="2800">
                <a:solidFill>
                  <a:schemeClr val="bg1"/>
                </a:solidFill>
                <a:effectLst/>
                <a:latin typeface="Aptos Display" panose="020B0004020202020204" pitchFamily="34" charset="0"/>
                <a:ea typeface="Times New Roman" panose="02020603050405020304" pitchFamily="18" charset="0"/>
              </a:rPr>
              <a:t>evidenced-based CUES intervention </a:t>
            </a:r>
            <a:endParaRPr lang="en-US" sz="2800">
              <a:solidFill>
                <a:schemeClr val="bg1"/>
              </a:solidFill>
              <a:latin typeface="Aptos Display" panose="020B0004020202020204" pitchFamily="34" charset="0"/>
            </a:endParaRPr>
          </a:p>
          <a:p>
            <a:endParaRPr lang="en-US" sz="2800">
              <a:solidFill>
                <a:schemeClr val="bg1"/>
              </a:solidFill>
              <a:latin typeface="Aptos Display" panose="020B0004020202020204" pitchFamily="34" charset="0"/>
            </a:endParaRPr>
          </a:p>
          <a:p>
            <a:r>
              <a:rPr lang="en-US" sz="2800">
                <a:solidFill>
                  <a:schemeClr val="accent3"/>
                </a:solidFill>
                <a:latin typeface="Aptos Display" panose="020B0004020202020204" pitchFamily="34" charset="0"/>
              </a:rPr>
              <a:t>Tools for In Person and Virtual visits</a:t>
            </a:r>
          </a:p>
          <a:p>
            <a:pPr marL="1371600" lvl="2" indent="-457200">
              <a:buFont typeface="Arial" panose="020B0604020202020204" pitchFamily="34" charset="0"/>
              <a:buChar char="•"/>
            </a:pPr>
            <a:r>
              <a:rPr lang="en-US" sz="2800">
                <a:solidFill>
                  <a:schemeClr val="bg1"/>
                </a:solidFill>
                <a:latin typeface="Aptos Display" panose="020B0004020202020204" pitchFamily="34" charset="0"/>
              </a:rPr>
              <a:t>Scripts</a:t>
            </a:r>
          </a:p>
          <a:p>
            <a:pPr marL="1371600" lvl="2" indent="-457200">
              <a:buFont typeface="Arial" panose="020B0604020202020204" pitchFamily="34" charset="0"/>
              <a:buChar char="•"/>
            </a:pPr>
            <a:r>
              <a:rPr lang="en-US" sz="2800">
                <a:solidFill>
                  <a:schemeClr val="bg1"/>
                </a:solidFill>
                <a:latin typeface="Aptos Display" panose="020B0004020202020204" pitchFamily="34" charset="0"/>
              </a:rPr>
              <a:t>OPAs</a:t>
            </a:r>
          </a:p>
          <a:p>
            <a:pPr marL="1371600" lvl="2" indent="-457200">
              <a:buFont typeface="Arial" panose="020B0604020202020204" pitchFamily="34" charset="0"/>
              <a:buChar char="•"/>
            </a:pPr>
            <a:r>
              <a:rPr lang="en-US" sz="2800">
                <a:solidFill>
                  <a:schemeClr val="bg1"/>
                </a:solidFill>
                <a:latin typeface="Aptos Display" panose="020B0004020202020204" pitchFamily="34" charset="0"/>
              </a:rPr>
              <a:t>Flowsheets</a:t>
            </a:r>
          </a:p>
          <a:p>
            <a:pPr marL="1371600" lvl="2" indent="-457200">
              <a:buFont typeface="Arial" panose="020B0604020202020204" pitchFamily="34" charset="0"/>
              <a:buChar char="•"/>
            </a:pPr>
            <a:r>
              <a:rPr lang="en-US" sz="2800">
                <a:solidFill>
                  <a:schemeClr val="bg1"/>
                </a:solidFill>
                <a:latin typeface="Aptos Display" panose="020B0004020202020204" pitchFamily="34" charset="0"/>
              </a:rPr>
              <a:t>Pathways for Privacy</a:t>
            </a:r>
          </a:p>
        </p:txBody>
      </p:sp>
    </p:spTree>
    <p:extLst>
      <p:ext uri="{BB962C8B-B14F-4D97-AF65-F5344CB8AC3E}">
        <p14:creationId xmlns:p14="http://schemas.microsoft.com/office/powerpoint/2010/main" val="48275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DB9B42-D793-9582-D371-009B93B92F26}"/>
              </a:ext>
            </a:extLst>
          </p:cNvPr>
          <p:cNvSpPr>
            <a:spLocks noGrp="1"/>
          </p:cNvSpPr>
          <p:nvPr>
            <p:ph type="body" sz="quarter" idx="10"/>
          </p:nvPr>
        </p:nvSpPr>
        <p:spPr>
          <a:xfrm>
            <a:off x="864739" y="353301"/>
            <a:ext cx="9233404" cy="563820"/>
          </a:xfrm>
        </p:spPr>
        <p:txBody>
          <a:bodyPr/>
          <a:lstStyle/>
          <a:p>
            <a:r>
              <a:rPr lang="en-US" sz="3200" b="1">
                <a:solidFill>
                  <a:prstClr val="white"/>
                </a:solidFill>
                <a:latin typeface="Aptos" panose="020B0004020202020204" pitchFamily="34" charset="0"/>
              </a:rPr>
              <a:t>CUES Within OCHIN’s Electronic Health Record</a:t>
            </a:r>
            <a:endParaRPr lang="en-US" sz="3200">
              <a:solidFill>
                <a:prstClr val="white"/>
              </a:solidFill>
              <a:latin typeface="Aptos" panose="020B0004020202020204" pitchFamily="34" charset="0"/>
            </a:endParaRPr>
          </a:p>
          <a:p>
            <a:endParaRPr lang="en-US"/>
          </a:p>
        </p:txBody>
      </p:sp>
      <p:sp>
        <p:nvSpPr>
          <p:cNvPr id="3" name="Text Placeholder 2">
            <a:extLst>
              <a:ext uri="{FF2B5EF4-FFF2-40B4-BE49-F238E27FC236}">
                <a16:creationId xmlns:a16="http://schemas.microsoft.com/office/drawing/2014/main" id="{3D6FC478-42FF-8D93-B225-28D3D43CB132}"/>
              </a:ext>
            </a:extLst>
          </p:cNvPr>
          <p:cNvSpPr>
            <a:spLocks noGrp="1"/>
          </p:cNvSpPr>
          <p:nvPr>
            <p:ph type="body" sz="quarter" idx="11"/>
          </p:nvPr>
        </p:nvSpPr>
        <p:spPr>
          <a:xfrm>
            <a:off x="864739" y="1073890"/>
            <a:ext cx="10447854" cy="5274040"/>
          </a:xfrm>
        </p:spPr>
        <p:txBody>
          <a:bodyPr lIns="91440" tIns="45720" rIns="91440" bIns="45720" anchor="t"/>
          <a:lstStyle/>
          <a:p>
            <a:pPr>
              <a:lnSpc>
                <a:spcPct val="100000"/>
              </a:lnSpc>
              <a:spcBef>
                <a:spcPts val="0"/>
              </a:spcBef>
            </a:pPr>
            <a:r>
              <a:rPr lang="en-US" b="1">
                <a:solidFill>
                  <a:schemeClr val="accent6"/>
                </a:solidFill>
                <a:latin typeface="Aptos Display"/>
              </a:rPr>
              <a:t>Document</a:t>
            </a:r>
          </a:p>
          <a:p>
            <a:pPr marL="457200" indent="-457200">
              <a:lnSpc>
                <a:spcPct val="150000"/>
              </a:lnSpc>
              <a:spcBef>
                <a:spcPts val="0"/>
              </a:spcBef>
              <a:buClr>
                <a:schemeClr val="bg1"/>
              </a:buClr>
              <a:buFont typeface="Arial" panose="020B0604020202020204" pitchFamily="34" charset="0"/>
              <a:buChar char="•"/>
            </a:pPr>
            <a:r>
              <a:rPr lang="en-US" b="1">
                <a:solidFill>
                  <a:schemeClr val="accent3"/>
                </a:solidFill>
                <a:latin typeface="Aptos Display"/>
              </a:rPr>
              <a:t>Confidentiality</a:t>
            </a:r>
            <a:r>
              <a:rPr lang="en-US">
                <a:latin typeface="Aptos Display"/>
              </a:rPr>
              <a:t> - if the person had privacy for the conversation</a:t>
            </a:r>
            <a:endParaRPr lang="en-US">
              <a:latin typeface="Aptos Display"/>
              <a:ea typeface="Calibri Light" panose="020F0302020204030204"/>
              <a:cs typeface="Calibri Light" panose="020F0302020204030204"/>
            </a:endParaRPr>
          </a:p>
          <a:p>
            <a:pPr marL="457200" indent="-457200">
              <a:lnSpc>
                <a:spcPct val="150000"/>
              </a:lnSpc>
              <a:spcBef>
                <a:spcPts val="0"/>
              </a:spcBef>
              <a:buFont typeface="Arial" panose="020B0604020202020204" pitchFamily="34" charset="0"/>
              <a:buChar char="•"/>
            </a:pPr>
            <a:r>
              <a:rPr lang="en-US">
                <a:latin typeface="Aptos Display"/>
              </a:rPr>
              <a:t>If and how </a:t>
            </a:r>
            <a:r>
              <a:rPr lang="en-US" b="1">
                <a:solidFill>
                  <a:schemeClr val="accent3"/>
                </a:solidFill>
                <a:latin typeface="Aptos Display"/>
              </a:rPr>
              <a:t>Universal Education </a:t>
            </a:r>
            <a:r>
              <a:rPr lang="en-US">
                <a:latin typeface="Aptos Display"/>
              </a:rPr>
              <a:t>was provided</a:t>
            </a:r>
            <a:endParaRPr lang="en-US">
              <a:latin typeface="Aptos Display"/>
              <a:ea typeface="Calibri Light" panose="020F0302020204030204"/>
              <a:cs typeface="Calibri Light" panose="020F0302020204030204"/>
            </a:endParaRPr>
          </a:p>
          <a:p>
            <a:pPr marL="457200" indent="-457200">
              <a:lnSpc>
                <a:spcPct val="150000"/>
              </a:lnSpc>
              <a:spcBef>
                <a:spcPts val="0"/>
              </a:spcBef>
              <a:buFont typeface="Arial" panose="020B0604020202020204" pitchFamily="34" charset="0"/>
              <a:buChar char="•"/>
            </a:pPr>
            <a:r>
              <a:rPr lang="en-US">
                <a:latin typeface="Aptos Display"/>
              </a:rPr>
              <a:t>CUES informed </a:t>
            </a:r>
            <a:r>
              <a:rPr lang="en-US" b="1">
                <a:solidFill>
                  <a:schemeClr val="accent3"/>
                </a:solidFill>
                <a:latin typeface="Aptos Display"/>
              </a:rPr>
              <a:t>Scripts</a:t>
            </a:r>
            <a:r>
              <a:rPr lang="en-US" b="1">
                <a:latin typeface="Aptos Display"/>
              </a:rPr>
              <a:t> </a:t>
            </a:r>
            <a:r>
              <a:rPr lang="en-US">
                <a:latin typeface="Aptos Display"/>
              </a:rPr>
              <a:t>available for various settings, including if disclosure happens to ensure support</a:t>
            </a:r>
          </a:p>
          <a:p>
            <a:pPr>
              <a:lnSpc>
                <a:spcPct val="100000"/>
              </a:lnSpc>
              <a:spcBef>
                <a:spcPts val="0"/>
              </a:spcBef>
            </a:pPr>
            <a:endParaRPr lang="en-US" b="1" u="sng">
              <a:latin typeface="Aptos Display" panose="020B0004020202020204" pitchFamily="34" charset="0"/>
            </a:endParaRPr>
          </a:p>
          <a:p>
            <a:pPr defTabSz="914446">
              <a:lnSpc>
                <a:spcPct val="100000"/>
              </a:lnSpc>
              <a:spcBef>
                <a:spcPts val="0"/>
              </a:spcBef>
              <a:defRPr/>
            </a:pPr>
            <a:r>
              <a:rPr lang="en-US" b="1">
                <a:solidFill>
                  <a:schemeClr val="accent6"/>
                </a:solidFill>
                <a:latin typeface="Aptos Display"/>
              </a:rPr>
              <a:t>Clinical Decision Support + Reporting</a:t>
            </a:r>
            <a:endParaRPr lang="en-US" b="1">
              <a:solidFill>
                <a:schemeClr val="accent6"/>
              </a:solidFill>
              <a:latin typeface="Aptos Display"/>
              <a:cs typeface="Calibri"/>
            </a:endParaRPr>
          </a:p>
          <a:p>
            <a:pPr marL="345440" indent="-234950" defTabSz="914446">
              <a:lnSpc>
                <a:spcPct val="150000"/>
              </a:lnSpc>
              <a:spcBef>
                <a:spcPts val="0"/>
              </a:spcBef>
              <a:buClr>
                <a:schemeClr val="bg1"/>
              </a:buClr>
              <a:buFont typeface="Arial" panose="020B0604020202020204" pitchFamily="34" charset="0"/>
              <a:buChar char="•"/>
              <a:defRPr/>
            </a:pPr>
            <a:r>
              <a:rPr lang="en-US" b="1">
                <a:solidFill>
                  <a:schemeClr val="accent3"/>
                </a:solidFill>
                <a:latin typeface="Aptos Display"/>
              </a:rPr>
              <a:t>Our Practice Advisory </a:t>
            </a:r>
            <a:r>
              <a:rPr lang="en-US">
                <a:latin typeface="Aptos Display"/>
              </a:rPr>
              <a:t>- available to assist with the CUES workflow</a:t>
            </a:r>
            <a:endParaRPr lang="en-US">
              <a:latin typeface="Aptos Display"/>
              <a:ea typeface="Calibri Light" panose="020F0302020204030204"/>
              <a:cs typeface="Calibri Light" panose="020F0302020204030204"/>
            </a:endParaRPr>
          </a:p>
          <a:p>
            <a:pPr marL="345440" indent="-234950" defTabSz="914446">
              <a:lnSpc>
                <a:spcPct val="150000"/>
              </a:lnSpc>
              <a:spcBef>
                <a:spcPts val="0"/>
              </a:spcBef>
              <a:buFont typeface="Arial" panose="020B0604020202020204" pitchFamily="34" charset="0"/>
              <a:buChar char="•"/>
              <a:defRPr/>
            </a:pPr>
            <a:r>
              <a:rPr lang="en-US">
                <a:latin typeface="Aptos Display"/>
              </a:rPr>
              <a:t>CUES</a:t>
            </a:r>
            <a:r>
              <a:rPr lang="en-US" b="1">
                <a:solidFill>
                  <a:schemeClr val="accent6"/>
                </a:solidFill>
                <a:latin typeface="Aptos Display"/>
              </a:rPr>
              <a:t> </a:t>
            </a:r>
            <a:r>
              <a:rPr lang="en-US" b="1" err="1">
                <a:solidFill>
                  <a:schemeClr val="accent3"/>
                </a:solidFill>
                <a:latin typeface="Aptos Display"/>
              </a:rPr>
              <a:t>SmartTools</a:t>
            </a:r>
            <a:r>
              <a:rPr lang="en-US" b="1">
                <a:solidFill>
                  <a:schemeClr val="accent3"/>
                </a:solidFill>
                <a:latin typeface="Aptos Display"/>
              </a:rPr>
              <a:t> </a:t>
            </a:r>
            <a:r>
              <a:rPr lang="en-US">
                <a:latin typeface="Aptos Display"/>
              </a:rPr>
              <a:t>- aligned with UDS reporting for suspected and confirmed diagnostics</a:t>
            </a:r>
            <a:endParaRPr lang="en-US">
              <a:latin typeface="Aptos Display"/>
              <a:ea typeface="Calibri Light"/>
              <a:cs typeface="Calibri Light"/>
            </a:endParaRPr>
          </a:p>
          <a:p>
            <a:pPr marL="457200" indent="-457200">
              <a:lnSpc>
                <a:spcPct val="100000"/>
              </a:lnSpc>
              <a:spcBef>
                <a:spcPts val="0"/>
              </a:spcBef>
              <a:buFont typeface="Wingdings" panose="05000000000000000000" pitchFamily="2" charset="2"/>
              <a:buChar char="Ø"/>
            </a:pPr>
            <a:endParaRPr lang="en-US" sz="2800" b="1" u="sng">
              <a:latin typeface="Calibri" panose="020F0502020204030204"/>
            </a:endParaRPr>
          </a:p>
          <a:p>
            <a:pPr>
              <a:lnSpc>
                <a:spcPct val="100000"/>
              </a:lnSpc>
              <a:spcBef>
                <a:spcPts val="0"/>
              </a:spcBef>
            </a:pPr>
            <a:endParaRPr lang="en-US" sz="2800">
              <a:solidFill>
                <a:schemeClr val="accent3"/>
              </a:solidFill>
            </a:endParaRPr>
          </a:p>
        </p:txBody>
      </p:sp>
      <p:sp>
        <p:nvSpPr>
          <p:cNvPr id="5" name="Text Placeholder 6">
            <a:extLst>
              <a:ext uri="{FF2B5EF4-FFF2-40B4-BE49-F238E27FC236}">
                <a16:creationId xmlns:a16="http://schemas.microsoft.com/office/drawing/2014/main" id="{CB2744D7-3FC5-2389-CD88-F613737DF366}"/>
              </a:ext>
            </a:extLst>
          </p:cNvPr>
          <p:cNvSpPr>
            <a:spLocks noGrp="1" noChangeArrowheads="1"/>
          </p:cNvSpPr>
          <p:nvPr>
            <p:ph type="body" sz="quarter" idx="12"/>
          </p:nvPr>
        </p:nvSpPr>
        <p:spPr bwMode="auto">
          <a:xfrm>
            <a:off x="864739" y="6347930"/>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414520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2EC-D64E-4246-AE54-5C2D57F9BD1E}"/>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5F7741-8E6D-4BA2-956C-4D649AB2C3A2}"/>
              </a:ext>
            </a:extLst>
          </p:cNvPr>
          <p:cNvSpPr>
            <a:spLocks noGrp="1"/>
          </p:cNvSpPr>
          <p:nvPr>
            <p:ph type="body" sz="quarter" idx="10"/>
          </p:nvPr>
        </p:nvSpPr>
        <p:spPr>
          <a:xfrm>
            <a:off x="644004" y="1496375"/>
            <a:ext cx="10903979" cy="1206731"/>
          </a:xfrm>
        </p:spPr>
        <p:txBody>
          <a:bodyPr/>
          <a:lstStyle/>
          <a:p>
            <a:r>
              <a:rPr lang="en-US" sz="5400"/>
              <a:t>Implementation</a:t>
            </a:r>
          </a:p>
          <a:p>
            <a:r>
              <a:rPr lang="en-US" sz="5400"/>
              <a:t>Successes and Lessons Learned</a:t>
            </a:r>
            <a:endParaRPr lang="en-US"/>
          </a:p>
        </p:txBody>
      </p:sp>
      <p:sp>
        <p:nvSpPr>
          <p:cNvPr id="5" name="Text Placeholder 4">
            <a:extLst>
              <a:ext uri="{FF2B5EF4-FFF2-40B4-BE49-F238E27FC236}">
                <a16:creationId xmlns:a16="http://schemas.microsoft.com/office/drawing/2014/main" id="{F64226DE-4659-418A-804E-CED5EDE5DE00}"/>
              </a:ext>
            </a:extLst>
          </p:cNvPr>
          <p:cNvSpPr>
            <a:spLocks noGrp="1"/>
          </p:cNvSpPr>
          <p:nvPr>
            <p:ph type="body" sz="quarter" idx="11"/>
          </p:nvPr>
        </p:nvSpPr>
        <p:spPr>
          <a:xfrm>
            <a:off x="3020281" y="3438588"/>
            <a:ext cx="6192078" cy="651385"/>
          </a:xfrm>
        </p:spPr>
        <p:txBody>
          <a:bodyPr/>
          <a:lstStyle/>
          <a:p>
            <a:r>
              <a:rPr lang="en-US" sz="2000"/>
              <a:t>Presented by: Yeshe Mengesha and Chetan Gujarathi (</a:t>
            </a:r>
            <a:r>
              <a:rPr lang="en-US" sz="2000">
                <a:ea typeface="Calibri"/>
                <a:cs typeface="Calibri"/>
              </a:rPr>
              <a:t>SA249 AACI)</a:t>
            </a:r>
          </a:p>
          <a:p>
            <a:endParaRPr lang="en-US"/>
          </a:p>
        </p:txBody>
      </p:sp>
    </p:spTree>
    <p:extLst>
      <p:ext uri="{BB962C8B-B14F-4D97-AF65-F5344CB8AC3E}">
        <p14:creationId xmlns:p14="http://schemas.microsoft.com/office/powerpoint/2010/main" val="242225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1CB9A-3A5F-6D30-2847-D7058F611F9D}"/>
              </a:ext>
            </a:extLst>
          </p:cNvPr>
          <p:cNvSpPr>
            <a:spLocks noGrp="1"/>
          </p:cNvSpPr>
          <p:nvPr>
            <p:ph type="body" sz="quarter" idx="10"/>
          </p:nvPr>
        </p:nvSpPr>
        <p:spPr/>
        <p:txBody>
          <a:bodyPr/>
          <a:lstStyle/>
          <a:p>
            <a:r>
              <a:rPr lang="en-US" b="1"/>
              <a:t>CUES in Practice</a:t>
            </a:r>
            <a:endParaRPr lang="en-US"/>
          </a:p>
        </p:txBody>
      </p:sp>
      <p:sp>
        <p:nvSpPr>
          <p:cNvPr id="3" name="Text Placeholder 2">
            <a:extLst>
              <a:ext uri="{FF2B5EF4-FFF2-40B4-BE49-F238E27FC236}">
                <a16:creationId xmlns:a16="http://schemas.microsoft.com/office/drawing/2014/main" id="{230EE87A-A4C3-9DAB-79AB-CB9D29C79E84}"/>
              </a:ext>
            </a:extLst>
          </p:cNvPr>
          <p:cNvSpPr>
            <a:spLocks noGrp="1"/>
          </p:cNvSpPr>
          <p:nvPr>
            <p:ph type="body" sz="quarter" idx="11"/>
          </p:nvPr>
        </p:nvSpPr>
        <p:spPr>
          <a:xfrm>
            <a:off x="872073" y="1309680"/>
            <a:ext cx="10447854" cy="4752754"/>
          </a:xfrm>
        </p:spPr>
        <p:txBody>
          <a:bodyPr lIns="91440" tIns="45720" rIns="91440" bIns="45720" anchor="t"/>
          <a:lstStyle/>
          <a:p>
            <a:pPr marL="342900" indent="-342900">
              <a:lnSpc>
                <a:spcPct val="150000"/>
              </a:lnSpc>
              <a:buFont typeface="Arial" panose="020B0604020202020204" pitchFamily="34" charset="0"/>
              <a:buChar char="•"/>
            </a:pPr>
            <a:r>
              <a:rPr lang="en-US"/>
              <a:t>Use brief, non-judgmental language: </a:t>
            </a:r>
            <a:r>
              <a:rPr lang="en-US" i="1">
                <a:solidFill>
                  <a:schemeClr val="accent3"/>
                </a:solidFill>
              </a:rPr>
              <a:t>“We give this card to all our patients because relationships affect health.”</a:t>
            </a:r>
          </a:p>
          <a:p>
            <a:pPr marL="342900" indent="-342900">
              <a:lnSpc>
                <a:spcPct val="150000"/>
              </a:lnSpc>
              <a:buFont typeface="Arial" panose="020B0604020202020204" pitchFamily="34" charset="0"/>
              <a:buChar char="•"/>
            </a:pPr>
            <a:r>
              <a:rPr lang="en-US"/>
              <a:t>Offer a </a:t>
            </a:r>
            <a:r>
              <a:rPr lang="en-US">
                <a:solidFill>
                  <a:srgbClr val="FFFFFF"/>
                </a:solidFill>
              </a:rPr>
              <a:t>brochure/card</a:t>
            </a:r>
            <a:r>
              <a:rPr lang="en-US"/>
              <a:t> discreetly.</a:t>
            </a:r>
            <a:endParaRPr lang="en-US">
              <a:ea typeface="Calibri"/>
              <a:cs typeface="Calibri"/>
            </a:endParaRPr>
          </a:p>
          <a:p>
            <a:pPr marL="342900" indent="-342900">
              <a:lnSpc>
                <a:spcPct val="150000"/>
              </a:lnSpc>
              <a:buFont typeface="Arial" panose="020B0604020202020204" pitchFamily="34" charset="0"/>
              <a:buChar char="•"/>
            </a:pPr>
            <a:r>
              <a:rPr lang="en-US">
                <a:solidFill>
                  <a:srgbClr val="FFFFFF"/>
                </a:solidFill>
              </a:rPr>
              <a:t>Normalize </a:t>
            </a:r>
            <a:r>
              <a:rPr lang="en-US"/>
              <a:t>information-sharing regardless of disclosure.</a:t>
            </a:r>
            <a:endParaRPr lang="en-US">
              <a:ea typeface="Calibri"/>
              <a:cs typeface="Calibri"/>
            </a:endParaRPr>
          </a:p>
          <a:p>
            <a:pPr marL="342900" indent="-342900">
              <a:lnSpc>
                <a:spcPct val="150000"/>
              </a:lnSpc>
              <a:buFont typeface="Arial" panose="020B0604020202020204" pitchFamily="34" charset="0"/>
              <a:buChar char="•"/>
            </a:pPr>
            <a:r>
              <a:rPr lang="en-US"/>
              <a:t>Rooming Patient </a:t>
            </a:r>
            <a:r>
              <a:rPr lang="en-US">
                <a:solidFill>
                  <a:srgbClr val="FFFFFF"/>
                </a:solidFill>
              </a:rPr>
              <a:t>Alone </a:t>
            </a:r>
            <a:r>
              <a:rPr lang="en-US"/>
              <a:t>- All staff trained on how to facilitate rooming patients alone.                             </a:t>
            </a:r>
            <a:endParaRPr lang="en-US">
              <a:ea typeface="Calibri"/>
              <a:cs typeface="Calibri"/>
            </a:endParaRPr>
          </a:p>
          <a:p>
            <a:pPr marL="342900" indent="-342900">
              <a:lnSpc>
                <a:spcPct val="150000"/>
              </a:lnSpc>
              <a:buFont typeface="Arial" panose="020B0604020202020204" pitchFamily="34" charset="0"/>
              <a:buChar char="•"/>
            </a:pPr>
            <a:r>
              <a:rPr lang="en-US"/>
              <a:t>CUES information </a:t>
            </a:r>
            <a:r>
              <a:rPr lang="en-US">
                <a:solidFill>
                  <a:srgbClr val="FFFFFF"/>
                </a:solidFill>
              </a:rPr>
              <a:t>posted </a:t>
            </a:r>
            <a:r>
              <a:rPr lang="en-US"/>
              <a:t>in restrooms.</a:t>
            </a:r>
            <a:endParaRPr lang="en-US">
              <a:ea typeface="Calibri"/>
              <a:cs typeface="Calibri"/>
            </a:endParaRPr>
          </a:p>
        </p:txBody>
      </p:sp>
      <p:sp>
        <p:nvSpPr>
          <p:cNvPr id="11" name="Text Placeholder 6">
            <a:extLst>
              <a:ext uri="{FF2B5EF4-FFF2-40B4-BE49-F238E27FC236}">
                <a16:creationId xmlns:a16="http://schemas.microsoft.com/office/drawing/2014/main" id="{CAC0DFDC-05BF-9CE1-5C7F-DBFD745A7686}"/>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273429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EBE1-6A34-EDC6-EFDB-DD75ED4204C1}"/>
            </a:ext>
          </a:extLst>
        </p:cNvPr>
        <p:cNvGrpSpPr/>
        <p:nvPr/>
      </p:nvGrpSpPr>
      <p:grpSpPr>
        <a:xfrm>
          <a:off x="0" y="0"/>
          <a:ext cx="0" cy="0"/>
          <a:chOff x="0" y="0"/>
          <a:chExt cx="0" cy="0"/>
        </a:xfrm>
      </p:grpSpPr>
      <p:sp>
        <p:nvSpPr>
          <p:cNvPr id="76803" name="Text Placeholder 6">
            <a:extLst>
              <a:ext uri="{FF2B5EF4-FFF2-40B4-BE49-F238E27FC236}">
                <a16:creationId xmlns:a16="http://schemas.microsoft.com/office/drawing/2014/main" id="{9DE81E20-ECA5-6905-BF56-2969B4F61336}"/>
              </a:ext>
            </a:extLst>
          </p:cNvPr>
          <p:cNvSpPr>
            <a:spLocks noGrp="1" noChangeArrowheads="1"/>
          </p:cNvSpPr>
          <p:nvPr>
            <p:ph type="body" sz="quarter" idx="12"/>
          </p:nvPr>
        </p:nvSpPr>
        <p:spPr bwMode="auto">
          <a:xfrm>
            <a:off x="981869" y="6508726"/>
            <a:ext cx="10228262"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
        <p:nvSpPr>
          <p:cNvPr id="13" name="Text Placeholder 12">
            <a:extLst>
              <a:ext uri="{FF2B5EF4-FFF2-40B4-BE49-F238E27FC236}">
                <a16:creationId xmlns:a16="http://schemas.microsoft.com/office/drawing/2014/main" id="{FEE06022-B924-F679-A6B9-D9C0F5F895DA}"/>
              </a:ext>
            </a:extLst>
          </p:cNvPr>
          <p:cNvSpPr>
            <a:spLocks noGrp="1"/>
          </p:cNvSpPr>
          <p:nvPr>
            <p:ph type="body" sz="quarter" idx="10"/>
          </p:nvPr>
        </p:nvSpPr>
        <p:spPr>
          <a:xfrm>
            <a:off x="693404" y="372164"/>
            <a:ext cx="8543828" cy="563820"/>
          </a:xfrm>
        </p:spPr>
        <p:txBody>
          <a:bodyPr lIns="91440" tIns="45720" rIns="91440" bIns="45720" anchor="t"/>
          <a:lstStyle/>
          <a:p>
            <a:r>
              <a:rPr lang="en-US" b="1" i="0">
                <a:solidFill>
                  <a:srgbClr val="FFFFFF"/>
                </a:solidFill>
                <a:effectLst/>
                <a:latin typeface="Aptos" panose="020B0004020202020204" pitchFamily="34" charset="0"/>
              </a:rPr>
              <a:t>Agenda</a:t>
            </a:r>
            <a:r>
              <a:rPr lang="en-US" b="1" i="0">
                <a:solidFill>
                  <a:srgbClr val="FFFFFF"/>
                </a:solidFill>
                <a:effectLst/>
                <a:latin typeface="+mj-lt"/>
              </a:rPr>
              <a:t>  </a:t>
            </a:r>
            <a:endParaRPr lang="en-US" b="0">
              <a:solidFill>
                <a:srgbClr val="CBDB31"/>
              </a:solidFill>
              <a:latin typeface="+mj-lt"/>
              <a:ea typeface="Calibri"/>
              <a:cs typeface="Calibri"/>
            </a:endParaRPr>
          </a:p>
        </p:txBody>
      </p:sp>
      <p:sp>
        <p:nvSpPr>
          <p:cNvPr id="8" name="AutoShape 2">
            <a:extLst>
              <a:ext uri="{FF2B5EF4-FFF2-40B4-BE49-F238E27FC236}">
                <a16:creationId xmlns:a16="http://schemas.microsoft.com/office/drawing/2014/main" id="{566EFFCD-6B4D-4CDC-C639-10CED633C5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D25F4954-B199-09B2-8000-5CCF0FE3432B}"/>
              </a:ext>
            </a:extLst>
          </p:cNvPr>
          <p:cNvSpPr txBox="1"/>
          <p:nvPr/>
        </p:nvSpPr>
        <p:spPr>
          <a:xfrm>
            <a:off x="693405" y="1216567"/>
            <a:ext cx="11400980" cy="3686202"/>
          </a:xfrm>
          <a:prstGeom prst="rect">
            <a:avLst/>
          </a:prstGeom>
          <a:noFill/>
        </p:spPr>
        <p:txBody>
          <a:bodyPr wrap="square" rtlCol="0">
            <a:spAutoFit/>
          </a:bodyPr>
          <a:lstStyle/>
          <a:p>
            <a:pPr marL="457200" marR="0" lvl="0" indent="-457200">
              <a:lnSpc>
                <a:spcPct val="200000"/>
              </a:lnSpc>
              <a:buSzPct val="75000"/>
              <a:buFont typeface="Wingdings" panose="05000000000000000000" pitchFamily="2" charset="2"/>
              <a:buChar char="Ø"/>
              <a:tabLst>
                <a:tab pos="457200" algn="l"/>
              </a:tabLst>
            </a:pP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Why address </a:t>
            </a: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IPV and CUES intervention</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a:t>
            </a: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 </a:t>
            </a:r>
            <a:r>
              <a:rPr lang="en-US" sz="2400">
                <a:solidFill>
                  <a:schemeClr val="bg1"/>
                </a:solidFill>
                <a:effectLst/>
                <a:latin typeface="Aptos Display" panose="020B0004020202020204" pitchFamily="34" charset="0"/>
                <a:ea typeface="Times New Roman" panose="02020603050405020304" pitchFamily="18" charset="0"/>
                <a:cs typeface="Aptos" panose="020B0004020202020204" pitchFamily="34" charset="0"/>
              </a:rPr>
              <a:t>Lisa James, Jake Sese</a:t>
            </a:r>
          </a:p>
          <a:p>
            <a:pPr marL="457200" marR="0" lvl="0" indent="-457200">
              <a:lnSpc>
                <a:spcPct val="200000"/>
              </a:lnSpc>
              <a:buSzPct val="75000"/>
              <a:buFont typeface="Wingdings" panose="05000000000000000000" pitchFamily="2" charset="2"/>
              <a:buChar char="Ø"/>
              <a:tabLst>
                <a:tab pos="457200" algn="l"/>
              </a:tabLst>
            </a:pPr>
            <a:r>
              <a:rPr lang="en-US" sz="2400">
                <a:solidFill>
                  <a:schemeClr val="bg1"/>
                </a:solidFill>
                <a:effectLst/>
                <a:latin typeface="Aptos Display" panose="020B0004020202020204" pitchFamily="34" charset="0"/>
                <a:ea typeface="Times New Roman" panose="02020603050405020304" pitchFamily="18" charset="0"/>
                <a:cs typeface="Aptos" panose="020B0004020202020204" pitchFamily="34" charset="0"/>
              </a:rPr>
              <a:t>OCHIN </a:t>
            </a: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CUES Pilot </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and </a:t>
            </a:r>
            <a:r>
              <a:rPr lang="en-US" sz="2400">
                <a:solidFill>
                  <a:schemeClr val="accent3"/>
                </a:solidFill>
                <a:effectLst/>
                <a:latin typeface="Aptos Display" panose="020B0004020202020204" pitchFamily="34" charset="0"/>
                <a:ea typeface="Times New Roman" panose="02020603050405020304" pitchFamily="18" charset="0"/>
                <a:cs typeface="Aptos" panose="020B0004020202020204" pitchFamily="34" charset="0"/>
              </a:rPr>
              <a:t>Tool Development </a:t>
            </a:r>
            <a:r>
              <a:rPr lang="en-US" sz="2400">
                <a:solidFill>
                  <a:schemeClr val="bg1"/>
                </a:solidFill>
                <a:effectLst/>
                <a:latin typeface="Aptos Display" panose="020B0004020202020204" pitchFamily="34" charset="0"/>
                <a:ea typeface="Times New Roman" panose="02020603050405020304" pitchFamily="18" charset="0"/>
                <a:cs typeface="Aptos" panose="020B0004020202020204" pitchFamily="34" charset="0"/>
              </a:rPr>
              <a:t>- Sharon Smith</a:t>
            </a:r>
            <a:endPar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endParaRPr>
          </a:p>
          <a:p>
            <a:pPr marL="457200" indent="-457200">
              <a:lnSpc>
                <a:spcPct val="200000"/>
              </a:lnSpc>
              <a:buSzPct val="75000"/>
              <a:buFont typeface="Wingdings" panose="05000000000000000000" pitchFamily="2" charset="2"/>
              <a:buChar char="Ø"/>
              <a:tabLst>
                <a:tab pos="457200" algn="l"/>
              </a:tabLst>
            </a:pP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Implementation </a:t>
            </a: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Successes and Lessons Learned</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  </a:t>
            </a:r>
            <a:r>
              <a:rPr lang="en-US" sz="2400">
                <a:solidFill>
                  <a:schemeClr val="bg1"/>
                </a:solidFill>
                <a:effectLst/>
                <a:latin typeface="Aptos Display" panose="020B0004020202020204" pitchFamily="34" charset="0"/>
                <a:ea typeface="Times New Roman" panose="02020603050405020304" pitchFamily="18" charset="0"/>
                <a:cs typeface="Aptos" panose="020B0004020202020204" pitchFamily="34" charset="0"/>
              </a:rPr>
              <a:t>Yeshe Mengesha</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 </a:t>
            </a:r>
            <a:r>
              <a:rPr lang="en-US" sz="2400">
                <a:solidFill>
                  <a:schemeClr val="bg1"/>
                </a:solidFill>
                <a:effectLst/>
                <a:latin typeface="Aptos Display" panose="020B0004020202020204" pitchFamily="34" charset="0"/>
                <a:ea typeface="Times New Roman" panose="02020603050405020304" pitchFamily="18" charset="0"/>
                <a:cs typeface="Aptos" panose="020B0004020202020204" pitchFamily="34" charset="0"/>
              </a:rPr>
              <a:t>Chetan Gujarathi </a:t>
            </a:r>
          </a:p>
          <a:p>
            <a:pPr marL="457200" indent="-457200">
              <a:lnSpc>
                <a:spcPct val="200000"/>
              </a:lnSpc>
              <a:buClr>
                <a:schemeClr val="bg1"/>
              </a:buClr>
              <a:buSzPct val="75000"/>
              <a:buFont typeface="Wingdings" panose="05000000000000000000" pitchFamily="2" charset="2"/>
              <a:buChar char="Ø"/>
              <a:tabLst>
                <a:tab pos="457200" algn="l"/>
              </a:tabLst>
            </a:pP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What’s Next </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and</a:t>
            </a:r>
            <a:r>
              <a:rPr lang="en-US" sz="2400">
                <a:solidFill>
                  <a:schemeClr val="accent3"/>
                </a:solidFill>
                <a:latin typeface="Aptos Display" panose="020B0004020202020204" pitchFamily="34" charset="0"/>
                <a:ea typeface="Times New Roman" panose="02020603050405020304" pitchFamily="18" charset="0"/>
                <a:cs typeface="Aptos" panose="020B0004020202020204" pitchFamily="34" charset="0"/>
              </a:rPr>
              <a:t> Resources </a:t>
            </a:r>
            <a:r>
              <a:rPr lang="en-US" sz="2400">
                <a:solidFill>
                  <a:schemeClr val="bg1"/>
                </a:solidFill>
                <a:latin typeface="Aptos Display" panose="020B0004020202020204" pitchFamily="34" charset="0"/>
                <a:ea typeface="Times New Roman" panose="02020603050405020304" pitchFamily="18" charset="0"/>
                <a:cs typeface="Aptos" panose="020B0004020202020204" pitchFamily="34" charset="0"/>
              </a:rPr>
              <a:t>– Sharon Smith</a:t>
            </a:r>
          </a:p>
          <a:p>
            <a:pPr marL="457200" indent="-457200">
              <a:lnSpc>
                <a:spcPct val="200000"/>
              </a:lnSpc>
              <a:buClr>
                <a:schemeClr val="bg1"/>
              </a:buClr>
              <a:buSzPct val="75000"/>
              <a:buFont typeface="Wingdings" panose="05000000000000000000" pitchFamily="2" charset="2"/>
              <a:buChar char="Ø"/>
              <a:tabLst>
                <a:tab pos="457200" algn="l"/>
              </a:tabLst>
            </a:pPr>
            <a:r>
              <a:rPr lang="en-US" sz="2400">
                <a:solidFill>
                  <a:schemeClr val="accent3"/>
                </a:solidFill>
                <a:effectLst/>
                <a:latin typeface="Aptos Display" panose="020B0004020202020204" pitchFamily="34" charset="0"/>
                <a:ea typeface="Times New Roman" panose="02020603050405020304" pitchFamily="18" charset="0"/>
                <a:cs typeface="Aptos" panose="020B0004020202020204" pitchFamily="34" charset="0"/>
              </a:rPr>
              <a:t>Q/A</a:t>
            </a:r>
          </a:p>
        </p:txBody>
      </p:sp>
    </p:spTree>
    <p:extLst>
      <p:ext uri="{BB962C8B-B14F-4D97-AF65-F5344CB8AC3E}">
        <p14:creationId xmlns:p14="http://schemas.microsoft.com/office/powerpoint/2010/main" val="275199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2B955-BC5C-251E-2AD3-9020DC968B06}"/>
              </a:ext>
            </a:extLst>
          </p:cNvPr>
          <p:cNvSpPr>
            <a:spLocks noGrp="1"/>
          </p:cNvSpPr>
          <p:nvPr>
            <p:ph type="body" sz="quarter" idx="10"/>
          </p:nvPr>
        </p:nvSpPr>
        <p:spPr>
          <a:xfrm>
            <a:off x="865636" y="510070"/>
            <a:ext cx="9677396" cy="563820"/>
          </a:xfrm>
        </p:spPr>
        <p:txBody>
          <a:bodyPr/>
          <a:lstStyle/>
          <a:p>
            <a:r>
              <a:rPr lang="en-US" b="1"/>
              <a:t>Importance of Allocating Time for Positive Disclosures</a:t>
            </a:r>
          </a:p>
          <a:p>
            <a:endParaRPr lang="en-US"/>
          </a:p>
        </p:txBody>
      </p:sp>
      <p:sp>
        <p:nvSpPr>
          <p:cNvPr id="3" name="Text Placeholder 2">
            <a:extLst>
              <a:ext uri="{FF2B5EF4-FFF2-40B4-BE49-F238E27FC236}">
                <a16:creationId xmlns:a16="http://schemas.microsoft.com/office/drawing/2014/main" id="{FC8AA8E0-FD1D-AD40-3B8D-120A480F509E}"/>
              </a:ext>
            </a:extLst>
          </p:cNvPr>
          <p:cNvSpPr>
            <a:spLocks noGrp="1"/>
          </p:cNvSpPr>
          <p:nvPr>
            <p:ph type="body" sz="quarter" idx="11"/>
          </p:nvPr>
        </p:nvSpPr>
        <p:spPr>
          <a:xfrm>
            <a:off x="864739" y="1309680"/>
            <a:ext cx="10447854" cy="4752754"/>
          </a:xfrm>
        </p:spPr>
        <p:txBody>
          <a:bodyPr/>
          <a:lstStyle/>
          <a:p>
            <a:pPr>
              <a:lnSpc>
                <a:spcPct val="150000"/>
              </a:lnSpc>
            </a:pPr>
            <a:r>
              <a:rPr lang="en-US"/>
              <a:t>When a patient responds positively:</a:t>
            </a:r>
          </a:p>
          <a:p>
            <a:pPr marL="1028700" lvl="1" indent="-342900">
              <a:lnSpc>
                <a:spcPct val="150000"/>
              </a:lnSpc>
              <a:buFont typeface="Wingdings" panose="05000000000000000000" pitchFamily="2" charset="2"/>
              <a:buChar char="Ø"/>
            </a:pPr>
            <a:r>
              <a:rPr lang="en-US" b="1"/>
              <a:t> </a:t>
            </a:r>
            <a:r>
              <a:rPr lang="en-US" b="1">
                <a:solidFill>
                  <a:schemeClr val="accent3"/>
                </a:solidFill>
              </a:rPr>
              <a:t>Extra time </a:t>
            </a:r>
            <a:r>
              <a:rPr lang="en-US"/>
              <a:t>is essential for safety planning and emotional support</a:t>
            </a:r>
          </a:p>
          <a:p>
            <a:pPr marL="1028700" lvl="1" indent="-342900">
              <a:lnSpc>
                <a:spcPct val="150000"/>
              </a:lnSpc>
              <a:buFont typeface="Wingdings" panose="05000000000000000000" pitchFamily="2" charset="2"/>
              <a:buChar char="Ø"/>
            </a:pPr>
            <a:r>
              <a:rPr lang="en-US"/>
              <a:t> MA/Provider informing the Care team to see if other providers can see pt,        call DV team etc.</a:t>
            </a:r>
          </a:p>
          <a:p>
            <a:pPr>
              <a:lnSpc>
                <a:spcPct val="150000"/>
              </a:lnSpc>
            </a:pPr>
            <a:r>
              <a:rPr lang="en-US"/>
              <a:t>Key Recommendation</a:t>
            </a:r>
            <a:r>
              <a:rPr lang="en-US" b="1"/>
              <a:t>:</a:t>
            </a:r>
          </a:p>
          <a:p>
            <a:pPr marL="1028700" lvl="1" indent="-342900">
              <a:lnSpc>
                <a:spcPct val="150000"/>
              </a:lnSpc>
              <a:buFont typeface="Wingdings" panose="05000000000000000000" pitchFamily="2" charset="2"/>
              <a:buChar char="Ø"/>
            </a:pPr>
            <a:r>
              <a:rPr lang="en-US"/>
              <a:t> Implement a </a:t>
            </a:r>
            <a:r>
              <a:rPr lang="en-US">
                <a:solidFill>
                  <a:schemeClr val="accent3"/>
                </a:solidFill>
              </a:rPr>
              <a:t>“warm hand-off” </a:t>
            </a:r>
            <a:r>
              <a:rPr lang="en-US"/>
              <a:t>protocol and ensure same-day access to IBH provider</a:t>
            </a:r>
          </a:p>
        </p:txBody>
      </p:sp>
      <p:sp>
        <p:nvSpPr>
          <p:cNvPr id="11" name="Text Placeholder 6">
            <a:extLst>
              <a:ext uri="{FF2B5EF4-FFF2-40B4-BE49-F238E27FC236}">
                <a16:creationId xmlns:a16="http://schemas.microsoft.com/office/drawing/2014/main" id="{C1BA9427-0A23-BD4C-814E-7DA6E2C757B9}"/>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3355735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D051D-DB8C-BC2A-177F-C41CDB42C49F}"/>
              </a:ext>
            </a:extLst>
          </p:cNvPr>
          <p:cNvSpPr>
            <a:spLocks noGrp="1"/>
          </p:cNvSpPr>
          <p:nvPr>
            <p:ph type="body" sz="quarter" idx="10"/>
          </p:nvPr>
        </p:nvSpPr>
        <p:spPr/>
        <p:txBody>
          <a:bodyPr/>
          <a:lstStyle/>
          <a:p>
            <a:r>
              <a:rPr lang="en-US" b="1"/>
              <a:t>Team Support for Secondary </a:t>
            </a:r>
            <a:r>
              <a:rPr lang="en-US"/>
              <a:t>Harm</a:t>
            </a:r>
          </a:p>
        </p:txBody>
      </p:sp>
      <p:sp>
        <p:nvSpPr>
          <p:cNvPr id="3" name="Text Placeholder 2">
            <a:extLst>
              <a:ext uri="{FF2B5EF4-FFF2-40B4-BE49-F238E27FC236}">
                <a16:creationId xmlns:a16="http://schemas.microsoft.com/office/drawing/2014/main" id="{7C59FB27-B002-B0CB-4A9D-AFC3232B9B0D}"/>
              </a:ext>
            </a:extLst>
          </p:cNvPr>
          <p:cNvSpPr>
            <a:spLocks noGrp="1"/>
          </p:cNvSpPr>
          <p:nvPr>
            <p:ph type="body" sz="quarter" idx="11"/>
          </p:nvPr>
        </p:nvSpPr>
        <p:spPr>
          <a:xfrm>
            <a:off x="864739" y="1178087"/>
            <a:ext cx="10447854" cy="4752754"/>
          </a:xfrm>
        </p:spPr>
        <p:txBody>
          <a:bodyPr/>
          <a:lstStyle/>
          <a:p>
            <a:pPr marL="342900" indent="-342900">
              <a:lnSpc>
                <a:spcPct val="150000"/>
              </a:lnSpc>
              <a:buFont typeface="Arial" panose="020B0604020202020204" pitchFamily="34" charset="0"/>
              <a:buChar char="•"/>
            </a:pPr>
            <a:r>
              <a:rPr lang="en-US"/>
              <a:t>Exposure to IPV stories can lead to </a:t>
            </a:r>
            <a:r>
              <a:rPr lang="en-US" b="1">
                <a:solidFill>
                  <a:schemeClr val="accent3"/>
                </a:solidFill>
              </a:rPr>
              <a:t>vicarious harm</a:t>
            </a:r>
            <a:r>
              <a:rPr lang="en-US">
                <a:solidFill>
                  <a:schemeClr val="accent3"/>
                </a:solidFill>
              </a:rPr>
              <a:t> </a:t>
            </a:r>
            <a:r>
              <a:rPr lang="en-US"/>
              <a:t>or burnout.</a:t>
            </a:r>
          </a:p>
          <a:p>
            <a:pPr marL="342900" indent="-342900">
              <a:lnSpc>
                <a:spcPct val="150000"/>
              </a:lnSpc>
              <a:buFont typeface="Arial" panose="020B0604020202020204" pitchFamily="34" charset="0"/>
              <a:buChar char="•"/>
            </a:pPr>
            <a:r>
              <a:rPr lang="en-US" b="1">
                <a:solidFill>
                  <a:schemeClr val="accent3"/>
                </a:solidFill>
              </a:rPr>
              <a:t>Normalize</a:t>
            </a:r>
            <a:r>
              <a:rPr lang="en-US"/>
              <a:t> emotional response among providers and staff.</a:t>
            </a:r>
          </a:p>
          <a:p>
            <a:pPr marL="342900" indent="-342900">
              <a:lnSpc>
                <a:spcPct val="150000"/>
              </a:lnSpc>
              <a:buFont typeface="Arial" panose="020B0604020202020204" pitchFamily="34" charset="0"/>
              <a:buChar char="•"/>
            </a:pPr>
            <a:r>
              <a:rPr lang="en-US"/>
              <a:t>A few </a:t>
            </a:r>
            <a:r>
              <a:rPr lang="en-US" b="1">
                <a:solidFill>
                  <a:schemeClr val="accent3"/>
                </a:solidFill>
              </a:rPr>
              <a:t>Recommendations</a:t>
            </a:r>
            <a:r>
              <a:rPr lang="en-US" b="1"/>
              <a:t>:</a:t>
            </a:r>
          </a:p>
          <a:p>
            <a:pPr marL="1028700" lvl="1" indent="-342900">
              <a:lnSpc>
                <a:spcPct val="150000"/>
              </a:lnSpc>
              <a:buFont typeface="Wingdings" panose="05000000000000000000" pitchFamily="2" charset="2"/>
              <a:buChar char="Ø"/>
            </a:pPr>
            <a:r>
              <a:rPr lang="en-US"/>
              <a:t>Create debriefing opportunities.</a:t>
            </a:r>
          </a:p>
          <a:p>
            <a:pPr marL="1028700" lvl="1" indent="-342900">
              <a:lnSpc>
                <a:spcPct val="150000"/>
              </a:lnSpc>
              <a:buFont typeface="Wingdings" panose="05000000000000000000" pitchFamily="2" charset="2"/>
              <a:buChar char="Ø"/>
            </a:pPr>
            <a:r>
              <a:rPr lang="en-US"/>
              <a:t>Offer supervision and peer support.</a:t>
            </a:r>
          </a:p>
          <a:p>
            <a:pPr marL="1028700" lvl="1" indent="-342900">
              <a:lnSpc>
                <a:spcPct val="150000"/>
              </a:lnSpc>
              <a:buFont typeface="Wingdings" panose="05000000000000000000" pitchFamily="2" charset="2"/>
              <a:buChar char="Ø"/>
            </a:pPr>
            <a:r>
              <a:rPr lang="en-US"/>
              <a:t>Onsite and Offsite support for staff and patients for warm hand-off / referral</a:t>
            </a:r>
          </a:p>
          <a:p>
            <a:pPr marL="1028700" lvl="1" indent="-342900">
              <a:lnSpc>
                <a:spcPct val="150000"/>
              </a:lnSpc>
              <a:buFont typeface="Wingdings" panose="05000000000000000000" pitchFamily="2" charset="2"/>
              <a:buChar char="Ø"/>
            </a:pPr>
            <a:r>
              <a:rPr lang="en-US"/>
              <a:t>Leadership buy-in. Executive team committed to this cause</a:t>
            </a:r>
          </a:p>
          <a:p>
            <a:endParaRPr lang="en-US"/>
          </a:p>
        </p:txBody>
      </p:sp>
      <p:sp>
        <p:nvSpPr>
          <p:cNvPr id="7" name="Text Placeholder 6">
            <a:extLst>
              <a:ext uri="{FF2B5EF4-FFF2-40B4-BE49-F238E27FC236}">
                <a16:creationId xmlns:a16="http://schemas.microsoft.com/office/drawing/2014/main" id="{A05C36B4-82F7-03F9-59ED-8766F2391B08}"/>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146981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73124-79D8-8096-5543-29F5AB2CCCC3}"/>
              </a:ext>
            </a:extLst>
          </p:cNvPr>
          <p:cNvSpPr>
            <a:spLocks noGrp="1"/>
          </p:cNvSpPr>
          <p:nvPr>
            <p:ph type="body" sz="quarter" idx="10"/>
          </p:nvPr>
        </p:nvSpPr>
        <p:spPr/>
        <p:txBody>
          <a:bodyPr/>
          <a:lstStyle/>
          <a:p>
            <a:r>
              <a:rPr lang="en-US" b="1"/>
              <a:t>Implementation Strategies</a:t>
            </a:r>
            <a:endParaRPr lang="en-US"/>
          </a:p>
        </p:txBody>
      </p:sp>
      <p:sp>
        <p:nvSpPr>
          <p:cNvPr id="3" name="Text Placeholder 2">
            <a:extLst>
              <a:ext uri="{FF2B5EF4-FFF2-40B4-BE49-F238E27FC236}">
                <a16:creationId xmlns:a16="http://schemas.microsoft.com/office/drawing/2014/main" id="{655E0826-09CC-3312-7C3D-5AAA6D6C95FF}"/>
              </a:ext>
            </a:extLst>
          </p:cNvPr>
          <p:cNvSpPr>
            <a:spLocks noGrp="1"/>
          </p:cNvSpPr>
          <p:nvPr>
            <p:ph type="body" sz="quarter" idx="11"/>
          </p:nvPr>
        </p:nvSpPr>
        <p:spPr/>
        <p:txBody>
          <a:bodyPr/>
          <a:lstStyle/>
          <a:p>
            <a:pPr marL="342900" indent="-342900">
              <a:lnSpc>
                <a:spcPct val="150000"/>
              </a:lnSpc>
              <a:buClr>
                <a:schemeClr val="bg1"/>
              </a:buClr>
              <a:buFont typeface="Arial" panose="020B0604020202020204" pitchFamily="34" charset="0"/>
              <a:buChar char="•"/>
            </a:pPr>
            <a:r>
              <a:rPr lang="en-US" b="1">
                <a:solidFill>
                  <a:schemeClr val="accent3"/>
                </a:solidFill>
              </a:rPr>
              <a:t>Train</a:t>
            </a:r>
            <a:r>
              <a:rPr lang="en-US"/>
              <a:t> all staff in CUES and healing-centered care.</a:t>
            </a:r>
          </a:p>
          <a:p>
            <a:pPr marL="342900" indent="-342900">
              <a:lnSpc>
                <a:spcPct val="150000"/>
              </a:lnSpc>
              <a:buFont typeface="Arial" panose="020B0604020202020204" pitchFamily="34" charset="0"/>
              <a:buChar char="•"/>
            </a:pPr>
            <a:r>
              <a:rPr lang="en-US"/>
              <a:t>Include CUES </a:t>
            </a:r>
            <a:r>
              <a:rPr lang="en-US" b="1">
                <a:solidFill>
                  <a:schemeClr val="accent3"/>
                </a:solidFill>
              </a:rPr>
              <a:t>prompts</a:t>
            </a:r>
            <a:r>
              <a:rPr lang="en-US"/>
              <a:t> in EHR workflows.</a:t>
            </a:r>
          </a:p>
          <a:p>
            <a:pPr marL="342900" indent="-342900">
              <a:lnSpc>
                <a:spcPct val="150000"/>
              </a:lnSpc>
              <a:buClr>
                <a:schemeClr val="bg1"/>
              </a:buClr>
              <a:buFont typeface="Arial" panose="020B0604020202020204" pitchFamily="34" charset="0"/>
              <a:buChar char="•"/>
            </a:pPr>
            <a:r>
              <a:rPr lang="en-US" b="1">
                <a:solidFill>
                  <a:schemeClr val="accent3"/>
                </a:solidFill>
              </a:rPr>
              <a:t>Partner</a:t>
            </a:r>
            <a:r>
              <a:rPr lang="en-US"/>
              <a:t> with local DV advocacy organizations (for AACI we have internal DV program) </a:t>
            </a:r>
          </a:p>
          <a:p>
            <a:pPr marL="342900" indent="-342900">
              <a:lnSpc>
                <a:spcPct val="150000"/>
              </a:lnSpc>
              <a:buClr>
                <a:schemeClr val="bg1"/>
              </a:buClr>
              <a:buFont typeface="Arial" panose="020B0604020202020204" pitchFamily="34" charset="0"/>
              <a:buChar char="•"/>
            </a:pPr>
            <a:r>
              <a:rPr lang="en-US" b="1">
                <a:solidFill>
                  <a:schemeClr val="accent3"/>
                </a:solidFill>
              </a:rPr>
              <a:t>Evaluate</a:t>
            </a:r>
            <a:r>
              <a:rPr lang="en-US"/>
              <a:t> impact and collect feedback regularly from all care team members of the HC.</a:t>
            </a:r>
          </a:p>
        </p:txBody>
      </p:sp>
      <p:sp>
        <p:nvSpPr>
          <p:cNvPr id="7" name="Text Placeholder 6">
            <a:extLst>
              <a:ext uri="{FF2B5EF4-FFF2-40B4-BE49-F238E27FC236}">
                <a16:creationId xmlns:a16="http://schemas.microsoft.com/office/drawing/2014/main" id="{BA877B45-3CA0-936C-DCBD-FF5C3B5F76AF}"/>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333277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35045-88E1-DC25-A5FC-5EC11D503E20}"/>
              </a:ext>
            </a:extLst>
          </p:cNvPr>
          <p:cNvSpPr>
            <a:spLocks noGrp="1"/>
          </p:cNvSpPr>
          <p:nvPr>
            <p:ph type="body" sz="quarter" idx="10"/>
          </p:nvPr>
        </p:nvSpPr>
        <p:spPr>
          <a:xfrm>
            <a:off x="864739" y="537502"/>
            <a:ext cx="9235294" cy="563820"/>
          </a:xfrm>
        </p:spPr>
        <p:txBody>
          <a:bodyPr/>
          <a:lstStyle/>
          <a:p>
            <a:r>
              <a:rPr lang="en-US" b="1"/>
              <a:t>Challenges &amp; Solutions</a:t>
            </a:r>
            <a:br>
              <a:rPr lang="en-US"/>
            </a:br>
            <a:br>
              <a:rPr lang="en-US"/>
            </a:br>
            <a:endParaRPr lang="en-US"/>
          </a:p>
        </p:txBody>
      </p:sp>
      <p:sp>
        <p:nvSpPr>
          <p:cNvPr id="3" name="Text Placeholder 2">
            <a:extLst>
              <a:ext uri="{FF2B5EF4-FFF2-40B4-BE49-F238E27FC236}">
                <a16:creationId xmlns:a16="http://schemas.microsoft.com/office/drawing/2014/main" id="{2325BF70-52E8-432B-0273-125DC23957F4}"/>
              </a:ext>
            </a:extLst>
          </p:cNvPr>
          <p:cNvSpPr>
            <a:spLocks noGrp="1"/>
          </p:cNvSpPr>
          <p:nvPr>
            <p:ph type="body" sz="quarter" idx="11"/>
          </p:nvPr>
        </p:nvSpPr>
        <p:spPr>
          <a:xfrm>
            <a:off x="811661" y="1545470"/>
            <a:ext cx="10447854" cy="4752754"/>
          </a:xfrm>
        </p:spPr>
        <p:txBody>
          <a:bodyPr/>
          <a:lstStyle/>
          <a:p>
            <a:pPr marL="342900" indent="-342900">
              <a:lnSpc>
                <a:spcPct val="150000"/>
              </a:lnSpc>
              <a:buClr>
                <a:schemeClr val="bg1"/>
              </a:buClr>
              <a:buFont typeface="Arial" panose="020B0604020202020204" pitchFamily="34" charset="0"/>
              <a:buChar char="•"/>
            </a:pPr>
            <a:r>
              <a:rPr lang="en-US" b="1">
                <a:solidFill>
                  <a:schemeClr val="accent3"/>
                </a:solidFill>
              </a:rPr>
              <a:t>Challenge</a:t>
            </a:r>
            <a:r>
              <a:rPr lang="en-US" b="1"/>
              <a:t>:</a:t>
            </a:r>
            <a:r>
              <a:rPr lang="en-US"/>
              <a:t> Time constraints</a:t>
            </a:r>
          </a:p>
          <a:p>
            <a:pPr marL="1028700" lvl="1" indent="-342900">
              <a:lnSpc>
                <a:spcPct val="150000"/>
              </a:lnSpc>
              <a:buClr>
                <a:schemeClr val="bg1"/>
              </a:buClr>
              <a:buFont typeface="Wingdings" panose="05000000000000000000" pitchFamily="2" charset="2"/>
              <a:buChar char="Ø"/>
            </a:pPr>
            <a:r>
              <a:rPr lang="en-US" b="1">
                <a:solidFill>
                  <a:schemeClr val="accent6"/>
                </a:solidFill>
              </a:rPr>
              <a:t>Solution</a:t>
            </a:r>
            <a:r>
              <a:rPr lang="en-US" b="1"/>
              <a:t>:</a:t>
            </a:r>
            <a:r>
              <a:rPr lang="en-US"/>
              <a:t> Integrate CUES into routine visits, use team-based care.</a:t>
            </a:r>
          </a:p>
          <a:p>
            <a:pPr marL="342900" indent="-342900">
              <a:lnSpc>
                <a:spcPct val="150000"/>
              </a:lnSpc>
              <a:buClr>
                <a:schemeClr val="bg1"/>
              </a:buClr>
              <a:buFont typeface="Arial" panose="020B0604020202020204" pitchFamily="34" charset="0"/>
              <a:buChar char="•"/>
            </a:pPr>
            <a:r>
              <a:rPr lang="en-US" b="1">
                <a:solidFill>
                  <a:schemeClr val="accent3"/>
                </a:solidFill>
              </a:rPr>
              <a:t>Challenge</a:t>
            </a:r>
            <a:r>
              <a:rPr lang="en-US" b="1"/>
              <a:t>:</a:t>
            </a:r>
            <a:r>
              <a:rPr lang="en-US"/>
              <a:t> Provider discomfort</a:t>
            </a:r>
          </a:p>
          <a:p>
            <a:pPr marL="1028700" lvl="1" indent="-342900">
              <a:lnSpc>
                <a:spcPct val="150000"/>
              </a:lnSpc>
              <a:buClr>
                <a:schemeClr val="bg1"/>
              </a:buClr>
              <a:buFont typeface="Wingdings" panose="05000000000000000000" pitchFamily="2" charset="2"/>
              <a:buChar char="Ø"/>
            </a:pPr>
            <a:r>
              <a:rPr lang="en-US" b="1">
                <a:solidFill>
                  <a:schemeClr val="accent6"/>
                </a:solidFill>
              </a:rPr>
              <a:t>Solution</a:t>
            </a:r>
            <a:r>
              <a:rPr lang="en-US" b="1"/>
              <a:t>:</a:t>
            </a:r>
            <a:r>
              <a:rPr lang="en-US"/>
              <a:t> Ongoing training and peer mentorship.</a:t>
            </a:r>
          </a:p>
          <a:p>
            <a:pPr marL="342900" indent="-342900">
              <a:lnSpc>
                <a:spcPct val="150000"/>
              </a:lnSpc>
              <a:buClr>
                <a:schemeClr val="bg1"/>
              </a:buClr>
              <a:buFont typeface="Arial" panose="020B0604020202020204" pitchFamily="34" charset="0"/>
              <a:buChar char="•"/>
            </a:pPr>
            <a:r>
              <a:rPr lang="en-US" b="1">
                <a:solidFill>
                  <a:schemeClr val="accent3"/>
                </a:solidFill>
              </a:rPr>
              <a:t>Challenge</a:t>
            </a:r>
            <a:r>
              <a:rPr lang="en-US" b="1"/>
              <a:t>:</a:t>
            </a:r>
            <a:r>
              <a:rPr lang="en-US"/>
              <a:t> Resource limitations</a:t>
            </a:r>
          </a:p>
          <a:p>
            <a:pPr marL="1028700" lvl="1" indent="-342900">
              <a:lnSpc>
                <a:spcPct val="150000"/>
              </a:lnSpc>
              <a:buClr>
                <a:schemeClr val="bg1"/>
              </a:buClr>
              <a:buFont typeface="Wingdings" panose="05000000000000000000" pitchFamily="2" charset="2"/>
              <a:buChar char="Ø"/>
            </a:pPr>
            <a:r>
              <a:rPr lang="en-US" b="1">
                <a:solidFill>
                  <a:schemeClr val="accent6"/>
                </a:solidFill>
              </a:rPr>
              <a:t>Solution</a:t>
            </a:r>
            <a:r>
              <a:rPr lang="en-US" b="1"/>
              <a:t>:</a:t>
            </a:r>
            <a:r>
              <a:rPr lang="en-US"/>
              <a:t> Build community partnerships and seek grant support.</a:t>
            </a:r>
          </a:p>
        </p:txBody>
      </p:sp>
      <p:sp>
        <p:nvSpPr>
          <p:cNvPr id="7" name="Text Placeholder 6">
            <a:extLst>
              <a:ext uri="{FF2B5EF4-FFF2-40B4-BE49-F238E27FC236}">
                <a16:creationId xmlns:a16="http://schemas.microsoft.com/office/drawing/2014/main" id="{006043D6-E9EB-962D-7EB0-8915CFE728F6}"/>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1508990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51111B-D748-816A-D5F1-620C31C2C5BD}"/>
              </a:ext>
            </a:extLst>
          </p:cNvPr>
          <p:cNvSpPr>
            <a:spLocks noGrp="1"/>
          </p:cNvSpPr>
          <p:nvPr>
            <p:ph type="body" sz="quarter" idx="10"/>
          </p:nvPr>
        </p:nvSpPr>
        <p:spPr/>
        <p:txBody>
          <a:bodyPr/>
          <a:lstStyle/>
          <a:p>
            <a:r>
              <a:rPr lang="en-US" b="1"/>
              <a:t>Key Takeaways</a:t>
            </a:r>
            <a:endParaRPr lang="en-US"/>
          </a:p>
        </p:txBody>
      </p:sp>
      <p:sp>
        <p:nvSpPr>
          <p:cNvPr id="3" name="Text Placeholder 2">
            <a:extLst>
              <a:ext uri="{FF2B5EF4-FFF2-40B4-BE49-F238E27FC236}">
                <a16:creationId xmlns:a16="http://schemas.microsoft.com/office/drawing/2014/main" id="{0D1E994F-6F26-D4D5-67D1-E396DCD5C0FE}"/>
              </a:ext>
            </a:extLst>
          </p:cNvPr>
          <p:cNvSpPr>
            <a:spLocks noGrp="1"/>
          </p:cNvSpPr>
          <p:nvPr>
            <p:ph type="body" sz="quarter" idx="11"/>
          </p:nvPr>
        </p:nvSpPr>
        <p:spPr/>
        <p:txBody>
          <a:bodyPr/>
          <a:lstStyle/>
          <a:p>
            <a:pPr marL="342900" indent="-342900">
              <a:lnSpc>
                <a:spcPct val="150000"/>
              </a:lnSpc>
              <a:buFont typeface="Wingdings" panose="05000000000000000000" pitchFamily="2" charset="2"/>
              <a:buChar char="v"/>
            </a:pPr>
            <a:r>
              <a:rPr lang="en-US"/>
              <a:t>CUES </a:t>
            </a:r>
            <a:r>
              <a:rPr lang="en-US" b="1">
                <a:solidFill>
                  <a:schemeClr val="accent3"/>
                </a:solidFill>
              </a:rPr>
              <a:t>enables</a:t>
            </a:r>
            <a:r>
              <a:rPr lang="en-US"/>
              <a:t> patients without forcing disclosure.</a:t>
            </a:r>
          </a:p>
          <a:p>
            <a:pPr marL="342900" indent="-342900">
              <a:lnSpc>
                <a:spcPct val="150000"/>
              </a:lnSpc>
              <a:buFont typeface="Wingdings" panose="05000000000000000000" pitchFamily="2" charset="2"/>
              <a:buChar char="v"/>
            </a:pPr>
            <a:r>
              <a:rPr lang="en-US">
                <a:effectLst/>
                <a:latin typeface="Aptos"/>
                <a:ea typeface="Times New Roman" panose="02020603050405020304" pitchFamily="18" charset="0"/>
                <a:cs typeface="Calibri" panose="020F0502020204030204" pitchFamily="34" charset="0"/>
              </a:rPr>
              <a:t>Though CUES doesn’t push for disclosure, this approach builds </a:t>
            </a:r>
            <a:r>
              <a:rPr lang="en-US" b="1">
                <a:solidFill>
                  <a:schemeClr val="accent3"/>
                </a:solidFill>
                <a:effectLst/>
                <a:latin typeface="Aptos"/>
                <a:ea typeface="Times New Roman" panose="02020603050405020304" pitchFamily="18" charset="0"/>
                <a:cs typeface="Calibri" panose="020F0502020204030204" pitchFamily="34" charset="0"/>
              </a:rPr>
              <a:t>trus</a:t>
            </a:r>
            <a:r>
              <a:rPr lang="en-US" b="1">
                <a:solidFill>
                  <a:schemeClr val="accent3"/>
                </a:solidFill>
                <a:latin typeface="Aptos"/>
                <a:ea typeface="Times New Roman" panose="02020603050405020304" pitchFamily="18" charset="0"/>
                <a:cs typeface="Calibri" panose="020F0502020204030204" pitchFamily="34" charset="0"/>
              </a:rPr>
              <a:t>t</a:t>
            </a:r>
            <a:r>
              <a:rPr lang="en-US">
                <a:latin typeface="Aptos"/>
                <a:ea typeface="Times New Roman" panose="02020603050405020304" pitchFamily="18" charset="0"/>
                <a:cs typeface="Calibri" panose="020F0502020204030204" pitchFamily="34" charset="0"/>
              </a:rPr>
              <a:t> and</a:t>
            </a:r>
            <a:r>
              <a:rPr lang="en-US">
                <a:effectLst/>
                <a:latin typeface="Aptos"/>
                <a:ea typeface="Times New Roman" panose="02020603050405020304" pitchFamily="18" charset="0"/>
                <a:cs typeface="Calibri" panose="020F0502020204030204" pitchFamily="34" charset="0"/>
              </a:rPr>
              <a:t> </a:t>
            </a:r>
            <a:r>
              <a:rPr lang="en-US">
                <a:solidFill>
                  <a:schemeClr val="accent6"/>
                </a:solidFill>
                <a:effectLst/>
                <a:latin typeface="Aptos"/>
                <a:ea typeface="Times New Roman" panose="02020603050405020304" pitchFamily="18" charset="0"/>
                <a:cs typeface="Calibri" panose="020F0502020204030204" pitchFamily="34" charset="0"/>
              </a:rPr>
              <a:t>73% of patients with CUES intervention at our health center disclosed IPV</a:t>
            </a:r>
            <a:r>
              <a:rPr lang="en-US">
                <a:solidFill>
                  <a:schemeClr val="accent6"/>
                </a:solidFill>
                <a:latin typeface="Aptos"/>
                <a:ea typeface="Times New Roman" panose="02020603050405020304" pitchFamily="18" charset="0"/>
                <a:cs typeface="Calibri" panose="020F0502020204030204" pitchFamily="34" charset="0"/>
              </a:rPr>
              <a:t> </a:t>
            </a:r>
            <a:r>
              <a:rPr lang="en-US">
                <a:effectLst/>
                <a:latin typeface="Aptos"/>
                <a:ea typeface="Times New Roman" panose="02020603050405020304" pitchFamily="18" charset="0"/>
                <a:cs typeface="Calibri" panose="020F0502020204030204" pitchFamily="34" charset="0"/>
              </a:rPr>
              <a:t>(much higher than screening disclosure rates).</a:t>
            </a:r>
          </a:p>
          <a:p>
            <a:pPr marL="342900" indent="-342900">
              <a:lnSpc>
                <a:spcPct val="150000"/>
              </a:lnSpc>
              <a:buFont typeface="Wingdings" panose="05000000000000000000" pitchFamily="2" charset="2"/>
              <a:buChar char="v"/>
            </a:pPr>
            <a:r>
              <a:rPr lang="en-US"/>
              <a:t>Providers need </a:t>
            </a:r>
            <a:r>
              <a:rPr lang="en-US" b="1">
                <a:solidFill>
                  <a:schemeClr val="accent3"/>
                </a:solidFill>
              </a:rPr>
              <a:t>time and support</a:t>
            </a:r>
            <a:r>
              <a:rPr lang="en-US">
                <a:solidFill>
                  <a:schemeClr val="accent3"/>
                </a:solidFill>
              </a:rPr>
              <a:t> </a:t>
            </a:r>
            <a:r>
              <a:rPr lang="en-US"/>
              <a:t>for meaningful response.</a:t>
            </a:r>
          </a:p>
          <a:p>
            <a:pPr marL="342900" indent="-342900">
              <a:lnSpc>
                <a:spcPct val="150000"/>
              </a:lnSpc>
              <a:buFont typeface="Wingdings" panose="05000000000000000000" pitchFamily="2" charset="2"/>
              <a:buChar char="v"/>
            </a:pPr>
            <a:r>
              <a:rPr lang="en-US"/>
              <a:t>Care teams must be equipped to handle </a:t>
            </a:r>
            <a:r>
              <a:rPr lang="en-US" b="1">
                <a:solidFill>
                  <a:schemeClr val="accent3"/>
                </a:solidFill>
              </a:rPr>
              <a:t>secondary harm</a:t>
            </a:r>
            <a:r>
              <a:rPr lang="en-US"/>
              <a:t>.</a:t>
            </a:r>
          </a:p>
          <a:p>
            <a:pPr marL="342900" indent="-342900">
              <a:lnSpc>
                <a:spcPct val="150000"/>
              </a:lnSpc>
              <a:buFont typeface="Wingdings" panose="05000000000000000000" pitchFamily="2" charset="2"/>
              <a:buChar char="v"/>
            </a:pPr>
            <a:r>
              <a:rPr lang="en-US"/>
              <a:t>Implementation is a </a:t>
            </a:r>
            <a:r>
              <a:rPr lang="en-US" b="1">
                <a:solidFill>
                  <a:schemeClr val="accent3"/>
                </a:solidFill>
              </a:rPr>
              <a:t>shared responsibility</a:t>
            </a:r>
            <a:r>
              <a:rPr lang="en-US">
                <a:solidFill>
                  <a:schemeClr val="accent3"/>
                </a:solidFill>
              </a:rPr>
              <a:t> </a:t>
            </a:r>
            <a:r>
              <a:rPr lang="en-US"/>
              <a:t>that improves care for all.</a:t>
            </a:r>
          </a:p>
        </p:txBody>
      </p:sp>
      <p:sp>
        <p:nvSpPr>
          <p:cNvPr id="7" name="Text Placeholder 6">
            <a:extLst>
              <a:ext uri="{FF2B5EF4-FFF2-40B4-BE49-F238E27FC236}">
                <a16:creationId xmlns:a16="http://schemas.microsoft.com/office/drawing/2014/main" id="{7F828273-B60F-6DFE-ACDD-F1CF26D7980B}"/>
              </a:ext>
            </a:extLst>
          </p:cNvPr>
          <p:cNvSpPr>
            <a:spLocks noGrp="1" noChangeArrowheads="1"/>
          </p:cNvSpPr>
          <p:nvPr>
            <p:ph type="body" sz="quarter" idx="12"/>
          </p:nvPr>
        </p:nvSpPr>
        <p:spPr bwMode="auto">
          <a:xfrm>
            <a:off x="966788" y="6298224"/>
            <a:ext cx="10515600"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Tree>
    <p:extLst>
      <p:ext uri="{BB962C8B-B14F-4D97-AF65-F5344CB8AC3E}">
        <p14:creationId xmlns:p14="http://schemas.microsoft.com/office/powerpoint/2010/main" val="172077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2EC-D64E-4246-AE54-5C2D57F9BD1E}"/>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5F7741-8E6D-4BA2-956C-4D649AB2C3A2}"/>
              </a:ext>
            </a:extLst>
          </p:cNvPr>
          <p:cNvSpPr>
            <a:spLocks noGrp="1"/>
          </p:cNvSpPr>
          <p:nvPr>
            <p:ph type="body" sz="quarter" idx="10"/>
          </p:nvPr>
        </p:nvSpPr>
        <p:spPr/>
        <p:txBody>
          <a:bodyPr/>
          <a:lstStyle/>
          <a:p>
            <a:r>
              <a:rPr lang="en-US"/>
              <a:t>What’s Next &amp; Resources</a:t>
            </a:r>
          </a:p>
        </p:txBody>
      </p:sp>
      <p:sp>
        <p:nvSpPr>
          <p:cNvPr id="5" name="Text Placeholder 4">
            <a:extLst>
              <a:ext uri="{FF2B5EF4-FFF2-40B4-BE49-F238E27FC236}">
                <a16:creationId xmlns:a16="http://schemas.microsoft.com/office/drawing/2014/main" id="{F64226DE-4659-418A-804E-CED5EDE5DE00}"/>
              </a:ext>
            </a:extLst>
          </p:cNvPr>
          <p:cNvSpPr>
            <a:spLocks noGrp="1"/>
          </p:cNvSpPr>
          <p:nvPr>
            <p:ph type="body" sz="quarter" idx="11"/>
          </p:nvPr>
        </p:nvSpPr>
        <p:spPr/>
        <p:txBody>
          <a:bodyPr/>
          <a:lstStyle/>
          <a:p>
            <a:r>
              <a:rPr lang="en-US"/>
              <a:t>Presented by: Sharon Smith (OCHIN)</a:t>
            </a:r>
          </a:p>
        </p:txBody>
      </p:sp>
    </p:spTree>
    <p:extLst>
      <p:ext uri="{BB962C8B-B14F-4D97-AF65-F5344CB8AC3E}">
        <p14:creationId xmlns:p14="http://schemas.microsoft.com/office/powerpoint/2010/main" val="3078027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DAE1-613E-A7C4-32A6-944E8ACB2982}"/>
            </a:ext>
          </a:extLst>
        </p:cNvPr>
        <p:cNvGrpSpPr/>
        <p:nvPr/>
      </p:nvGrpSpPr>
      <p:grpSpPr>
        <a:xfrm>
          <a:off x="0" y="0"/>
          <a:ext cx="0" cy="0"/>
          <a:chOff x="0" y="0"/>
          <a:chExt cx="0" cy="0"/>
        </a:xfrm>
      </p:grpSpPr>
      <p:sp>
        <p:nvSpPr>
          <p:cNvPr id="76803" name="Text Placeholder 6">
            <a:extLst>
              <a:ext uri="{FF2B5EF4-FFF2-40B4-BE49-F238E27FC236}">
                <a16:creationId xmlns:a16="http://schemas.microsoft.com/office/drawing/2014/main" id="{64BFF90C-B443-266D-A342-E2FADF63A534}"/>
              </a:ext>
            </a:extLst>
          </p:cNvPr>
          <p:cNvSpPr>
            <a:spLocks noGrp="1" noChangeArrowheads="1"/>
          </p:cNvSpPr>
          <p:nvPr>
            <p:ph type="body" sz="quarter" idx="12"/>
          </p:nvPr>
        </p:nvSpPr>
        <p:spPr bwMode="auto">
          <a:xfrm>
            <a:off x="829469" y="6465678"/>
            <a:ext cx="10228262"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
        <p:nvSpPr>
          <p:cNvPr id="8" name="AutoShape 2">
            <a:extLst>
              <a:ext uri="{FF2B5EF4-FFF2-40B4-BE49-F238E27FC236}">
                <a16:creationId xmlns:a16="http://schemas.microsoft.com/office/drawing/2014/main" id="{7627D83F-C956-9DC5-0F46-F467CD799E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963E124D-5C72-2BF9-02AA-CD92CA9D340E}"/>
              </a:ext>
            </a:extLst>
          </p:cNvPr>
          <p:cNvGraphicFramePr>
            <a:graphicFrameLocks noGrp="1"/>
          </p:cNvGraphicFramePr>
          <p:nvPr>
            <p:extLst>
              <p:ext uri="{D42A27DB-BD31-4B8C-83A1-F6EECF244321}">
                <p14:modId xmlns:p14="http://schemas.microsoft.com/office/powerpoint/2010/main" val="1321650461"/>
              </p:ext>
            </p:extLst>
          </p:nvPr>
        </p:nvGraphicFramePr>
        <p:xfrm>
          <a:off x="1300480" y="1225867"/>
          <a:ext cx="9286240" cy="4545363"/>
        </p:xfrm>
        <a:graphic>
          <a:graphicData uri="http://schemas.openxmlformats.org/drawingml/2006/table">
            <a:tbl>
              <a:tblPr firstRow="1" bandRow="1">
                <a:tableStyleId>{5C22544A-7EE6-4342-B048-85BDC9FD1C3A}</a:tableStyleId>
              </a:tblPr>
              <a:tblGrid>
                <a:gridCol w="5223221">
                  <a:extLst>
                    <a:ext uri="{9D8B030D-6E8A-4147-A177-3AD203B41FA5}">
                      <a16:colId xmlns:a16="http://schemas.microsoft.com/office/drawing/2014/main" val="2333931469"/>
                    </a:ext>
                  </a:extLst>
                </a:gridCol>
                <a:gridCol w="4063019">
                  <a:extLst>
                    <a:ext uri="{9D8B030D-6E8A-4147-A177-3AD203B41FA5}">
                      <a16:colId xmlns:a16="http://schemas.microsoft.com/office/drawing/2014/main" val="1641784217"/>
                    </a:ext>
                  </a:extLst>
                </a:gridCol>
              </a:tblGrid>
              <a:tr h="908065">
                <a:tc>
                  <a:txBody>
                    <a:bodyPr/>
                    <a:lstStyle/>
                    <a:p>
                      <a:pPr algn="ctr"/>
                      <a:r>
                        <a:rPr lang="en-US" sz="3600">
                          <a:latin typeface="Aptos Display" panose="020B0004020202020204" pitchFamily="34" charset="0"/>
                        </a:rPr>
                        <a:t>CUES - What’s Next</a:t>
                      </a:r>
                    </a:p>
                  </a:txBody>
                  <a:tcPr anchor="ctr"/>
                </a:tc>
                <a:tc>
                  <a:txBody>
                    <a:bodyPr/>
                    <a:lstStyle/>
                    <a:p>
                      <a:pPr algn="ctr"/>
                      <a:r>
                        <a:rPr lang="en-US" sz="3600">
                          <a:latin typeface="Aptos Display" panose="020B0004020202020204" pitchFamily="34" charset="0"/>
                        </a:rPr>
                        <a:t>Target date</a:t>
                      </a:r>
                    </a:p>
                  </a:txBody>
                  <a:tcPr anchor="ctr"/>
                </a:tc>
                <a:extLst>
                  <a:ext uri="{0D108BD9-81ED-4DB2-BD59-A6C34878D82A}">
                    <a16:rowId xmlns:a16="http://schemas.microsoft.com/office/drawing/2014/main" val="2907647551"/>
                  </a:ext>
                </a:extLst>
              </a:tr>
              <a:tr h="1328405">
                <a:tc>
                  <a:txBody>
                    <a:bodyPr/>
                    <a:lstStyle/>
                    <a:p>
                      <a:pPr algn="ctr"/>
                      <a:r>
                        <a:rPr lang="en-US" sz="2400">
                          <a:solidFill>
                            <a:schemeClr val="tx1"/>
                          </a:solidFill>
                          <a:latin typeface="Aptos Display" panose="020B0004020202020204" pitchFamily="34" charset="0"/>
                        </a:rPr>
                        <a:t>E-Learning training video for any OCHIN Member </a:t>
                      </a:r>
                    </a:p>
                  </a:txBody>
                  <a:tcPr anchor="ctr"/>
                </a:tc>
                <a:tc>
                  <a:txBody>
                    <a:bodyPr/>
                    <a:lstStyle/>
                    <a:p>
                      <a:pPr algn="ctr"/>
                      <a:r>
                        <a:rPr lang="en-US" sz="2400">
                          <a:latin typeface="Aptos Display" panose="020B0004020202020204" pitchFamily="34" charset="0"/>
                        </a:rPr>
                        <a:t>Fall 2025</a:t>
                      </a:r>
                    </a:p>
                  </a:txBody>
                  <a:tcPr anchor="ctr"/>
                </a:tc>
                <a:extLst>
                  <a:ext uri="{0D108BD9-81ED-4DB2-BD59-A6C34878D82A}">
                    <a16:rowId xmlns:a16="http://schemas.microsoft.com/office/drawing/2014/main" val="145264349"/>
                  </a:ext>
                </a:extLst>
              </a:tr>
              <a:tr h="769631">
                <a:tc>
                  <a:txBody>
                    <a:bodyPr/>
                    <a:lstStyle/>
                    <a:p>
                      <a:pPr algn="ctr"/>
                      <a:r>
                        <a:rPr lang="en-US" sz="2400">
                          <a:solidFill>
                            <a:schemeClr val="tx1"/>
                          </a:solidFill>
                          <a:latin typeface="Aptos Display" panose="020B0004020202020204" pitchFamily="34" charset="0"/>
                        </a:rPr>
                        <a:t>Update Design Sessions</a:t>
                      </a:r>
                    </a:p>
                  </a:txBody>
                  <a:tcPr anchor="ctr"/>
                </a:tc>
                <a:tc>
                  <a:txBody>
                    <a:bodyPr/>
                    <a:lstStyle/>
                    <a:p>
                      <a:pPr algn="ctr"/>
                      <a:r>
                        <a:rPr lang="en-US" sz="2400">
                          <a:latin typeface="Aptos Display" panose="020B0004020202020204" pitchFamily="34" charset="0"/>
                        </a:rPr>
                        <a:t>Fall 2025</a:t>
                      </a:r>
                    </a:p>
                  </a:txBody>
                  <a:tcPr anchor="ctr"/>
                </a:tc>
                <a:extLst>
                  <a:ext uri="{0D108BD9-81ED-4DB2-BD59-A6C34878D82A}">
                    <a16:rowId xmlns:a16="http://schemas.microsoft.com/office/drawing/2014/main" val="2679760240"/>
                  </a:ext>
                </a:extLst>
              </a:tr>
              <a:tr h="769631">
                <a:tc>
                  <a:txBody>
                    <a:bodyPr/>
                    <a:lstStyle/>
                    <a:p>
                      <a:pPr algn="ctr"/>
                      <a:r>
                        <a:rPr lang="en-US" sz="2400">
                          <a:solidFill>
                            <a:schemeClr val="tx1"/>
                          </a:solidFill>
                          <a:latin typeface="Aptos Display" panose="020B0004020202020204" pitchFamily="34" charset="0"/>
                        </a:rPr>
                        <a:t>Build Updates </a:t>
                      </a:r>
                    </a:p>
                  </a:txBody>
                  <a:tcPr anchor="ctr"/>
                </a:tc>
                <a:tc>
                  <a:txBody>
                    <a:bodyPr/>
                    <a:lstStyle/>
                    <a:p>
                      <a:pPr algn="ctr"/>
                      <a:r>
                        <a:rPr lang="en-US" sz="2400">
                          <a:latin typeface="Aptos Display" panose="020B0004020202020204" pitchFamily="34" charset="0"/>
                        </a:rPr>
                        <a:t>Spring 2026</a:t>
                      </a:r>
                    </a:p>
                  </a:txBody>
                  <a:tcPr anchor="ctr"/>
                </a:tc>
                <a:extLst>
                  <a:ext uri="{0D108BD9-81ED-4DB2-BD59-A6C34878D82A}">
                    <a16:rowId xmlns:a16="http://schemas.microsoft.com/office/drawing/2014/main" val="52486200"/>
                  </a:ext>
                </a:extLst>
              </a:tr>
              <a:tr h="769631">
                <a:tc>
                  <a:txBody>
                    <a:bodyPr/>
                    <a:lstStyle/>
                    <a:p>
                      <a:pPr algn="ctr"/>
                      <a:r>
                        <a:rPr lang="en-US" sz="2400">
                          <a:solidFill>
                            <a:schemeClr val="tx1"/>
                          </a:solidFill>
                          <a:latin typeface="Aptos Display" panose="020B0004020202020204" pitchFamily="34" charset="0"/>
                        </a:rPr>
                        <a:t>Documentation of Updated Tools </a:t>
                      </a:r>
                    </a:p>
                  </a:txBody>
                  <a:tcPr anchor="ctr"/>
                </a:tc>
                <a:tc>
                  <a:txBody>
                    <a:bodyPr/>
                    <a:lstStyle/>
                    <a:p>
                      <a:pPr algn="ctr"/>
                      <a:r>
                        <a:rPr lang="en-US" sz="2400">
                          <a:latin typeface="Aptos Display" panose="020B0004020202020204" pitchFamily="34" charset="0"/>
                        </a:rPr>
                        <a:t>Spring 2026</a:t>
                      </a:r>
                    </a:p>
                  </a:txBody>
                  <a:tcPr anchor="ctr"/>
                </a:tc>
                <a:extLst>
                  <a:ext uri="{0D108BD9-81ED-4DB2-BD59-A6C34878D82A}">
                    <a16:rowId xmlns:a16="http://schemas.microsoft.com/office/drawing/2014/main" val="2038614522"/>
                  </a:ext>
                </a:extLst>
              </a:tr>
            </a:tbl>
          </a:graphicData>
        </a:graphic>
      </p:graphicFrame>
    </p:spTree>
    <p:extLst>
      <p:ext uri="{BB962C8B-B14F-4D97-AF65-F5344CB8AC3E}">
        <p14:creationId xmlns:p14="http://schemas.microsoft.com/office/powerpoint/2010/main" val="220785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0B02-2668-EC20-297A-35EE492B825D}"/>
            </a:ext>
          </a:extLst>
        </p:cNvPr>
        <p:cNvGrpSpPr/>
        <p:nvPr/>
      </p:nvGrpSpPr>
      <p:grpSpPr>
        <a:xfrm>
          <a:off x="0" y="0"/>
          <a:ext cx="0" cy="0"/>
          <a:chOff x="0" y="0"/>
          <a:chExt cx="0" cy="0"/>
        </a:xfrm>
      </p:grpSpPr>
      <p:sp>
        <p:nvSpPr>
          <p:cNvPr id="76803" name="Text Placeholder 6">
            <a:extLst>
              <a:ext uri="{FF2B5EF4-FFF2-40B4-BE49-F238E27FC236}">
                <a16:creationId xmlns:a16="http://schemas.microsoft.com/office/drawing/2014/main" id="{CCFDDDD0-23DA-D63F-1447-29C602A1ED80}"/>
              </a:ext>
            </a:extLst>
          </p:cNvPr>
          <p:cNvSpPr>
            <a:spLocks noGrp="1" noChangeArrowheads="1"/>
          </p:cNvSpPr>
          <p:nvPr>
            <p:ph type="body" sz="quarter" idx="12"/>
          </p:nvPr>
        </p:nvSpPr>
        <p:spPr bwMode="auto">
          <a:xfrm>
            <a:off x="981869" y="6508726"/>
            <a:ext cx="10228262" cy="28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800">
                <a:cs typeface="Calibri" panose="020F0502020204030204" pitchFamily="34" charset="0"/>
              </a:rPr>
              <a:t>This material contains confidential and copyrighted OCHIN and Epic Systems information © Copyright 2025 OCHIN, Inc. © Copyright 2025 Epic Systems Corporation. All rights reserved. FOR COLLABORATIVE USE ONLY</a:t>
            </a:r>
          </a:p>
        </p:txBody>
      </p:sp>
      <p:sp>
        <p:nvSpPr>
          <p:cNvPr id="13" name="Text Placeholder 12">
            <a:extLst>
              <a:ext uri="{FF2B5EF4-FFF2-40B4-BE49-F238E27FC236}">
                <a16:creationId xmlns:a16="http://schemas.microsoft.com/office/drawing/2014/main" id="{34F29703-8ACF-8D0B-105C-E82AC4DDF9A0}"/>
              </a:ext>
            </a:extLst>
          </p:cNvPr>
          <p:cNvSpPr>
            <a:spLocks noGrp="1"/>
          </p:cNvSpPr>
          <p:nvPr>
            <p:ph type="body" sz="quarter" idx="10"/>
          </p:nvPr>
        </p:nvSpPr>
        <p:spPr>
          <a:xfrm>
            <a:off x="755756" y="487207"/>
            <a:ext cx="8833818" cy="563820"/>
          </a:xfrm>
        </p:spPr>
        <p:txBody>
          <a:bodyPr lIns="91440" tIns="45720" rIns="91440" bIns="45720" anchor="t"/>
          <a:lstStyle/>
          <a:p>
            <a:pPr>
              <a:buSzPts val="1000"/>
              <a:tabLst>
                <a:tab pos="457200" algn="l"/>
              </a:tabLst>
            </a:pPr>
            <a:r>
              <a:rPr lang="en-US">
                <a:latin typeface="Aptos" panose="020B0004020202020204" pitchFamily="34" charset="0"/>
                <a:ea typeface="Times New Roman" panose="02020603050405020304" pitchFamily="18" charset="0"/>
                <a:cs typeface="Aptos" panose="020B0004020202020204" pitchFamily="34" charset="0"/>
              </a:rPr>
              <a:t>Current CUES Resources and Links</a:t>
            </a:r>
            <a:endParaRPr lang="en-US">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8" name="AutoShape 2">
            <a:extLst>
              <a:ext uri="{FF2B5EF4-FFF2-40B4-BE49-F238E27FC236}">
                <a16:creationId xmlns:a16="http://schemas.microsoft.com/office/drawing/2014/main" id="{588AF2BC-7F82-3F7B-C2C7-1E0C9A9B30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B0975BEB-5EF9-3EDB-FCEC-5E0E75B179B2}"/>
              </a:ext>
            </a:extLst>
          </p:cNvPr>
          <p:cNvSpPr txBox="1"/>
          <p:nvPr/>
        </p:nvSpPr>
        <p:spPr>
          <a:xfrm>
            <a:off x="1262715" y="1126758"/>
            <a:ext cx="10382401" cy="5025030"/>
          </a:xfrm>
          <a:prstGeom prst="rect">
            <a:avLst/>
          </a:prstGeom>
          <a:noFill/>
          <a:ln>
            <a:noFill/>
          </a:ln>
        </p:spPr>
        <p:txBody>
          <a:bodyPr wrap="square" lIns="91440" tIns="45720" rIns="91440" bIns="45720" rtlCol="0" anchor="t">
            <a:spAutoFit/>
          </a:bodyPr>
          <a:lstStyle/>
          <a:p>
            <a:pPr marL="457200" indent="-457200">
              <a:lnSpc>
                <a:spcPct val="150000"/>
              </a:lnSpc>
              <a:buClr>
                <a:schemeClr val="bg1"/>
              </a:buClr>
              <a:buFont typeface="Arial" panose="020B0604020202020204" pitchFamily="34" charset="0"/>
              <a:buChar char="•"/>
            </a:pPr>
            <a:r>
              <a:rPr lang="en-US" sz="2400">
                <a:solidFill>
                  <a:schemeClr val="accent3"/>
                </a:solidFill>
                <a:latin typeface="Aptos Display"/>
                <a:hlinkClick r:id="rId3">
                  <a:extLst>
                    <a:ext uri="{A12FA001-AC4F-418D-AE19-62706E023703}">
                      <ahyp:hlinkClr xmlns:ahyp="http://schemas.microsoft.com/office/drawing/2018/hyperlinkcolor" val="tx"/>
                    </a:ext>
                  </a:extLst>
                </a:hlinkClick>
              </a:rPr>
              <a:t>ELLA: CUES Recorded Presentation/ Training</a:t>
            </a:r>
            <a:endParaRPr lang="en-US" sz="2400">
              <a:solidFill>
                <a:schemeClr val="accent3"/>
              </a:solidFill>
              <a:latin typeface="Aptos Display"/>
            </a:endParaRPr>
          </a:p>
          <a:p>
            <a:pPr marL="457200" indent="-457200">
              <a:lnSpc>
                <a:spcPct val="150000"/>
              </a:lnSpc>
              <a:buClr>
                <a:srgbClr val="FFFFFF"/>
              </a:buClr>
              <a:buFont typeface="Arial" panose="020B0604020202020204" pitchFamily="34" charset="0"/>
              <a:buChar char="•"/>
            </a:pPr>
            <a:r>
              <a:rPr lang="en-US" sz="2400">
                <a:solidFill>
                  <a:schemeClr val="accent3"/>
                </a:solidFill>
                <a:latin typeface="Aptos Display"/>
                <a:hlinkClick r:id="rId4">
                  <a:extLst>
                    <a:ext uri="{A12FA001-AC4F-418D-AE19-62706E023703}">
                      <ahyp:hlinkClr xmlns:ahyp="http://schemas.microsoft.com/office/drawing/2018/hyperlinkcolor" val="tx"/>
                    </a:ext>
                  </a:extLst>
                </a:hlinkClick>
              </a:rPr>
              <a:t>ELLA: CUES Screening and Documentation in an Encounter</a:t>
            </a:r>
            <a:endParaRPr lang="en-US" sz="2400">
              <a:solidFill>
                <a:schemeClr val="accent3"/>
              </a:solidFill>
              <a:latin typeface="Aptos Display"/>
            </a:endParaRPr>
          </a:p>
          <a:p>
            <a:pPr marL="457200" indent="-457200">
              <a:lnSpc>
                <a:spcPct val="150000"/>
              </a:lnSpc>
              <a:buClr>
                <a:schemeClr val="bg1"/>
              </a:buClr>
              <a:buFont typeface="Arial" panose="020B0604020202020204" pitchFamily="34" charset="0"/>
              <a:buChar char="•"/>
            </a:pPr>
            <a:r>
              <a:rPr lang="en-US" sz="2400">
                <a:solidFill>
                  <a:schemeClr val="accent3"/>
                </a:solidFill>
                <a:latin typeface="Aptos Display" panose="020B0004020202020204" pitchFamily="34" charset="0"/>
                <a:hlinkClick r:id="rId5">
                  <a:extLst>
                    <a:ext uri="{A12FA001-AC4F-418D-AE19-62706E023703}">
                      <ahyp:hlinkClr xmlns:ahyp="http://schemas.microsoft.com/office/drawing/2018/hyperlinkcolor" val="tx"/>
                    </a:ext>
                  </a:extLst>
                </a:hlinkClick>
              </a:rPr>
              <a:t>ELLA: CUES Workflows for In Person and Virtual Visits</a:t>
            </a:r>
            <a:endParaRPr lang="en-US" sz="2400">
              <a:solidFill>
                <a:schemeClr val="accent3"/>
              </a:solidFill>
              <a:latin typeface="Aptos Display" panose="020B0004020202020204" pitchFamily="34" charset="0"/>
            </a:endParaRPr>
          </a:p>
          <a:p>
            <a:pPr marL="457200" indent="-457200">
              <a:lnSpc>
                <a:spcPct val="150000"/>
              </a:lnSpc>
              <a:buClr>
                <a:schemeClr val="bg1"/>
              </a:buClr>
              <a:buFont typeface="Arial" panose="020B0604020202020204" pitchFamily="34" charset="0"/>
              <a:buChar char="•"/>
            </a:pPr>
            <a:r>
              <a:rPr lang="en-US" sz="2400">
                <a:solidFill>
                  <a:srgbClr val="CAE12A"/>
                </a:solidFill>
                <a:latin typeface="Aptos Display" panose="020B0004020202020204" pitchFamily="34" charset="0"/>
                <a:hlinkClick r:id="rId6">
                  <a:extLst>
                    <a:ext uri="{A12FA001-AC4F-418D-AE19-62706E023703}">
                      <ahyp:hlinkClr xmlns:ahyp="http://schemas.microsoft.com/office/drawing/2018/hyperlinkcolor" val="tx"/>
                    </a:ext>
                  </a:extLst>
                </a:hlinkClick>
              </a:rPr>
              <a:t>OCHIN </a:t>
            </a:r>
            <a:r>
              <a:rPr lang="en-US" sz="2400">
                <a:solidFill>
                  <a:schemeClr val="accent3"/>
                </a:solidFill>
                <a:latin typeface="Aptos Display" panose="020B0004020202020204" pitchFamily="34" charset="0"/>
                <a:hlinkClick r:id="rId6">
                  <a:extLst>
                    <a:ext uri="{A12FA001-AC4F-418D-AE19-62706E023703}">
                      <ahyp:hlinkClr xmlns:ahyp="http://schemas.microsoft.com/office/drawing/2018/hyperlinkcolor" val="tx"/>
                    </a:ext>
                  </a:extLst>
                </a:hlinkClick>
              </a:rPr>
              <a:t>Central: HCCN Toolkit, CUES Intervention</a:t>
            </a:r>
            <a:endParaRPr lang="en-US" sz="2400">
              <a:solidFill>
                <a:schemeClr val="accent3"/>
              </a:solidFill>
              <a:latin typeface="Aptos Display" panose="020B0004020202020204" pitchFamily="34" charset="0"/>
            </a:endParaRPr>
          </a:p>
          <a:p>
            <a:pPr marL="457200" indent="-457200">
              <a:lnSpc>
                <a:spcPct val="150000"/>
              </a:lnSpc>
              <a:buFont typeface="Arial" panose="020B0604020202020204" pitchFamily="34" charset="0"/>
              <a:buChar char="•"/>
            </a:pPr>
            <a:r>
              <a:rPr lang="en-US" sz="2400" b="1">
                <a:solidFill>
                  <a:schemeClr val="bg1"/>
                </a:solidFill>
                <a:latin typeface="Aptos Display" panose="020B0004020202020204" pitchFamily="34" charset="0"/>
              </a:rPr>
              <a:t>Local</a:t>
            </a:r>
            <a:r>
              <a:rPr lang="en-US" sz="2400">
                <a:solidFill>
                  <a:schemeClr val="bg1"/>
                </a:solidFill>
                <a:latin typeface="Aptos Display" panose="020B0004020202020204" pitchFamily="34" charset="0"/>
              </a:rPr>
              <a:t> </a:t>
            </a:r>
            <a:r>
              <a:rPr lang="en-US" sz="2400" b="1">
                <a:solidFill>
                  <a:schemeClr val="bg1"/>
                </a:solidFill>
                <a:latin typeface="Aptos Display" panose="020B0004020202020204" pitchFamily="34" charset="0"/>
              </a:rPr>
              <a:t>Resources</a:t>
            </a:r>
            <a:r>
              <a:rPr lang="en-US" sz="2400">
                <a:solidFill>
                  <a:schemeClr val="bg1"/>
                </a:solidFill>
                <a:latin typeface="Aptos Display" panose="020B0004020202020204" pitchFamily="34" charset="0"/>
              </a:rPr>
              <a:t>: </a:t>
            </a:r>
          </a:p>
          <a:p>
            <a:pPr marL="914400" lvl="1" indent="-457200">
              <a:lnSpc>
                <a:spcPct val="150000"/>
              </a:lnSpc>
              <a:buFont typeface="Arial" panose="020B0604020202020204" pitchFamily="34" charset="0"/>
              <a:buChar char="•"/>
            </a:pPr>
            <a:r>
              <a:rPr lang="en-US" sz="2400">
                <a:solidFill>
                  <a:schemeClr val="bg1"/>
                </a:solidFill>
                <a:latin typeface="Aptos Display" panose="020B0004020202020204" pitchFamily="34" charset="0"/>
              </a:rPr>
              <a:t>Interpersonal Violence Programs</a:t>
            </a:r>
          </a:p>
          <a:p>
            <a:pPr marL="914400" lvl="1" indent="-457200">
              <a:lnSpc>
                <a:spcPct val="150000"/>
              </a:lnSpc>
              <a:buFont typeface="Arial" panose="020B0604020202020204" pitchFamily="34" charset="0"/>
              <a:buChar char="•"/>
            </a:pPr>
            <a:r>
              <a:rPr lang="en-US" sz="2400">
                <a:solidFill>
                  <a:schemeClr val="bg1"/>
                </a:solidFill>
                <a:latin typeface="Aptos Display" panose="020B0004020202020204" pitchFamily="34" charset="0"/>
              </a:rPr>
              <a:t>Community Centers</a:t>
            </a:r>
          </a:p>
          <a:p>
            <a:pPr marL="914400" lvl="1" indent="-457200">
              <a:lnSpc>
                <a:spcPct val="150000"/>
              </a:lnSpc>
              <a:buFont typeface="Arial" panose="020B0604020202020204" pitchFamily="34" charset="0"/>
              <a:buChar char="•"/>
            </a:pPr>
            <a:r>
              <a:rPr lang="en-US" sz="2400">
                <a:solidFill>
                  <a:schemeClr val="bg1"/>
                </a:solidFill>
                <a:latin typeface="Aptos Display" panose="020B0004020202020204" pitchFamily="34" charset="0"/>
              </a:rPr>
              <a:t>Housing support</a:t>
            </a:r>
          </a:p>
          <a:p>
            <a:pPr marL="914400" lvl="1" indent="-457200">
              <a:lnSpc>
                <a:spcPct val="150000"/>
              </a:lnSpc>
              <a:buFont typeface="Arial" panose="020B0604020202020204" pitchFamily="34" charset="0"/>
              <a:buChar char="•"/>
            </a:pPr>
            <a:r>
              <a:rPr lang="en-US" sz="2400">
                <a:solidFill>
                  <a:schemeClr val="bg1"/>
                </a:solidFill>
                <a:latin typeface="Aptos Display" panose="020B0004020202020204" pitchFamily="34" charset="0"/>
              </a:rPr>
              <a:t>Etc. </a:t>
            </a:r>
          </a:p>
        </p:txBody>
      </p:sp>
      <p:sp>
        <p:nvSpPr>
          <p:cNvPr id="2" name="Rectangle: Rounded Corners 1">
            <a:extLst>
              <a:ext uri="{FF2B5EF4-FFF2-40B4-BE49-F238E27FC236}">
                <a16:creationId xmlns:a16="http://schemas.microsoft.com/office/drawing/2014/main" id="{90CF1C94-032E-7FA0-1509-9F9E84C6B133}"/>
              </a:ext>
            </a:extLst>
          </p:cNvPr>
          <p:cNvSpPr/>
          <p:nvPr/>
        </p:nvSpPr>
        <p:spPr>
          <a:xfrm>
            <a:off x="7095358" y="3826135"/>
            <a:ext cx="4434840" cy="20469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bg1"/>
                </a:solidFill>
                <a:latin typeface="Aptos Display" panose="020B0004020202020204" pitchFamily="34" charset="0"/>
              </a:rPr>
              <a:t>To turn on current CUES build for your SA (flowsheets, OPAs, scripts) : </a:t>
            </a:r>
          </a:p>
          <a:p>
            <a:pPr marL="342900" indent="-342900" algn="ctr">
              <a:lnSpc>
                <a:spcPct val="150000"/>
              </a:lnSpc>
              <a:buClr>
                <a:schemeClr val="accent3"/>
              </a:buClr>
              <a:buFont typeface="Wingdings" panose="05000000000000000000" pitchFamily="2" charset="2"/>
              <a:buChar char="Ø"/>
            </a:pPr>
            <a:r>
              <a:rPr lang="en-US">
                <a:solidFill>
                  <a:schemeClr val="accent3"/>
                </a:solidFill>
                <a:latin typeface="Aptos Display" panose="020B0004020202020204" pitchFamily="34" charset="0"/>
              </a:rPr>
              <a:t> </a:t>
            </a:r>
            <a:r>
              <a:rPr lang="en-US" sz="2000" b="1">
                <a:solidFill>
                  <a:schemeClr val="accent3"/>
                </a:solidFill>
                <a:latin typeface="Aptos Display" panose="020B0004020202020204" pitchFamily="34" charset="0"/>
              </a:rPr>
              <a:t>complete recorded training above</a:t>
            </a:r>
          </a:p>
          <a:p>
            <a:pPr marL="342900" indent="-342900" algn="ctr">
              <a:lnSpc>
                <a:spcPct val="150000"/>
              </a:lnSpc>
              <a:buFont typeface="Wingdings" panose="05000000000000000000" pitchFamily="2" charset="2"/>
              <a:buChar char="Ø"/>
            </a:pPr>
            <a:r>
              <a:rPr lang="en-US" sz="2000" b="1">
                <a:solidFill>
                  <a:schemeClr val="accent3"/>
                </a:solidFill>
                <a:latin typeface="Aptos Display" panose="020B0004020202020204" pitchFamily="34" charset="0"/>
              </a:rPr>
              <a:t> submit a Jira</a:t>
            </a:r>
          </a:p>
        </p:txBody>
      </p:sp>
    </p:spTree>
    <p:extLst>
      <p:ext uri="{BB962C8B-B14F-4D97-AF65-F5344CB8AC3E}">
        <p14:creationId xmlns:p14="http://schemas.microsoft.com/office/powerpoint/2010/main" val="1078136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48DD-FA0A-AEB2-F7AC-DE47DFF7F6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DDB1A5-4C3F-DA16-9BEF-1CD7BC91A901}"/>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7F482BC-1CD0-6A7B-44F4-8C197624C15E}"/>
              </a:ext>
            </a:extLst>
          </p:cNvPr>
          <p:cNvSpPr>
            <a:spLocks noGrp="1"/>
          </p:cNvSpPr>
          <p:nvPr>
            <p:ph type="body" sz="quarter" idx="10"/>
          </p:nvPr>
        </p:nvSpPr>
        <p:spPr/>
        <p:txBody>
          <a:bodyPr/>
          <a:lstStyle/>
          <a:p>
            <a:r>
              <a:rPr lang="en-US" sz="6600"/>
              <a:t>Thank you! </a:t>
            </a:r>
          </a:p>
          <a:p>
            <a:endParaRPr lang="en-US"/>
          </a:p>
        </p:txBody>
      </p:sp>
      <p:sp>
        <p:nvSpPr>
          <p:cNvPr id="5" name="Text Placeholder 4">
            <a:extLst>
              <a:ext uri="{FF2B5EF4-FFF2-40B4-BE49-F238E27FC236}">
                <a16:creationId xmlns:a16="http://schemas.microsoft.com/office/drawing/2014/main" id="{FD8D69EF-AF86-A111-B094-372CD6A22031}"/>
              </a:ext>
            </a:extLst>
          </p:cNvPr>
          <p:cNvSpPr>
            <a:spLocks noGrp="1"/>
          </p:cNvSpPr>
          <p:nvPr>
            <p:ph type="body" sz="quarter" idx="11"/>
          </p:nvPr>
        </p:nvSpPr>
        <p:spPr/>
        <p:txBody>
          <a:bodyPr/>
          <a:lstStyle/>
          <a:p>
            <a:r>
              <a:rPr lang="en-US"/>
              <a:t>Questions?</a:t>
            </a:r>
          </a:p>
        </p:txBody>
      </p:sp>
    </p:spTree>
    <p:extLst>
      <p:ext uri="{BB962C8B-B14F-4D97-AF65-F5344CB8AC3E}">
        <p14:creationId xmlns:p14="http://schemas.microsoft.com/office/powerpoint/2010/main" val="365458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2B2EC-D64E-4246-AE54-5C2D57F9BD1E}"/>
              </a:ext>
            </a:extLst>
          </p:cNvPr>
          <p:cNvSpPr/>
          <p:nvPr/>
        </p:nvSpPr>
        <p:spPr>
          <a:xfrm>
            <a:off x="2999955" y="3438588"/>
            <a:ext cx="6192078" cy="675861"/>
          </a:xfrm>
          <a:prstGeom prst="rect">
            <a:avLst/>
          </a:prstGeom>
          <a:solidFill>
            <a:srgbClr val="376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5F7741-8E6D-4BA2-956C-4D649AB2C3A2}"/>
              </a:ext>
            </a:extLst>
          </p:cNvPr>
          <p:cNvSpPr>
            <a:spLocks noGrp="1"/>
          </p:cNvSpPr>
          <p:nvPr>
            <p:ph type="body" sz="quarter" idx="10"/>
          </p:nvPr>
        </p:nvSpPr>
        <p:spPr>
          <a:xfrm>
            <a:off x="644004" y="1576643"/>
            <a:ext cx="10903979" cy="1206731"/>
          </a:xfrm>
        </p:spPr>
        <p:txBody>
          <a:bodyPr/>
          <a:lstStyle/>
          <a:p>
            <a:r>
              <a:rPr lang="en-US" sz="5400"/>
              <a:t>Interpersonal Violence (IPV) and the  CUES Intervention</a:t>
            </a:r>
          </a:p>
        </p:txBody>
      </p:sp>
      <p:sp>
        <p:nvSpPr>
          <p:cNvPr id="5" name="Text Placeholder 4">
            <a:extLst>
              <a:ext uri="{FF2B5EF4-FFF2-40B4-BE49-F238E27FC236}">
                <a16:creationId xmlns:a16="http://schemas.microsoft.com/office/drawing/2014/main" id="{F64226DE-4659-418A-804E-CED5EDE5DE00}"/>
              </a:ext>
            </a:extLst>
          </p:cNvPr>
          <p:cNvSpPr>
            <a:spLocks noGrp="1"/>
          </p:cNvSpPr>
          <p:nvPr>
            <p:ph type="body" sz="quarter" idx="11"/>
          </p:nvPr>
        </p:nvSpPr>
        <p:spPr>
          <a:xfrm>
            <a:off x="2999955" y="3419412"/>
            <a:ext cx="6192078" cy="655215"/>
          </a:xfrm>
        </p:spPr>
        <p:txBody>
          <a:bodyPr/>
          <a:lstStyle/>
          <a:p>
            <a:pPr>
              <a:spcBef>
                <a:spcPts val="600"/>
              </a:spcBef>
            </a:pPr>
            <a:r>
              <a:rPr lang="en-US" sz="2000"/>
              <a:t>Presented by: Lisa James and Jake Sese</a:t>
            </a:r>
          </a:p>
          <a:p>
            <a:pPr>
              <a:spcBef>
                <a:spcPts val="600"/>
              </a:spcBef>
            </a:pPr>
            <a:r>
              <a:rPr lang="en-US" sz="2000"/>
              <a:t>Futures Without Violence (FUTURES)</a:t>
            </a:r>
          </a:p>
        </p:txBody>
      </p:sp>
    </p:spTree>
    <p:extLst>
      <p:ext uri="{BB962C8B-B14F-4D97-AF65-F5344CB8AC3E}">
        <p14:creationId xmlns:p14="http://schemas.microsoft.com/office/powerpoint/2010/main" val="126595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609351" y="699533"/>
            <a:ext cx="9064400" cy="461600"/>
          </a:xfrm>
          <a:prstGeom prst="rect">
            <a:avLst/>
          </a:prstGeom>
          <a:noFill/>
          <a:ln>
            <a:noFill/>
          </a:ln>
        </p:spPr>
        <p:txBody>
          <a:bodyPr spcFirstLastPara="1" wrap="square" lIns="0" tIns="0" rIns="0" bIns="0" anchor="ctr" anchorCtr="0">
            <a:normAutofit/>
          </a:bodyPr>
          <a:lstStyle/>
          <a:p>
            <a:pPr>
              <a:lnSpc>
                <a:spcPct val="90000"/>
              </a:lnSpc>
              <a:buClr>
                <a:schemeClr val="dk1"/>
              </a:buClr>
              <a:buSzPts val="2300"/>
            </a:pPr>
            <a:r>
              <a:rPr lang="en"/>
              <a:t>Health Partners on IPV + Exploitation</a:t>
            </a:r>
            <a:endParaRPr/>
          </a:p>
        </p:txBody>
      </p:sp>
      <p:sp>
        <p:nvSpPr>
          <p:cNvPr id="134" name="Google Shape;134;p25"/>
          <p:cNvSpPr txBox="1">
            <a:spLocks noGrp="1"/>
          </p:cNvSpPr>
          <p:nvPr>
            <p:ph type="body" idx="1"/>
          </p:nvPr>
        </p:nvSpPr>
        <p:spPr>
          <a:xfrm>
            <a:off x="1377467" y="1456000"/>
            <a:ext cx="10257200" cy="4298000"/>
          </a:xfrm>
          <a:prstGeom prst="rect">
            <a:avLst/>
          </a:prstGeom>
          <a:noFill/>
          <a:ln>
            <a:noFill/>
          </a:ln>
        </p:spPr>
        <p:txBody>
          <a:bodyPr spcFirstLastPara="1" wrap="square" lIns="60967" tIns="60967" rIns="60967" bIns="60967" anchor="t" anchorCtr="0">
            <a:noAutofit/>
          </a:bodyPr>
          <a:lstStyle/>
          <a:p>
            <a:pPr marL="84665" indent="0">
              <a:lnSpc>
                <a:spcPct val="90000"/>
              </a:lnSpc>
              <a:buClr>
                <a:schemeClr val="dk1"/>
              </a:buClr>
              <a:buNone/>
            </a:pPr>
            <a:r>
              <a:rPr lang="en">
                <a:solidFill>
                  <a:schemeClr val="dk1"/>
                </a:solidFill>
              </a:rPr>
              <a:t>Led by Futures Without Violence (FUTURES) and funded by HRSA’s Bureau of Primary Health Care to work with health centers to support those at risk of experiencing or surviving intimate partner violence, human trafficking, or exploitation and to bolster prevention efforts. </a:t>
            </a:r>
            <a:endParaRPr>
              <a:solidFill>
                <a:schemeClr val="dk1"/>
              </a:solidFill>
            </a:endParaRPr>
          </a:p>
          <a:p>
            <a:pPr marL="84665" indent="0">
              <a:lnSpc>
                <a:spcPct val="90000"/>
              </a:lnSpc>
              <a:buClr>
                <a:schemeClr val="dk1"/>
              </a:buClr>
              <a:buNone/>
            </a:pPr>
            <a:endParaRPr>
              <a:solidFill>
                <a:schemeClr val="dk1"/>
              </a:solidFill>
            </a:endParaRPr>
          </a:p>
          <a:p>
            <a:pPr marL="84665" indent="0">
              <a:lnSpc>
                <a:spcPct val="90000"/>
              </a:lnSpc>
              <a:buClr>
                <a:schemeClr val="dk1"/>
              </a:buClr>
              <a:buNone/>
            </a:pPr>
            <a:r>
              <a:rPr lang="en" b="1">
                <a:solidFill>
                  <a:schemeClr val="dk1"/>
                </a:solidFill>
              </a:rPr>
              <a:t>We offer health center staff ongoing educational programs including:</a:t>
            </a:r>
            <a:endParaRPr b="1">
              <a:solidFill>
                <a:schemeClr val="dk1"/>
              </a:solidFill>
            </a:endParaRPr>
          </a:p>
          <a:p>
            <a:pPr marL="84665" indent="0">
              <a:lnSpc>
                <a:spcPct val="90000"/>
              </a:lnSpc>
              <a:buClr>
                <a:schemeClr val="dk1"/>
              </a:buClr>
              <a:buNone/>
            </a:pPr>
            <a:endParaRPr b="1">
              <a:solidFill>
                <a:schemeClr val="dk1"/>
              </a:solidFill>
            </a:endParaRPr>
          </a:p>
          <a:p>
            <a:pPr marL="914377" indent="-347125">
              <a:lnSpc>
                <a:spcPct val="150000"/>
              </a:lnSpc>
              <a:buClr>
                <a:schemeClr val="dk1"/>
              </a:buClr>
              <a:buSzPts val="1500"/>
              <a:buChar char="➔"/>
            </a:pPr>
            <a:r>
              <a:rPr lang="en">
                <a:solidFill>
                  <a:schemeClr val="dk1"/>
                </a:solidFill>
              </a:rPr>
              <a:t>Trainings on key topics for small cohorts</a:t>
            </a:r>
            <a:endParaRPr>
              <a:solidFill>
                <a:schemeClr val="dk1"/>
              </a:solidFill>
            </a:endParaRPr>
          </a:p>
          <a:p>
            <a:pPr marL="914377" indent="-347125">
              <a:lnSpc>
                <a:spcPct val="150000"/>
              </a:lnSpc>
              <a:buClr>
                <a:schemeClr val="dk1"/>
              </a:buClr>
              <a:buSzPts val="1500"/>
              <a:buChar char="➔"/>
            </a:pPr>
            <a:r>
              <a:rPr lang="en">
                <a:solidFill>
                  <a:schemeClr val="dk1"/>
                </a:solidFill>
              </a:rPr>
              <a:t>Webinars + archives</a:t>
            </a:r>
            <a:endParaRPr>
              <a:solidFill>
                <a:schemeClr val="dk1"/>
              </a:solidFill>
            </a:endParaRPr>
          </a:p>
          <a:p>
            <a:pPr marL="914377" indent="-347125">
              <a:lnSpc>
                <a:spcPct val="150000"/>
              </a:lnSpc>
              <a:buClr>
                <a:schemeClr val="dk1"/>
              </a:buClr>
              <a:buSzPts val="1500"/>
              <a:buChar char="➔"/>
            </a:pPr>
            <a:r>
              <a:rPr lang="en">
                <a:solidFill>
                  <a:schemeClr val="dk1"/>
                </a:solidFill>
              </a:rPr>
              <a:t>Clinical and patient tools, an online toolkit, evaluation + EHR tools</a:t>
            </a:r>
            <a:endParaRPr>
              <a:solidFill>
                <a:schemeClr val="dk1"/>
              </a:solidFill>
            </a:endParaRPr>
          </a:p>
          <a:p>
            <a:pPr marL="304792" indent="-152396">
              <a:lnSpc>
                <a:spcPct val="90000"/>
              </a:lnSpc>
              <a:buClr>
                <a:schemeClr val="dk1"/>
              </a:buClr>
              <a:buNone/>
            </a:pPr>
            <a:endParaRPr b="1">
              <a:solidFill>
                <a:schemeClr val="dk1"/>
              </a:solidFill>
            </a:endParaRPr>
          </a:p>
          <a:p>
            <a:pPr marL="304792" indent="-279393">
              <a:lnSpc>
                <a:spcPct val="115000"/>
              </a:lnSpc>
              <a:buClr>
                <a:schemeClr val="dk1"/>
              </a:buClr>
              <a:buSzPts val="1500"/>
            </a:pPr>
            <a:r>
              <a:rPr lang="en" b="1">
                <a:solidFill>
                  <a:schemeClr val="dk1"/>
                </a:solidFill>
              </a:rPr>
              <a:t>Learn more: </a:t>
            </a:r>
            <a:r>
              <a:rPr lang="en" u="sng">
                <a:solidFill>
                  <a:srgbClr val="E36C09"/>
                </a:solidFill>
                <a:hlinkClick r:id="rId3">
                  <a:extLst>
                    <a:ext uri="{A12FA001-AC4F-418D-AE19-62706E023703}">
                      <ahyp:hlinkClr xmlns:ahyp="http://schemas.microsoft.com/office/drawing/2018/hyperlinkcolor" val="tx"/>
                    </a:ext>
                  </a:extLst>
                </a:hlinkClick>
              </a:rPr>
              <a:t>www.healthpartnersipve.org</a:t>
            </a:r>
            <a:r>
              <a:rPr lang="en">
                <a:solidFill>
                  <a:srgbClr val="E36C09"/>
                </a:solidFill>
              </a:rPr>
              <a:t> </a:t>
            </a:r>
            <a:endParaRPr>
              <a:solidFill>
                <a:srgbClr val="E36C09"/>
              </a:solidFill>
            </a:endParaRPr>
          </a:p>
          <a:p>
            <a:pPr marL="84665" indent="0">
              <a:lnSpc>
                <a:spcPct val="90000"/>
              </a:lnSpc>
              <a:buClr>
                <a:schemeClr val="dk1"/>
              </a:buClr>
              <a:buNone/>
            </a:pPr>
            <a:endParaRPr sz="2133"/>
          </a:p>
        </p:txBody>
      </p:sp>
      <p:sp>
        <p:nvSpPr>
          <p:cNvPr id="135" name="Google Shape;135;p25"/>
          <p:cNvSpPr txBox="1">
            <a:spLocks noGrp="1"/>
          </p:cNvSpPr>
          <p:nvPr>
            <p:ph type="sldNum" idx="12"/>
          </p:nvPr>
        </p:nvSpPr>
        <p:spPr>
          <a:xfrm>
            <a:off x="8778241" y="6377915"/>
            <a:ext cx="2804000" cy="348852"/>
          </a:xfrm>
          <a:prstGeom prst="rect">
            <a:avLst/>
          </a:prstGeom>
          <a:noFill/>
          <a:ln>
            <a:noFill/>
          </a:ln>
        </p:spPr>
        <p:txBody>
          <a:bodyPr spcFirstLastPara="1" vert="horz" wrap="square" lIns="60967" tIns="30467" rIns="60967" bIns="30467" rtlCol="0" anchor="ctr" anchorCtr="0">
            <a:spAutoFit/>
          </a:bodyPr>
          <a:lstStyle/>
          <a:p>
            <a:pPr marL="0" marR="0" lvl="0" indent="0" algn="r" defTabSz="914400" rtl="0" eaLnBrk="1" fontAlgn="auto" latinLnBrk="0" hangingPunct="1">
              <a:lnSpc>
                <a:spcPct val="100000"/>
              </a:lnSpc>
              <a:spcBef>
                <a:spcPts val="0"/>
              </a:spcBef>
              <a:spcAft>
                <a:spcPts val="0"/>
              </a:spcAft>
              <a:buClr>
                <a:srgbClr val="888888"/>
              </a:buClr>
              <a:buSzPts val="900"/>
              <a:buFont typeface="Calibri"/>
              <a:buNone/>
              <a:tabLst/>
              <a:defRPr/>
            </a:pPr>
            <a:fld id="{00000000-1234-1234-1234-123412341234}" type="slidenum">
              <a:rPr kumimoji="0" lang="en" sz="1867"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900"/>
                <a:buFont typeface="Calibri"/>
                <a:buNone/>
                <a:tabLst/>
                <a:defRPr/>
              </a:pPr>
              <a:t>5</a:t>
            </a:fld>
            <a:endParaRPr kumimoji="0" sz="1867" b="0" i="0" u="none" strike="noStrike" kern="1200" cap="none" spc="0" normalizeH="0" baseline="0" noProof="0">
              <a:ln>
                <a:noFill/>
              </a:ln>
              <a:solidFill>
                <a:srgbClr val="888888"/>
              </a:solidFill>
              <a:effectLst/>
              <a:uLnTx/>
              <a:uFillTx/>
              <a:latin typeface="Calibri"/>
              <a:ea typeface="Calibri"/>
              <a:cs typeface="Calibri"/>
              <a:sym typeface="Calibri"/>
            </a:endParaRPr>
          </a:p>
        </p:txBody>
      </p:sp>
      <p:pic>
        <p:nvPicPr>
          <p:cNvPr id="136" name="Google Shape;136;p25"/>
          <p:cNvPicPr preferRelativeResize="0"/>
          <p:nvPr/>
        </p:nvPicPr>
        <p:blipFill rotWithShape="1">
          <a:blip r:embed="rId4">
            <a:alphaModFix/>
          </a:blip>
          <a:srcRect/>
          <a:stretch/>
        </p:blipFill>
        <p:spPr>
          <a:xfrm>
            <a:off x="8101276" y="5224975"/>
            <a:ext cx="3197625" cy="781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0" tIns="0" rIns="0" bIns="0" anchor="t">
            <a:noAutofit/>
          </a:bodyPr>
          <a:lstStyle/>
          <a:p>
            <a:pPr algn="l"/>
            <a:r>
              <a:rPr lang="en-US" sz="3200">
                <a:latin typeface="Source Sans Pro"/>
                <a:ea typeface="Source Sans Pro"/>
                <a:cs typeface="Beirut"/>
              </a:rPr>
              <a:t>What is Intimate Partner Violence (IPV)?</a:t>
            </a:r>
          </a:p>
        </p:txBody>
      </p:sp>
      <p:sp>
        <p:nvSpPr>
          <p:cNvPr id="7" name="Content Placeholder 2"/>
          <p:cNvSpPr>
            <a:spLocks noGrp="1"/>
          </p:cNvSpPr>
          <p:nvPr>
            <p:ph type="body" idx="1"/>
          </p:nvPr>
        </p:nvSpPr>
        <p:spPr>
          <a:xfrm>
            <a:off x="1388834" y="1490672"/>
            <a:ext cx="9622493" cy="1016000"/>
          </a:xfrm>
          <a:prstGeom prst="rect">
            <a:avLst/>
          </a:prstGeom>
          <a:ln>
            <a:solidFill>
              <a:schemeClr val="tx1"/>
            </a:solidFill>
          </a:ln>
        </p:spPr>
        <p:txBody>
          <a:bodyPr spcFirstLastPara="1" vert="horz" wrap="square" lIns="91440" tIns="45720" rIns="91440" bIns="45720" rtlCol="0" anchor="t" anchorCtr="0">
            <a:normAutofit/>
          </a:bodyPr>
          <a:lstStyle/>
          <a:p>
            <a:pPr marL="76204" indent="0">
              <a:buNone/>
            </a:pPr>
            <a:r>
              <a:rPr lang="en-US" sz="2100">
                <a:solidFill>
                  <a:schemeClr val="tx1">
                    <a:lumMod val="85000"/>
                    <a:lumOff val="15000"/>
                  </a:schemeClr>
                </a:solidFill>
                <a:latin typeface="Source Sans Pro"/>
                <a:ea typeface="Source Sans Pro"/>
                <a:cs typeface="Beirut"/>
              </a:rPr>
              <a:t>A person(s) in a relationship is using a </a:t>
            </a:r>
            <a:r>
              <a:rPr lang="en-US" sz="2100" b="1">
                <a:solidFill>
                  <a:schemeClr val="accent6"/>
                </a:solidFill>
                <a:latin typeface="Source Sans Pro"/>
                <a:ea typeface="Source Sans Pro"/>
                <a:cs typeface="Beirut"/>
              </a:rPr>
              <a:t>pattern</a:t>
            </a:r>
            <a:r>
              <a:rPr lang="en-US" sz="2100">
                <a:solidFill>
                  <a:schemeClr val="tx1">
                    <a:lumMod val="85000"/>
                    <a:lumOff val="15000"/>
                  </a:schemeClr>
                </a:solidFill>
                <a:latin typeface="Source Sans Pro"/>
                <a:ea typeface="Source Sans Pro"/>
                <a:cs typeface="Beirut"/>
              </a:rPr>
              <a:t> of methods and tactics to gain and maintain </a:t>
            </a:r>
            <a:r>
              <a:rPr lang="en-US" sz="2100" b="1">
                <a:solidFill>
                  <a:schemeClr val="accent6"/>
                </a:solidFill>
                <a:latin typeface="Source Sans Pro"/>
                <a:ea typeface="Source Sans Pro"/>
                <a:cs typeface="Beirut"/>
              </a:rPr>
              <a:t>power</a:t>
            </a:r>
            <a:r>
              <a:rPr lang="en-US" sz="2100" b="1">
                <a:solidFill>
                  <a:schemeClr val="accent6"/>
                </a:solidFill>
                <a:effectLst>
                  <a:outerShdw blurRad="38100" dist="38100" dir="2700000" algn="tl">
                    <a:srgbClr val="000000">
                      <a:alpha val="43137"/>
                    </a:srgbClr>
                  </a:outerShdw>
                </a:effectLst>
                <a:latin typeface="Source Sans Pro"/>
                <a:ea typeface="Source Sans Pro"/>
                <a:cs typeface="Beirut"/>
              </a:rPr>
              <a:t> </a:t>
            </a:r>
            <a:r>
              <a:rPr lang="en-US" sz="2100" b="1">
                <a:solidFill>
                  <a:schemeClr val="accent6"/>
                </a:solidFill>
                <a:latin typeface="Source Sans Pro"/>
                <a:ea typeface="Source Sans Pro"/>
                <a:cs typeface="Beirut"/>
              </a:rPr>
              <a:t>and control </a:t>
            </a:r>
            <a:r>
              <a:rPr lang="en-US" sz="2100">
                <a:solidFill>
                  <a:schemeClr val="tx1">
                    <a:lumMod val="85000"/>
                    <a:lumOff val="15000"/>
                  </a:schemeClr>
                </a:solidFill>
                <a:latin typeface="Source Sans Pro"/>
                <a:ea typeface="Source Sans Pro"/>
                <a:cs typeface="Beirut"/>
              </a:rPr>
              <a:t>over the other person.</a:t>
            </a:r>
            <a:endParaRPr lang="en-US">
              <a:solidFill>
                <a:schemeClr val="tx1">
                  <a:lumMod val="85000"/>
                  <a:lumOff val="15000"/>
                </a:schemeClr>
              </a:solidFill>
              <a:latin typeface="Source Sans Pro"/>
              <a:ea typeface="Source Sans Pro"/>
              <a:cs typeface="Calibri" panose="020F0502020204030204"/>
            </a:endParaRPr>
          </a:p>
        </p:txBody>
      </p:sp>
      <p:pic>
        <p:nvPicPr>
          <p:cNvPr id="4" name="Picture 3"/>
          <p:cNvPicPr>
            <a:picLocks noChangeAspect="1"/>
          </p:cNvPicPr>
          <p:nvPr/>
        </p:nvPicPr>
        <p:blipFill rotWithShape="1">
          <a:blip r:embed="rId3"/>
          <a:srcRect l="8292"/>
          <a:stretch/>
        </p:blipFill>
        <p:spPr>
          <a:xfrm>
            <a:off x="8788400" y="2616200"/>
            <a:ext cx="1960102" cy="3103922"/>
          </a:xfrm>
          <a:prstGeom prst="rect">
            <a:avLst/>
          </a:prstGeom>
        </p:spPr>
      </p:pic>
      <p:sp>
        <p:nvSpPr>
          <p:cNvPr id="5" name="Content Placeholder 2"/>
          <p:cNvSpPr txBox="1">
            <a:spLocks/>
          </p:cNvSpPr>
          <p:nvPr/>
        </p:nvSpPr>
        <p:spPr bwMode="auto">
          <a:xfrm>
            <a:off x="2045416" y="2768600"/>
            <a:ext cx="6211755" cy="18249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ts val="700"/>
              </a:spcBef>
              <a:spcAft>
                <a:spcPct val="0"/>
              </a:spcAft>
              <a:buClr>
                <a:srgbClr val="F58220"/>
              </a:buClr>
              <a:buSzPct val="125000"/>
              <a:buFont typeface="Wingdings" pitchFamily="2" charset="2"/>
              <a:defRPr sz="3200" kern="1200">
                <a:solidFill>
                  <a:srgbClr val="58595B"/>
                </a:solidFill>
                <a:latin typeface="+mn-lt"/>
                <a:ea typeface="MS PGothic" pitchFamily="34" charset="-128"/>
                <a:cs typeface="+mn-cs"/>
              </a:defRPr>
            </a:lvl1pPr>
            <a:lvl2pPr marL="639763" indent="-273050" algn="l" rtl="0" eaLnBrk="1" fontAlgn="base" hangingPunct="1">
              <a:spcBef>
                <a:spcPts val="550"/>
              </a:spcBef>
              <a:spcAft>
                <a:spcPct val="0"/>
              </a:spcAft>
              <a:buClr>
                <a:srgbClr val="F58220"/>
              </a:buClr>
              <a:buSzPct val="100000"/>
              <a:buFont typeface="Wingdings" pitchFamily="2" charset="2"/>
              <a:buChar char="§"/>
              <a:defRPr sz="2800" kern="1200">
                <a:solidFill>
                  <a:srgbClr val="58595B"/>
                </a:solidFill>
                <a:latin typeface="+mn-lt"/>
                <a:ea typeface="MS PGothic" pitchFamily="34" charset="-128"/>
                <a:cs typeface="+mn-cs"/>
              </a:defRPr>
            </a:lvl2pPr>
            <a:lvl3pPr marL="914400" indent="-228600" algn="l" rtl="0" eaLnBrk="1" fontAlgn="base" hangingPunct="1">
              <a:spcBef>
                <a:spcPts val="500"/>
              </a:spcBef>
              <a:spcAft>
                <a:spcPct val="0"/>
              </a:spcAft>
              <a:buClr>
                <a:srgbClr val="73A533"/>
              </a:buClr>
              <a:buSzPct val="90000"/>
              <a:buFont typeface="Wingdings" pitchFamily="2" charset="2"/>
              <a:buChar char="Ø"/>
              <a:defRPr sz="2400" kern="1200">
                <a:solidFill>
                  <a:srgbClr val="58595B"/>
                </a:solidFill>
                <a:latin typeface="+mn-lt"/>
                <a:ea typeface="MS PGothic" pitchFamily="34" charset="-128"/>
                <a:cs typeface="+mn-cs"/>
              </a:defRPr>
            </a:lvl3pPr>
            <a:lvl4pPr marL="1371600" indent="-228600" algn="l" rtl="0" eaLnBrk="1" fontAlgn="base" hangingPunct="1">
              <a:spcBef>
                <a:spcPts val="400"/>
              </a:spcBef>
              <a:spcAft>
                <a:spcPct val="0"/>
              </a:spcAft>
              <a:buClr>
                <a:srgbClr val="F58220"/>
              </a:buClr>
              <a:buSzPct val="100000"/>
              <a:buFont typeface="Wingdings" pitchFamily="2" charset="2"/>
              <a:buChar char="−"/>
              <a:defRPr sz="2000" kern="1200">
                <a:solidFill>
                  <a:srgbClr val="58595B"/>
                </a:solidFill>
                <a:latin typeface="+mn-lt"/>
                <a:ea typeface="MS PGothic" pitchFamily="34" charset="-128"/>
                <a:cs typeface="+mn-cs"/>
              </a:defRPr>
            </a:lvl4pPr>
            <a:lvl5pPr marL="1828800" indent="-228600" algn="l" rtl="0" eaLnBrk="1" fontAlgn="base" hangingPunct="1">
              <a:spcBef>
                <a:spcPts val="400"/>
              </a:spcBef>
              <a:spcAft>
                <a:spcPct val="0"/>
              </a:spcAft>
              <a:buClr>
                <a:srgbClr val="73A533"/>
              </a:buClr>
              <a:buSzPct val="100000"/>
              <a:buFont typeface="Arial" charset="0"/>
              <a:buChar char="•"/>
              <a:defRPr sz="2000" kern="1200">
                <a:solidFill>
                  <a:srgbClr val="58595B"/>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304815" marR="0" lvl="0" indent="-304815" algn="l" defTabSz="914400" rtl="0" eaLnBrk="1" fontAlgn="base" latinLnBrk="0" hangingPunct="1">
              <a:lnSpc>
                <a:spcPct val="100000"/>
              </a:lnSpc>
              <a:spcBef>
                <a:spcPts val="700"/>
              </a:spcBef>
              <a:spcAft>
                <a:spcPct val="0"/>
              </a:spcAft>
              <a:buClr>
                <a:srgbClr val="F58220"/>
              </a:buClr>
              <a:buSzPct val="125000"/>
              <a:buFont typeface="Wingdings" panose="05000000000000000000" pitchFamily="2" charset="2"/>
              <a:buChar char="Ø"/>
              <a:tabLst/>
              <a:defRPr/>
            </a:pPr>
            <a:r>
              <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mn-cs"/>
              </a:rPr>
              <a:t>It is often a cycle that gets worse over time – not a one-time ‘incident’</a:t>
            </a:r>
          </a:p>
          <a:p>
            <a:pPr marL="0" marR="0" lvl="0" indent="0" algn="l" defTabSz="914400" rtl="0" eaLnBrk="1" fontAlgn="base" latinLnBrk="0" hangingPunct="1">
              <a:lnSpc>
                <a:spcPct val="100000"/>
              </a:lnSpc>
              <a:spcBef>
                <a:spcPts val="700"/>
              </a:spcBef>
              <a:spcAft>
                <a:spcPct val="0"/>
              </a:spcAft>
              <a:buClr>
                <a:srgbClr val="F58220"/>
              </a:buClr>
              <a:buSzPct val="125000"/>
              <a:buFont typeface="Wingdings" pitchFamily="2" charset="2"/>
              <a:buNone/>
              <a:tabLst/>
              <a:defRPr/>
            </a:pPr>
            <a:endPar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Arial"/>
            </a:endParaRPr>
          </a:p>
          <a:p>
            <a:pPr marL="304815" marR="0" lvl="0" indent="-304815" algn="l" defTabSz="914400" rtl="0" eaLnBrk="1" fontAlgn="base" latinLnBrk="0" hangingPunct="1">
              <a:lnSpc>
                <a:spcPct val="100000"/>
              </a:lnSpc>
              <a:spcBef>
                <a:spcPts val="700"/>
              </a:spcBef>
              <a:spcAft>
                <a:spcPct val="0"/>
              </a:spcAft>
              <a:buClr>
                <a:srgbClr val="F58220"/>
              </a:buClr>
              <a:buSzPct val="125000"/>
              <a:buFont typeface="Wingdings" panose="05000000000000000000" pitchFamily="2" charset="2"/>
              <a:buChar char="Ø"/>
              <a:tabLst/>
              <a:defRPr/>
            </a:pPr>
            <a:r>
              <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mn-cs"/>
              </a:rPr>
              <a:t>Abusers use jealousy, social status, mental health, money, and other tactics to be controlling and abusive – not just physical violence</a:t>
            </a:r>
          </a:p>
          <a:p>
            <a:pPr marL="0" marR="0" lvl="0" indent="0" algn="l" defTabSz="914400" rtl="0" eaLnBrk="1" fontAlgn="base" latinLnBrk="0" hangingPunct="1">
              <a:lnSpc>
                <a:spcPct val="100000"/>
              </a:lnSpc>
              <a:spcBef>
                <a:spcPts val="700"/>
              </a:spcBef>
              <a:spcAft>
                <a:spcPct val="0"/>
              </a:spcAft>
              <a:buClr>
                <a:srgbClr val="F58220"/>
              </a:buClr>
              <a:buSzPct val="125000"/>
              <a:buFont typeface="Wingdings" pitchFamily="2" charset="2"/>
              <a:buNone/>
              <a:tabLst/>
              <a:defRPr/>
            </a:pPr>
            <a:endPar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Arial"/>
            </a:endParaRPr>
          </a:p>
          <a:p>
            <a:pPr marL="304815" marR="0" lvl="0" indent="-304815" algn="l" defTabSz="914400" rtl="0" eaLnBrk="1" fontAlgn="base" latinLnBrk="0" hangingPunct="1">
              <a:lnSpc>
                <a:spcPct val="100000"/>
              </a:lnSpc>
              <a:spcBef>
                <a:spcPts val="700"/>
              </a:spcBef>
              <a:spcAft>
                <a:spcPct val="0"/>
              </a:spcAft>
              <a:buClr>
                <a:srgbClr val="F58220"/>
              </a:buClr>
              <a:buSzPct val="125000"/>
              <a:buFont typeface="Wingdings" panose="05000000000000000000" pitchFamily="2" charset="2"/>
              <a:buChar char="Ø"/>
              <a:tabLst/>
              <a:defRPr/>
            </a:pPr>
            <a:r>
              <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mn-cs"/>
              </a:rPr>
              <a:t>Leaving an abusive relationship is not always the best, safest, or most realistic option for survivors</a:t>
            </a:r>
            <a:endParaRPr kumimoji="0" lang="en-US" sz="2133" b="0" i="0" u="none" strike="noStrike" kern="1200" cap="none" spc="0" normalizeH="0" baseline="0" noProof="0">
              <a:ln>
                <a:noFill/>
              </a:ln>
              <a:solidFill>
                <a:srgbClr val="00334C">
                  <a:lumMod val="85000"/>
                  <a:lumOff val="15000"/>
                </a:srgbClr>
              </a:solidFill>
              <a:effectLst/>
              <a:uLnTx/>
              <a:uFillTx/>
              <a:latin typeface="Source Sans Pro"/>
              <a:ea typeface="MS PGothic"/>
              <a:cs typeface="Arial"/>
            </a:endParaRPr>
          </a:p>
        </p:txBody>
      </p:sp>
    </p:spTree>
    <p:extLst>
      <p:ext uri="{BB962C8B-B14F-4D97-AF65-F5344CB8AC3E}">
        <p14:creationId xmlns:p14="http://schemas.microsoft.com/office/powerpoint/2010/main" val="235753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t="18877"/>
          <a:stretch/>
        </p:blipFill>
        <p:spPr>
          <a:xfrm>
            <a:off x="926946" y="1882089"/>
            <a:ext cx="4876871" cy="3575759"/>
          </a:xfrm>
          <a:prstGeom prst="rect">
            <a:avLst/>
          </a:prstGeom>
          <a:noFill/>
          <a:ln>
            <a:noFill/>
          </a:ln>
        </p:spPr>
      </p:pic>
      <p:pic>
        <p:nvPicPr>
          <p:cNvPr id="143" name="Google Shape;143;p26"/>
          <p:cNvPicPr preferRelativeResize="0"/>
          <p:nvPr/>
        </p:nvPicPr>
        <p:blipFill rotWithShape="1">
          <a:blip r:embed="rId4">
            <a:alphaModFix/>
          </a:blip>
          <a:srcRect t="18307"/>
          <a:stretch/>
        </p:blipFill>
        <p:spPr>
          <a:xfrm>
            <a:off x="6117259" y="1916451"/>
            <a:ext cx="5147800" cy="3484051"/>
          </a:xfrm>
          <a:prstGeom prst="rect">
            <a:avLst/>
          </a:prstGeom>
          <a:noFill/>
          <a:ln>
            <a:noFill/>
          </a:ln>
        </p:spPr>
      </p:pic>
      <p:sp>
        <p:nvSpPr>
          <p:cNvPr id="144" name="Google Shape;144;p26"/>
          <p:cNvSpPr/>
          <p:nvPr/>
        </p:nvSpPr>
        <p:spPr>
          <a:xfrm>
            <a:off x="1924000" y="6283600"/>
            <a:ext cx="8583600" cy="390000"/>
          </a:xfrm>
          <a:prstGeom prst="rect">
            <a:avLst/>
          </a:prstGeom>
          <a:noFill/>
          <a:ln>
            <a:noFill/>
          </a:ln>
        </p:spPr>
        <p:txBody>
          <a:bodyPr spcFirstLastPara="1" wrap="square" lIns="60967" tIns="30467" rIns="60967" bIns="3046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00334C"/>
                </a:solidFill>
                <a:effectLst/>
                <a:uLnTx/>
                <a:uFillTx/>
                <a:latin typeface="Arial"/>
                <a:ea typeface="Arial"/>
                <a:cs typeface="Arial"/>
                <a:sym typeface="Arial"/>
              </a:rPr>
              <a:t>The National Intimate Partner and Sexual Violence Survey 2016/2017 Report on Intimate Partner Violence</a:t>
            </a:r>
            <a:endParaRPr kumimoji="0" sz="800" b="0" i="0" u="none" strike="noStrike" kern="1200" cap="none" spc="0" normalizeH="0" baseline="0" noProof="0">
              <a:ln>
                <a:noFill/>
              </a:ln>
              <a:solidFill>
                <a:srgbClr val="00334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33" b="0" i="0" u="none" strike="noStrike" kern="1200" cap="none" spc="0" normalizeH="0" baseline="0" noProof="0">
              <a:ln>
                <a:noFill/>
              </a:ln>
              <a:solidFill>
                <a:srgbClr val="00334C"/>
              </a:solidFill>
              <a:effectLst/>
              <a:uLnTx/>
              <a:uFillTx/>
              <a:latin typeface="Arial" panose="020B0604020202020204"/>
              <a:ea typeface="+mn-ea"/>
              <a:cs typeface="+mn-cs"/>
            </a:endParaRPr>
          </a:p>
        </p:txBody>
      </p:sp>
      <p:sp>
        <p:nvSpPr>
          <p:cNvPr id="145" name="Google Shape;145;p26"/>
          <p:cNvSpPr/>
          <p:nvPr/>
        </p:nvSpPr>
        <p:spPr>
          <a:xfrm>
            <a:off x="605004" y="533119"/>
            <a:ext cx="10982000" cy="523200"/>
          </a:xfrm>
          <a:prstGeom prst="rect">
            <a:avLst/>
          </a:prstGeom>
          <a:noFill/>
          <a:ln>
            <a:noFill/>
          </a:ln>
        </p:spPr>
        <p:txBody>
          <a:bodyPr spcFirstLastPara="1" wrap="square" lIns="60967" tIns="30467" rIns="60967" bIns="30467"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067" b="1" i="0" u="none" strike="noStrike" kern="1200" cap="none" spc="0" normalizeH="0" baseline="0" noProof="0">
                <a:ln>
                  <a:noFill/>
                </a:ln>
                <a:solidFill>
                  <a:srgbClr val="00334C"/>
                </a:solidFill>
                <a:effectLst/>
                <a:uLnTx/>
                <a:uFillTx/>
                <a:latin typeface="Arial"/>
                <a:ea typeface="Arial"/>
                <a:cs typeface="Arial"/>
                <a:sym typeface="Arial"/>
              </a:rPr>
              <a:t>Prevalence</a:t>
            </a:r>
            <a:endParaRPr kumimoji="0" sz="933" b="0" i="0" u="none" strike="noStrike" kern="1200" cap="none" spc="0" normalizeH="0" baseline="0" noProof="0">
              <a:ln>
                <a:noFill/>
              </a:ln>
              <a:solidFill>
                <a:srgbClr val="00334C"/>
              </a:solidFill>
              <a:effectLst/>
              <a:uLnTx/>
              <a:uFillTx/>
              <a:latin typeface="Arial" panose="020B0604020202020204"/>
              <a:ea typeface="+mn-ea"/>
              <a:cs typeface="+mn-cs"/>
            </a:endParaRPr>
          </a:p>
        </p:txBody>
      </p:sp>
      <p:sp>
        <p:nvSpPr>
          <p:cNvPr id="146" name="Google Shape;146;p26"/>
          <p:cNvSpPr/>
          <p:nvPr/>
        </p:nvSpPr>
        <p:spPr>
          <a:xfrm>
            <a:off x="7203716" y="1367868"/>
            <a:ext cx="2889200" cy="468000"/>
          </a:xfrm>
          <a:prstGeom prst="rect">
            <a:avLst/>
          </a:prstGeom>
          <a:noFill/>
          <a:ln>
            <a:noFill/>
          </a:ln>
        </p:spPr>
        <p:txBody>
          <a:bodyPr spcFirstLastPara="1" wrap="square" lIns="60967" tIns="30467" rIns="60967" bIns="3046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srgbClr val="E36C09"/>
                </a:solidFill>
                <a:effectLst/>
                <a:uLnTx/>
                <a:uFillTx/>
                <a:latin typeface="Arial"/>
                <a:ea typeface="Arial"/>
                <a:cs typeface="Arial"/>
                <a:sym typeface="Arial"/>
              </a:rPr>
              <a:t>Sexual Violence</a:t>
            </a:r>
            <a:endParaRPr kumimoji="0" sz="2400" b="0" i="0" u="none" strike="noStrike" kern="1200" cap="none" spc="0" normalizeH="0" baseline="0" noProof="0">
              <a:ln>
                <a:noFill/>
              </a:ln>
              <a:solidFill>
                <a:srgbClr val="E36C09"/>
              </a:solidFill>
              <a:effectLst/>
              <a:uLnTx/>
              <a:uFillTx/>
              <a:latin typeface="Calibri"/>
              <a:ea typeface="Calibri"/>
              <a:cs typeface="Calibri"/>
              <a:sym typeface="Calibri"/>
            </a:endParaRPr>
          </a:p>
        </p:txBody>
      </p:sp>
      <p:sp>
        <p:nvSpPr>
          <p:cNvPr id="147" name="Google Shape;147;p26"/>
          <p:cNvSpPr/>
          <p:nvPr/>
        </p:nvSpPr>
        <p:spPr>
          <a:xfrm>
            <a:off x="1249900" y="1312835"/>
            <a:ext cx="3821200" cy="468000"/>
          </a:xfrm>
          <a:prstGeom prst="rect">
            <a:avLst/>
          </a:prstGeom>
          <a:noFill/>
          <a:ln>
            <a:noFill/>
          </a:ln>
        </p:spPr>
        <p:txBody>
          <a:bodyPr spcFirstLastPara="1" wrap="square" lIns="60967" tIns="30467" rIns="60967" bIns="3046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srgbClr val="E36C09"/>
                </a:solidFill>
                <a:effectLst/>
                <a:uLnTx/>
                <a:uFillTx/>
                <a:latin typeface="Arial"/>
                <a:ea typeface="Arial"/>
                <a:cs typeface="Arial"/>
                <a:sym typeface="Arial"/>
              </a:rPr>
              <a:t>Intimate Partner Violence</a:t>
            </a:r>
            <a:endParaRPr kumimoji="0" sz="2400" b="0" i="0" u="none" strike="noStrike" kern="1200" cap="none" spc="0" normalizeH="0" baseline="0" noProof="0">
              <a:ln>
                <a:noFill/>
              </a:ln>
              <a:solidFill>
                <a:srgbClr val="E36C09"/>
              </a:solidFill>
              <a:effectLst/>
              <a:uLnTx/>
              <a:uFillTx/>
              <a:latin typeface="Calibri"/>
              <a:ea typeface="Calibri"/>
              <a:cs typeface="Calibri"/>
              <a:sym typeface="Calibri"/>
            </a:endParaRPr>
          </a:p>
        </p:txBody>
      </p:sp>
      <p:sp>
        <p:nvSpPr>
          <p:cNvPr id="148" name="Google Shape;148;p26"/>
          <p:cNvSpPr txBox="1">
            <a:spLocks noGrp="1"/>
          </p:cNvSpPr>
          <p:nvPr>
            <p:ph type="sldNum" idx="12"/>
          </p:nvPr>
        </p:nvSpPr>
        <p:spPr>
          <a:xfrm>
            <a:off x="8778241" y="6377942"/>
            <a:ext cx="2804000" cy="184666"/>
          </a:xfrm>
          <a:prstGeom prst="rect">
            <a:avLst/>
          </a:prstGeom>
        </p:spPr>
        <p:txBody>
          <a:bodyPr spcFirstLastPara="1" vert="horz" wrap="square" lIns="0" tIns="0" rIns="0" bIns="0" rtlCol="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900"/>
              <a:buFontTx/>
              <a:buNone/>
              <a:tabLst/>
              <a:defRPr/>
            </a:pPr>
            <a:fld id="{00000000-1234-1234-1234-123412341234}" type="slidenum">
              <a:rPr kumimoji="0" lang="en"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900"/>
                <a:buFontTx/>
                <a:buNone/>
                <a:tabLst/>
                <a:defRPr/>
              </a:pPr>
              <a:t>7</a:t>
            </a:fld>
            <a:endParaRPr kumimoji="0"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E481-5C7C-A039-2F68-A80FF54012A0}"/>
              </a:ext>
            </a:extLst>
          </p:cNvPr>
          <p:cNvSpPr>
            <a:spLocks noGrp="1"/>
          </p:cNvSpPr>
          <p:nvPr>
            <p:ph type="title"/>
          </p:nvPr>
        </p:nvSpPr>
        <p:spPr/>
        <p:txBody>
          <a:bodyPr/>
          <a:lstStyle/>
          <a:p>
            <a:pPr algn="ctr"/>
            <a:r>
              <a:rPr lang="en-US"/>
              <a:t>Health Impact of IPV</a:t>
            </a:r>
          </a:p>
        </p:txBody>
      </p:sp>
      <p:sp>
        <p:nvSpPr>
          <p:cNvPr id="4" name="Slide Number Placeholder 3">
            <a:extLst>
              <a:ext uri="{FF2B5EF4-FFF2-40B4-BE49-F238E27FC236}">
                <a16:creationId xmlns:a16="http://schemas.microsoft.com/office/drawing/2014/main" id="{1AFFB1CB-A225-4EEC-E8C0-3824FA16D4A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ts val="900"/>
              <a:buFontTx/>
              <a:buNone/>
              <a:tabLst/>
              <a:defRPr/>
            </a:pPr>
            <a:fld id="{00000000-1234-1234-1234-123412341234}" type="slidenum">
              <a:rPr kumimoji="0" lang="en"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Pts val="900"/>
                <a:buFontTx/>
                <a:buNone/>
                <a:tabLst/>
                <a:defRPr/>
              </a:pPr>
              <a:t>8</a:t>
            </a:fld>
            <a:endParaRPr kumimoji="0" lang="en"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grpSp>
        <p:nvGrpSpPr>
          <p:cNvPr id="5" name="Google Shape;392;p24">
            <a:extLst>
              <a:ext uri="{FF2B5EF4-FFF2-40B4-BE49-F238E27FC236}">
                <a16:creationId xmlns:a16="http://schemas.microsoft.com/office/drawing/2014/main" id="{18218FB0-FD85-789C-90FD-76893F0F731F}"/>
              </a:ext>
            </a:extLst>
          </p:cNvPr>
          <p:cNvGrpSpPr/>
          <p:nvPr/>
        </p:nvGrpSpPr>
        <p:grpSpPr>
          <a:xfrm>
            <a:off x="2522838" y="1352977"/>
            <a:ext cx="7146324" cy="4152046"/>
            <a:chOff x="784675" y="1519267"/>
            <a:chExt cx="4848900" cy="4444963"/>
          </a:xfrm>
        </p:grpSpPr>
        <p:sp>
          <p:nvSpPr>
            <p:cNvPr id="6" name="Google Shape;393;p24">
              <a:extLst>
                <a:ext uri="{FF2B5EF4-FFF2-40B4-BE49-F238E27FC236}">
                  <a16:creationId xmlns:a16="http://schemas.microsoft.com/office/drawing/2014/main" id="{EFB1CE1E-8E32-664C-A293-1627445502F4}"/>
                </a:ext>
              </a:extLst>
            </p:cNvPr>
            <p:cNvSpPr/>
            <p:nvPr/>
          </p:nvSpPr>
          <p:spPr>
            <a:xfrm>
              <a:off x="784675" y="1519267"/>
              <a:ext cx="4848900" cy="3823800"/>
            </a:xfrm>
            <a:prstGeom prst="round2SameRect">
              <a:avLst>
                <a:gd name="adj1" fmla="val 8000"/>
                <a:gd name="adj2" fmla="val 0"/>
              </a:avLst>
            </a:prstGeom>
            <a:solidFill>
              <a:schemeClr val="lt1">
                <a:alpha val="88627"/>
              </a:schemeClr>
            </a:solidFill>
            <a:ln w="19050" cap="flat" cmpd="sng">
              <a:solidFill>
                <a:srgbClr val="E36912"/>
              </a:solidFill>
              <a:prstDash val="solid"/>
              <a:round/>
              <a:headEnd type="none" w="sm" len="sm"/>
              <a:tailEnd type="none" w="sm" len="sm"/>
            </a:ln>
          </p:spPr>
          <p:txBody>
            <a:bodyPr spcFirstLastPara="1" wrap="square" lIns="68550" tIns="68550" rIns="68550" bIns="685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 name="Google Shape;394;p24">
              <a:extLst>
                <a:ext uri="{FF2B5EF4-FFF2-40B4-BE49-F238E27FC236}">
                  <a16:creationId xmlns:a16="http://schemas.microsoft.com/office/drawing/2014/main" id="{367C2C64-F415-3E00-E0C4-0BB8DFF2FD1A}"/>
                </a:ext>
              </a:extLst>
            </p:cNvPr>
            <p:cNvSpPr txBox="1"/>
            <p:nvPr/>
          </p:nvSpPr>
          <p:spPr>
            <a:xfrm>
              <a:off x="872517" y="1614751"/>
              <a:ext cx="4673100" cy="3661200"/>
            </a:xfrm>
            <a:prstGeom prst="rect">
              <a:avLst/>
            </a:prstGeom>
            <a:noFill/>
            <a:ln>
              <a:noFill/>
            </a:ln>
          </p:spPr>
          <p:txBody>
            <a:bodyPr spcFirstLastPara="1" wrap="square" lIns="19975" tIns="60000" rIns="19975" bIns="19975" anchor="t" anchorCtr="0">
              <a:noAutofit/>
            </a:bodyPr>
            <a:lstStyle/>
            <a:p>
              <a:pPr marL="171459" marR="0" lvl="1" indent="-171459" algn="l" defTabSz="914400" rtl="0" eaLnBrk="1" fontAlgn="auto" latinLnBrk="0" hangingPunct="1">
                <a:lnSpc>
                  <a:spcPct val="90000"/>
                </a:lnSpc>
                <a:spcBef>
                  <a:spcPts val="0"/>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Anxiety, Depression, PTSD</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Asthma</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Barriers to healthcare</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Bladder and kidney infections</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Cardiovascular problems</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Gastrointestinal issues</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Chronic pain syndromes</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Sleep Problems</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STIs and HIV</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Suicidality</a:t>
              </a:r>
              <a:endParaRPr kumimoji="0" sz="14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endParaRP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r>
                <a:rPr kumimoji="0" lang="en-US" sz="2000" b="0" i="0" u="none" strike="noStrike" kern="1200" cap="none" spc="0" normalizeH="0" baseline="0" noProof="0">
                  <a:ln>
                    <a:noFill/>
                  </a:ln>
                  <a:solidFill>
                    <a:srgbClr val="58595B"/>
                  </a:solidFill>
                  <a:effectLst/>
                  <a:uLnTx/>
                  <a:uFillTx/>
                  <a:latin typeface="Source Sans Pro" panose="020B0503030403020204" pitchFamily="34" charset="0"/>
                  <a:ea typeface="Arial"/>
                  <a:cs typeface="Arial"/>
                  <a:sym typeface="Arial"/>
                </a:rPr>
                <a:t>Unintended Pregnancies</a:t>
              </a:r>
            </a:p>
            <a:p>
              <a:pPr marL="171459" marR="0" lvl="1" indent="-171459" algn="l" defTabSz="914400" rtl="0" eaLnBrk="1" fontAlgn="auto" latinLnBrk="0" hangingPunct="1">
                <a:lnSpc>
                  <a:spcPct val="90000"/>
                </a:lnSpc>
                <a:spcBef>
                  <a:spcPts val="236"/>
                </a:spcBef>
                <a:spcAft>
                  <a:spcPts val="0"/>
                </a:spcAft>
                <a:buClr>
                  <a:srgbClr val="58595B"/>
                </a:buClr>
                <a:buSzPts val="2100"/>
                <a:buFont typeface="Arial"/>
                <a:buChar char="•"/>
                <a:tabLst/>
                <a:defRPr/>
              </a:pPr>
              <a:endParaRPr kumimoji="0" sz="1400" b="0" i="0" u="none" strike="noStrike" kern="1200" cap="none" spc="0" normalizeH="0" baseline="0" noProof="0">
                <a:ln>
                  <a:noFill/>
                </a:ln>
                <a:solidFill>
                  <a:srgbClr val="58595B"/>
                </a:solidFill>
                <a:effectLst/>
                <a:uLnTx/>
                <a:uFillTx/>
                <a:latin typeface="Arial"/>
                <a:ea typeface="Arial"/>
                <a:cs typeface="Arial"/>
                <a:sym typeface="Arial"/>
              </a:endParaRPr>
            </a:p>
          </p:txBody>
        </p:sp>
        <p:sp>
          <p:nvSpPr>
            <p:cNvPr id="8" name="Google Shape;395;p24">
              <a:extLst>
                <a:ext uri="{FF2B5EF4-FFF2-40B4-BE49-F238E27FC236}">
                  <a16:creationId xmlns:a16="http://schemas.microsoft.com/office/drawing/2014/main" id="{BE2E70DC-E082-20E1-6988-FDADD13FA79E}"/>
                </a:ext>
              </a:extLst>
            </p:cNvPr>
            <p:cNvSpPr/>
            <p:nvPr/>
          </p:nvSpPr>
          <p:spPr>
            <a:xfrm>
              <a:off x="784675" y="5347130"/>
              <a:ext cx="4848900" cy="617100"/>
            </a:xfrm>
            <a:prstGeom prst="rect">
              <a:avLst/>
            </a:prstGeom>
            <a:solidFill>
              <a:srgbClr val="E36912"/>
            </a:solidFill>
            <a:ln w="19050" cap="flat" cmpd="sng">
              <a:solidFill>
                <a:srgbClr val="E36912"/>
              </a:solidFill>
              <a:prstDash val="solid"/>
              <a:round/>
              <a:headEnd type="none" w="sm" len="sm"/>
              <a:tailEnd type="none" w="sm" len="sm"/>
            </a:ln>
          </p:spPr>
          <p:txBody>
            <a:bodyPr spcFirstLastPara="1" wrap="square" lIns="68550" tIns="68550" rIns="68550" bIns="685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 name="Google Shape;396;p24">
              <a:extLst>
                <a:ext uri="{FF2B5EF4-FFF2-40B4-BE49-F238E27FC236}">
                  <a16:creationId xmlns:a16="http://schemas.microsoft.com/office/drawing/2014/main" id="{9D87C6AA-CAA9-FBDF-ED56-8A65B276F73E}"/>
                </a:ext>
              </a:extLst>
            </p:cNvPr>
            <p:cNvSpPr txBox="1"/>
            <p:nvPr/>
          </p:nvSpPr>
          <p:spPr>
            <a:xfrm>
              <a:off x="784675" y="5347130"/>
              <a:ext cx="4848900" cy="617100"/>
            </a:xfrm>
            <a:prstGeom prst="rect">
              <a:avLst/>
            </a:prstGeom>
            <a:noFill/>
            <a:ln>
              <a:noFill/>
            </a:ln>
          </p:spPr>
          <p:txBody>
            <a:bodyPr spcFirstLastPara="1" wrap="square" lIns="65700" tIns="0" rIns="21900" bIns="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a:ln>
                    <a:noFill/>
                  </a:ln>
                  <a:solidFill>
                    <a:srgbClr val="FFFFFF"/>
                  </a:solidFill>
                  <a:effectLst/>
                  <a:uLnTx/>
                  <a:uFillTx/>
                  <a:latin typeface="Source Sans Pro" panose="020B0503030403020204" pitchFamily="34" charset="0"/>
                  <a:ea typeface="Arial"/>
                  <a:cs typeface="Arial"/>
                  <a:sym typeface="Arial"/>
                </a:rPr>
                <a:t>Intimate Partner Violence </a:t>
              </a:r>
              <a:endParaRPr kumimoji="0" sz="2133" b="0" i="0" u="none" strike="noStrike" kern="1200" cap="none" spc="0" normalizeH="0" baseline="0" noProof="0">
                <a:ln>
                  <a:noFill/>
                </a:ln>
                <a:solidFill>
                  <a:srgbClr val="000000"/>
                </a:solidFill>
                <a:effectLst/>
                <a:uLnTx/>
                <a:uFillTx/>
                <a:latin typeface="Source Sans Pro" panose="020B0503030403020204" pitchFamily="34" charset="0"/>
                <a:ea typeface="Arial"/>
                <a:cs typeface="Arial"/>
                <a:sym typeface="Arial"/>
              </a:endParaRPr>
            </a:p>
          </p:txBody>
        </p:sp>
      </p:grpSp>
    </p:spTree>
    <p:extLst>
      <p:ext uri="{BB962C8B-B14F-4D97-AF65-F5344CB8AC3E}">
        <p14:creationId xmlns:p14="http://schemas.microsoft.com/office/powerpoint/2010/main" val="137461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7D2E-8FB1-5469-92C0-161C80A0D2ED}"/>
              </a:ext>
            </a:extLst>
          </p:cNvPr>
          <p:cNvSpPr>
            <a:spLocks noGrp="1"/>
          </p:cNvSpPr>
          <p:nvPr>
            <p:ph type="title"/>
          </p:nvPr>
        </p:nvSpPr>
        <p:spPr>
          <a:xfrm>
            <a:off x="566367" y="3026257"/>
            <a:ext cx="6398104" cy="471989"/>
          </a:xfrm>
        </p:spPr>
        <p:txBody>
          <a:bodyPr/>
          <a:lstStyle/>
          <a:p>
            <a:r>
              <a:rPr lang="en-US"/>
              <a:t>IPV UDS measures added in 2020</a:t>
            </a:r>
          </a:p>
        </p:txBody>
      </p:sp>
      <p:sp>
        <p:nvSpPr>
          <p:cNvPr id="4" name="Slide Number Placeholder 3">
            <a:extLst>
              <a:ext uri="{FF2B5EF4-FFF2-40B4-BE49-F238E27FC236}">
                <a16:creationId xmlns:a16="http://schemas.microsoft.com/office/drawing/2014/main" id="{CF5DB203-2C52-820D-B856-B22102CD9D8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ts val="900"/>
              <a:buFontTx/>
              <a:buNone/>
              <a:tabLst/>
              <a:defRPr/>
            </a:pPr>
            <a:fld id="{00000000-1234-1234-1234-123412341234}" type="slidenum">
              <a:rPr kumimoji="0" lang="en" sz="1200" b="0" i="0" u="none" strike="noStrike" kern="1200" cap="none" spc="0" normalizeH="0" baseline="0" noProof="0" smtClean="0">
                <a:ln>
                  <a:noFill/>
                </a:ln>
                <a:solidFill>
                  <a:srgbClr val="FFFFFF">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Pts val="900"/>
                <a:buFontTx/>
                <a:buNone/>
                <a:tabLst/>
                <a:defRPr/>
              </a:pPr>
              <a:t>9</a:t>
            </a:fld>
            <a:endParaRPr kumimoji="0" lang="en" sz="12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EC36A556-8D07-425D-2D67-376FF3542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376" y="411842"/>
            <a:ext cx="3951775" cy="5091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0602F1-93F8-D2A3-B0E0-9EC2B6D4D4DC}"/>
              </a:ext>
            </a:extLst>
          </p:cNvPr>
          <p:cNvSpPr txBox="1"/>
          <p:nvPr/>
        </p:nvSpPr>
        <p:spPr>
          <a:xfrm>
            <a:off x="1820007" y="5683239"/>
            <a:ext cx="9996854" cy="984885"/>
          </a:xfrm>
          <a:prstGeom prst="rect">
            <a:avLst/>
          </a:prstGeom>
          <a:noFill/>
        </p:spPr>
        <p:txBody>
          <a:bodyPr wrap="square">
            <a:spAutoFit/>
          </a:bodyPr>
          <a:lstStyle/>
          <a:p>
            <a:pPr rtl="0">
              <a:buNone/>
            </a:pPr>
            <a:r>
              <a:rPr lang="en-US" sz="2200" b="0" i="0" u="none" strike="noStrike">
                <a:solidFill>
                  <a:srgbClr val="ED7D31"/>
                </a:solidFill>
                <a:effectLst/>
                <a:latin typeface="Arial" panose="020B0604020202020204" pitchFamily="34" charset="0"/>
              </a:rPr>
              <a:t>https://bphc.hrsa.gov/data-reporting/uds-training-and-technical-assistance</a:t>
            </a:r>
            <a:endParaRPr lang="en-US" sz="2200" b="0">
              <a:effectLst/>
            </a:endParaRPr>
          </a:p>
          <a:p>
            <a:pPr>
              <a:buNone/>
            </a:pPr>
            <a:br>
              <a:rPr lang="en-US"/>
            </a:br>
            <a:endParaRPr lang="en-US"/>
          </a:p>
        </p:txBody>
      </p:sp>
    </p:spTree>
    <p:extLst>
      <p:ext uri="{BB962C8B-B14F-4D97-AF65-F5344CB8AC3E}">
        <p14:creationId xmlns:p14="http://schemas.microsoft.com/office/powerpoint/2010/main" val="488012079"/>
      </p:ext>
    </p:extLst>
  </p:cSld>
  <p:clrMapOvr>
    <a:masterClrMapping/>
  </p:clrMapOvr>
</p:sld>
</file>

<file path=ppt/theme/theme1.xml><?xml version="1.0" encoding="utf-8"?>
<a:theme xmlns:a="http://schemas.openxmlformats.org/drawingml/2006/main" name="1_Office Theme">
  <a:themeElements>
    <a:clrScheme name="OCHIN Virtual PPT">
      <a:dk1>
        <a:sysClr val="windowText" lastClr="000000"/>
      </a:dk1>
      <a:lt1>
        <a:sysClr val="window" lastClr="FFFFFF"/>
      </a:lt1>
      <a:dk2>
        <a:srgbClr val="39657A"/>
      </a:dk2>
      <a:lt2>
        <a:srgbClr val="D6DCE4"/>
      </a:lt2>
      <a:accent1>
        <a:srgbClr val="42A7A5"/>
      </a:accent1>
      <a:accent2>
        <a:srgbClr val="44446E"/>
      </a:accent2>
      <a:accent3>
        <a:srgbClr val="CAE12A"/>
      </a:accent3>
      <a:accent4>
        <a:srgbClr val="00273A"/>
      </a:accent4>
      <a:accent5>
        <a:srgbClr val="5D7B8C"/>
      </a:accent5>
      <a:accent6>
        <a:srgbClr val="F47E00"/>
      </a:accent6>
      <a:hlink>
        <a:srgbClr val="CAE12A"/>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HIN Master Presentation Deck 200915" id="{2601CAD9-6214-5046-A506-B6E52B7A2476}" vid="{10ADB072-849B-3E44-BFBB-3C795FD90152}"/>
    </a:ext>
  </a:extLst>
</a:theme>
</file>

<file path=ppt/theme/theme2.xml><?xml version="1.0" encoding="utf-8"?>
<a:theme xmlns:a="http://schemas.openxmlformats.org/drawingml/2006/main" name="eCW Light Blue - NC21 Master Slide">
  <a:themeElements>
    <a:clrScheme name="eCW PPT Colors">
      <a:dk1>
        <a:srgbClr val="00334C"/>
      </a:dk1>
      <a:lt1>
        <a:srgbClr val="FFFFFF"/>
      </a:lt1>
      <a:dk2>
        <a:srgbClr val="00334C"/>
      </a:dk2>
      <a:lt2>
        <a:srgbClr val="FEFFFF"/>
      </a:lt2>
      <a:accent1>
        <a:srgbClr val="00334C"/>
      </a:accent1>
      <a:accent2>
        <a:srgbClr val="007CB3"/>
      </a:accent2>
      <a:accent3>
        <a:srgbClr val="11AB4B"/>
      </a:accent3>
      <a:accent4>
        <a:srgbClr val="F7991D"/>
      </a:accent4>
      <a:accent5>
        <a:srgbClr val="F7C315"/>
      </a:accent5>
      <a:accent6>
        <a:srgbClr val="4EC3E0"/>
      </a:accent6>
      <a:hlink>
        <a:srgbClr val="F7991D"/>
      </a:hlink>
      <a:folHlink>
        <a:srgbClr val="007C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3">
      <a:dk1>
        <a:srgbClr val="000000"/>
      </a:dk1>
      <a:lt1>
        <a:srgbClr val="FFFFFF"/>
      </a:lt1>
      <a:dk2>
        <a:srgbClr val="39657A"/>
      </a:dk2>
      <a:lt2>
        <a:srgbClr val="D6DCE4"/>
      </a:lt2>
      <a:accent1>
        <a:srgbClr val="41A6A4"/>
      </a:accent1>
      <a:accent2>
        <a:srgbClr val="44446E"/>
      </a:accent2>
      <a:accent3>
        <a:srgbClr val="CAE12A"/>
      </a:accent3>
      <a:accent4>
        <a:srgbClr val="00273A"/>
      </a:accent4>
      <a:accent5>
        <a:srgbClr val="5D7B8C"/>
      </a:accent5>
      <a:accent6>
        <a:srgbClr val="F47E00"/>
      </a:accent6>
      <a:hlink>
        <a:srgbClr val="86D0C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HIN Virtual Event PowerPoint Template 201102" id="{6F0BA3F5-51EE-FF44-A974-717D5DDC1F11}" vid="{8547ABC0-F4D5-F14E-9F04-B676FC211C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C2E907797D7346A779E8BC634FE546" ma:contentTypeVersion="18" ma:contentTypeDescription="Create a new document." ma:contentTypeScope="" ma:versionID="4c8f3578216abd6a9c510d9cb11628b2">
  <xsd:schema xmlns:xsd="http://www.w3.org/2001/XMLSchema" xmlns:xs="http://www.w3.org/2001/XMLSchema" xmlns:p="http://schemas.microsoft.com/office/2006/metadata/properties" xmlns:ns2="8c1de2a9-1ab2-45f3-b470-c7c02e652868" xmlns:ns3="fb6715dc-da72-4bb2-b0fa-6555dbd35913" xmlns:ns4="f7d072d7-c534-4663-aa1d-ffda20d3594c" targetNamespace="http://schemas.microsoft.com/office/2006/metadata/properties" ma:root="true" ma:fieldsID="b9214e0b9b3441fc9227da72802ff5c4" ns2:_="" ns3:_="" ns4:_="">
    <xsd:import namespace="8c1de2a9-1ab2-45f3-b470-c7c02e652868"/>
    <xsd:import namespace="fb6715dc-da72-4bb2-b0fa-6555dbd35913"/>
    <xsd:import namespace="f7d072d7-c534-4663-aa1d-ffda20d359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de2a9-1ab2-45f3-b470-c7c02e652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aff0dd-e2da-4eb6-b649-73e97c911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6715dc-da72-4bb2-b0fa-6555dbd359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d072d7-c534-4663-aa1d-ffda20d359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a5d3862-af4a-4dfb-9174-e51314349745}" ma:internalName="TaxCatchAll" ma:showField="CatchAllData" ma:web="fb6715dc-da72-4bb2-b0fa-6555dbd35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d072d7-c534-4663-aa1d-ffda20d3594c" xsi:nil="true"/>
    <lcf76f155ced4ddcb4097134ff3c332f xmlns="8c1de2a9-1ab2-45f3-b470-c7c02e6528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5CE59F-9E26-4C25-8AE5-BDD839B8F375}">
  <ds:schemaRefs>
    <ds:schemaRef ds:uri="8c1de2a9-1ab2-45f3-b470-c7c02e652868"/>
    <ds:schemaRef ds:uri="f7d072d7-c534-4663-aa1d-ffda20d3594c"/>
    <ds:schemaRef ds:uri="fb6715dc-da72-4bb2-b0fa-6555dbd359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7BDDDC-B2C8-4BD2-B8F4-B5ED90DD16CF}">
  <ds:schemaRefs>
    <ds:schemaRef ds:uri="http://schemas.microsoft.com/sharepoint/v3/contenttype/forms"/>
  </ds:schemaRefs>
</ds:datastoreItem>
</file>

<file path=customXml/itemProps3.xml><?xml version="1.0" encoding="utf-8"?>
<ds:datastoreItem xmlns:ds="http://schemas.openxmlformats.org/officeDocument/2006/customXml" ds:itemID="{23103737-5592-4564-B3AE-09E8F7DEEF7D}">
  <ds:schemaRefs>
    <ds:schemaRef ds:uri="http://purl.org/dc/terms/"/>
    <ds:schemaRef ds:uri="http://purl.org/dc/elements/1.1/"/>
    <ds:schemaRef ds:uri="f7d072d7-c534-4663-aa1d-ffda20d3594c"/>
    <ds:schemaRef ds:uri="http://schemas.microsoft.com/office/2006/documentManagement/types"/>
    <ds:schemaRef ds:uri="fb6715dc-da72-4bb2-b0fa-6555dbd35913"/>
    <ds:schemaRef ds:uri="http://purl.org/dc/dcmitype/"/>
    <ds:schemaRef ds:uri="http://schemas.microsoft.com/office/infopath/2007/PartnerControls"/>
    <ds:schemaRef ds:uri="http://schemas.openxmlformats.org/package/2006/metadata/core-properties"/>
    <ds:schemaRef ds:uri="8c1de2a9-1ab2-45f3-b470-c7c02e65286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3542</Words>
  <Application>Microsoft Office PowerPoint</Application>
  <PresentationFormat>Widescreen</PresentationFormat>
  <Paragraphs>375</Paragraphs>
  <Slides>38</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Aptos</vt:lpstr>
      <vt:lpstr>Aptos Display</vt:lpstr>
      <vt:lpstr>Arial</vt:lpstr>
      <vt:lpstr>Calibri</vt:lpstr>
      <vt:lpstr>Calibri Light</vt:lpstr>
      <vt:lpstr>Cambria</vt:lpstr>
      <vt:lpstr>Corporative Bold</vt:lpstr>
      <vt:lpstr>Corporative Book</vt:lpstr>
      <vt:lpstr>Source Sans Pro</vt:lpstr>
      <vt:lpstr>Tahoma</vt:lpstr>
      <vt:lpstr>Wingdings</vt:lpstr>
      <vt:lpstr>1_Office Theme</vt:lpstr>
      <vt:lpstr>eCW Light Blue - NC21 Master Slide</vt:lpstr>
      <vt:lpstr>Office Theme</vt:lpstr>
      <vt:lpstr>PowerPoint Presentation</vt:lpstr>
      <vt:lpstr>PowerPoint Presentation</vt:lpstr>
      <vt:lpstr>PowerPoint Presentation</vt:lpstr>
      <vt:lpstr>PowerPoint Presentation</vt:lpstr>
      <vt:lpstr>Health Partners on IPV + Exploitation</vt:lpstr>
      <vt:lpstr>What is Intimate Partner Violence (IPV)?</vt:lpstr>
      <vt:lpstr>PowerPoint Presentation</vt:lpstr>
      <vt:lpstr>Health Impact of IPV</vt:lpstr>
      <vt:lpstr>IPV UDS measures added in 2020</vt:lpstr>
      <vt:lpstr>ICD-10 Codes for Intimate Partner Violence </vt:lpstr>
      <vt:lpstr>Office of Inspector General report</vt:lpstr>
      <vt:lpstr>IPV Challenges</vt:lpstr>
      <vt:lpstr>PowerPoint Presentation</vt:lpstr>
      <vt:lpstr>Rethinking Screening Alone</vt:lpstr>
      <vt:lpstr>Shifting Away from Screening…</vt:lpstr>
      <vt:lpstr>CUES: An Evidence Based Intervention</vt:lpstr>
      <vt:lpstr>Universal Education </vt:lpstr>
      <vt:lpstr>C: Confidentiality: “We always see patients alone”</vt:lpstr>
      <vt:lpstr>UE: Universal Education</vt:lpstr>
      <vt:lpstr>S: Support</vt:lpstr>
      <vt:lpstr>PowerPoint Presentation</vt:lpstr>
      <vt:lpstr>PowerPoint Presentation</vt:lpstr>
      <vt:lpstr>Healing-Centered Care when Documenting IPV/HT</vt:lpstr>
      <vt:lpstr>EHR Optimization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 Eizaguirre</dc:creator>
  <cp:lastModifiedBy>Sharon Smith</cp:lastModifiedBy>
  <cp:revision>2</cp:revision>
  <dcterms:created xsi:type="dcterms:W3CDTF">2020-06-12T21:54:43Z</dcterms:created>
  <dcterms:modified xsi:type="dcterms:W3CDTF">2025-07-17T17:47:49Z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0x0101007DC2E907797D7346A779E8BC634FE546</vt:lpwstr>
  </property>
  <property fmtid="{D5CDD505-2E9C-101B-9397-08002B2CF9AE}" pid="3" name="MediaServiceImageTags">
    <vt:lpwstr/>
  </property>
</Properties>
</file>