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5"/>
    <p:sldMasterId id="2147483684" r:id="rId6"/>
    <p:sldMasterId id="2147483696" r:id="rId7"/>
  </p:sldMasterIdLst>
  <p:notesMasterIdLst>
    <p:notesMasterId r:id="rId50"/>
  </p:notesMasterIdLst>
  <p:sldIdLst>
    <p:sldId id="256" r:id="rId8"/>
    <p:sldId id="2145707016" r:id="rId9"/>
    <p:sldId id="2145707017" r:id="rId10"/>
    <p:sldId id="2145707018" r:id="rId11"/>
    <p:sldId id="2145707019"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92" r:id="rId29"/>
    <p:sldId id="294" r:id="rId30"/>
    <p:sldId id="335" r:id="rId31"/>
    <p:sldId id="304" r:id="rId32"/>
    <p:sldId id="307" r:id="rId33"/>
    <p:sldId id="305" r:id="rId34"/>
    <p:sldId id="623" r:id="rId35"/>
    <p:sldId id="343" r:id="rId36"/>
    <p:sldId id="327" r:id="rId37"/>
    <p:sldId id="325" r:id="rId38"/>
    <p:sldId id="337" r:id="rId39"/>
    <p:sldId id="298" r:id="rId40"/>
    <p:sldId id="274" r:id="rId41"/>
    <p:sldId id="275" r:id="rId42"/>
    <p:sldId id="276" r:id="rId43"/>
    <p:sldId id="277" r:id="rId44"/>
    <p:sldId id="624" r:id="rId45"/>
    <p:sldId id="278" r:id="rId46"/>
    <p:sldId id="279" r:id="rId47"/>
    <p:sldId id="280" r:id="rId48"/>
    <p:sldId id="281" r:id="rId49"/>
  </p:sldIdLst>
  <p:sldSz cx="9144000" cy="5143500" type="screen16x9"/>
  <p:notesSz cx="6858000" cy="9144000"/>
  <p:embeddedFontLst>
    <p:embeddedFont>
      <p:font typeface="Alegreya Sans" panose="020B0604020202020204" charset="0"/>
      <p:regular r:id="rId51"/>
      <p:bold r:id="rId52"/>
      <p:italic r:id="rId53"/>
      <p:boldItalic r:id="rId54"/>
    </p:embeddedFont>
    <p:embeddedFont>
      <p:font typeface="Century Gothic" panose="020B0502020202020204" pitchFamily="34" charset="0"/>
      <p:regular r:id="rId55"/>
      <p:bold r:id="rId56"/>
      <p:italic r:id="rId57"/>
      <p:boldItalic r:id="rId58"/>
    </p:embeddedFont>
    <p:embeddedFont>
      <p:font typeface="Impact" panose="020B0806030902050204" pitchFamily="34" charset="0"/>
      <p:regular r:id="rId59"/>
    </p:embeddedFont>
    <p:embeddedFont>
      <p:font typeface="Montserrat" panose="00000500000000000000" pitchFamily="2" charset="0"/>
      <p:regular r:id="rId60"/>
      <p:bold r:id="rId61"/>
      <p:italic r:id="rId62"/>
      <p:boldItalic r:id="rId63"/>
    </p:embeddedFont>
    <p:embeddedFont>
      <p:font typeface="Montserrat Light" panose="00000400000000000000" pitchFamily="2" charset="0"/>
      <p:regular r:id="rId64"/>
      <p:bold r:id="rId65"/>
      <p:italic r:id="rId66"/>
      <p:boldItalic r:id="rId67"/>
    </p:embeddedFont>
    <p:embeddedFont>
      <p:font typeface="Montserrat Medium" panose="00000600000000000000" pitchFamily="2" charset="0"/>
      <p:regular r:id="rId68"/>
      <p:italic r:id="rId69"/>
    </p:embeddedFont>
    <p:embeddedFont>
      <p:font typeface="Noto Sans Symbols" panose="020B0604020202020204" charset="0"/>
      <p:regular r:id="rId70"/>
      <p:bold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23341B-9BDB-E528-2AF8-8DB3FF872631}" name="Bates, David (HRSA)" initials="BD" userId="S::dbates1@hrsa.gov::b0ffc0b7-5318-4ceb-acc3-6784be483a7a" providerId="AD"/>
  <p188:author id="{20D71858-4F8F-5458-F60E-7163BD180F76}" name="Osibanjo-Quinn, Folashade (HRSA)" initials="FO" userId="S::FOsibanjoQuinn@HRSA.Gov::c9e8e055-e715-4f94-8bdc-a4a300b41954" providerId="AD"/>
  <p188:author id="{ABE609B9-C83F-C380-78D5-D13DDB3E7567}" name="Bates, David (HRSA)" initials="DB" userId="S::DBates1@HRSA.Gov::b0ffc0b7-5318-4ceb-acc3-6784be483a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ake Sese" initials="" lastIdx="1" clrIdx="0"/>
  <p:cmAuthor id="1" name="kimberly cha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62ED32-A505-4673-9D17-158E1AAC0A4F}">
  <a:tblStyle styleId="{B162ED32-A505-4673-9D17-158E1AAC0A4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font" Target="fonts/font11.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7.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commentAuthors" Target="commentAuthors.xml"/><Relationship Id="rId7" Type="http://schemas.openxmlformats.org/officeDocument/2006/relationships/slideMaster" Target="slideMasters/slideMaster3.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1800runaway.org/wp-content/uploads/2015/05/National-Alliance-to-End-Homelessness-issue-brief.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humantraffickinghotline.org/state/north-Carolin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books/NBK43091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6031ef250_0_2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a6031ef250_0_2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 b="0" i="0" u="none" baseline="0"/>
              <a:t>Jake abre e incluye instrucciones sobre los subtítulos, </a:t>
            </a:r>
            <a:r>
              <a:rPr lang="es" b="0" i="0" u="none" baseline="0">
                <a:solidFill>
                  <a:schemeClr val="dk1"/>
                </a:solidFill>
              </a:rPr>
              <a:t>1 min. 11:02-03</a:t>
            </a:r>
            <a:endParaRPr/>
          </a:p>
        </p:txBody>
      </p:sp>
      <p:sp>
        <p:nvSpPr>
          <p:cNvPr id="210" name="Google Shape;210;g3a6031ef250_0_2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a6031ef250_0_2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a6031ef250_0_2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b="1" i="0" u="none" baseline="0">
                <a:solidFill>
                  <a:schemeClr val="dk1"/>
                </a:solidFill>
              </a:rPr>
              <a:t>Kim,</a:t>
            </a:r>
            <a:r>
              <a:rPr lang="es" b="0" i="0" u="none" baseline="0">
                <a:solidFill>
                  <a:schemeClr val="dk1"/>
                </a:solidFill>
              </a:rPr>
              <a:t> 1 minuto</a:t>
            </a:r>
            <a:endParaRPr dirty="0">
              <a:solidFill>
                <a:schemeClr val="dk1"/>
              </a:solidFill>
            </a:endParaRPr>
          </a:p>
          <a:p>
            <a:pPr marL="0" lvl="0" indent="0" algn="l" rtl="0">
              <a:spcBef>
                <a:spcPts val="0"/>
              </a:spcBef>
              <a:spcAft>
                <a:spcPts val="0"/>
              </a:spcAft>
              <a:buClr>
                <a:schemeClr val="dk1"/>
              </a:buClr>
              <a:buSzPts val="1100"/>
              <a:buFont typeface="Arial"/>
              <a:buNone/>
            </a:pPr>
            <a:r>
              <a:rPr lang="es" sz="1700" b="0" i="0" u="none" baseline="0">
                <a:solidFill>
                  <a:schemeClr val="dk1"/>
                </a:solidFill>
              </a:rPr>
              <a:t>✔ El objetivo de los profesionales de atención médica es brindar atención y apoyo a los pacientes, lo que incluye el manejo de enfermedades crónicas, y no investigar ni determinar si un paciente es víctima de un delito. </a:t>
            </a:r>
            <a:endParaRPr sz="1700" dirty="0">
              <a:solidFill>
                <a:schemeClr val="dk1"/>
              </a:solidFill>
            </a:endParaRPr>
          </a:p>
          <a:p>
            <a:pPr marL="91440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r>
              <a:rPr lang="es" sz="1700" b="0" i="0" u="none" baseline="0">
                <a:solidFill>
                  <a:schemeClr val="dk1"/>
                </a:solidFill>
              </a:rPr>
              <a:t>✔ El término </a:t>
            </a:r>
            <a:r>
              <a:rPr lang="es" sz="1700" b="0" i="1" u="none" baseline="0">
                <a:solidFill>
                  <a:schemeClr val="dk1"/>
                </a:solidFill>
              </a:rPr>
              <a:t>explotación</a:t>
            </a:r>
            <a:r>
              <a:rPr lang="es" sz="1700" b="0" i="0" u="none" baseline="0">
                <a:solidFill>
                  <a:schemeClr val="dk1"/>
                </a:solidFill>
              </a:rPr>
              <a:t> es amplio: aborda vulnerabilidades e incluye vías de prevención.</a:t>
            </a:r>
            <a:endParaRPr sz="1700" dirty="0">
              <a:solidFill>
                <a:schemeClr val="dk1"/>
              </a:solidFill>
            </a:endParaRPr>
          </a:p>
          <a:p>
            <a:pPr marL="91440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r>
              <a:rPr lang="es" sz="1700" b="0" i="0" u="none" baseline="0">
                <a:solidFill>
                  <a:schemeClr val="dk1"/>
                </a:solidFill>
              </a:rPr>
              <a:t>✔ Cualquier acto sexual comercial que involucre a un niño o a un adolescente es maltrato infantil. Se deben cumplir todas las leyes de notificación obligatoria.</a:t>
            </a:r>
          </a:p>
          <a:p>
            <a:pPr marL="0" lvl="0" indent="0" algn="l" rtl="0">
              <a:spcBef>
                <a:spcPts val="0"/>
              </a:spcBef>
              <a:spcAft>
                <a:spcPts val="0"/>
              </a:spcAft>
              <a:buClr>
                <a:schemeClr val="dk1"/>
              </a:buClr>
              <a:buSzPts val="1100"/>
              <a:buFont typeface="Arial"/>
              <a:buNone/>
            </a:pPr>
            <a:r>
              <a:rPr lang="es" sz="1700" b="0" i="0" u="none" baseline="0">
                <a:solidFill>
                  <a:schemeClr val="dk1"/>
                </a:solidFill>
              </a:rPr>
              <a:t>✔ Es posible que muchos sobrevivientes de la trata de personas no se identifiquen como tales o no conozcan los términos ni las definiciones legales.</a:t>
            </a:r>
            <a:endParaRPr dirty="0">
              <a:solidFill>
                <a:schemeClr val="dk1"/>
              </a:solidFill>
            </a:endParaRPr>
          </a:p>
          <a:p>
            <a:pPr marL="0" lvl="0" indent="0" algn="l" rtl="0">
              <a:spcBef>
                <a:spcPts val="0"/>
              </a:spcBef>
              <a:spcAft>
                <a:spcPts val="0"/>
              </a:spcAft>
              <a:buClr>
                <a:schemeClr val="dk1"/>
              </a:buClr>
              <a:buSzPts val="1100"/>
              <a:buFont typeface="Arial"/>
              <a:buNone/>
            </a:pPr>
            <a:r>
              <a:rPr lang="es" sz="1700" b="0" i="0" u="none" strike="sngStrike" baseline="0">
                <a:solidFill>
                  <a:schemeClr val="dk1"/>
                </a:solidFill>
              </a:rPr>
              <a:t>✔ Es posible que muchos sobrevivientes de la trata de personas no se identifiquen como tales o no conozcan los términos ni las definiciones legales.</a:t>
            </a:r>
            <a:endParaRPr strike="sngStrike" baseline="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strike="sngStrike" baseline="0" dirty="0">
              <a:solidFill>
                <a:schemeClr val="dk1"/>
              </a:solidFill>
            </a:endParaRPr>
          </a:p>
          <a:p>
            <a:pPr marL="457200" lvl="0" indent="-304800" algn="l" rtl="0">
              <a:spcBef>
                <a:spcPts val="0"/>
              </a:spcBef>
              <a:spcAft>
                <a:spcPts val="0"/>
              </a:spcAft>
              <a:buClr>
                <a:schemeClr val="dk1"/>
              </a:buClr>
              <a:buSzPts val="1200"/>
              <a:buChar char="➔"/>
            </a:pPr>
            <a:r>
              <a:rPr lang="es" sz="1200" b="0" i="0" u="none" strike="sngStrike" baseline="0">
                <a:solidFill>
                  <a:schemeClr val="dk1"/>
                </a:solidFill>
              </a:rPr>
              <a:t>El objetivo de los profesionales de atención médica es brindar apoyo, y no investigar ni determinar si las circunstancias cumplen o no la definición penal de trata de personas.</a:t>
            </a:r>
            <a:endParaRPr sz="1200" strike="sngStrike" baseline="0" dirty="0">
              <a:solidFill>
                <a:schemeClr val="dk1"/>
              </a:solidFill>
            </a:endParaRPr>
          </a:p>
          <a:p>
            <a:pPr marL="457200" lvl="0" indent="-304800" algn="l" rtl="0">
              <a:spcBef>
                <a:spcPts val="0"/>
              </a:spcBef>
              <a:spcAft>
                <a:spcPts val="0"/>
              </a:spcAft>
              <a:buClr>
                <a:schemeClr val="dk1"/>
              </a:buClr>
              <a:buSzPts val="1200"/>
              <a:buChar char="➔"/>
            </a:pPr>
            <a:r>
              <a:rPr lang="es" sz="1200" b="0" i="0" u="none" strike="sngStrike" baseline="0">
                <a:solidFill>
                  <a:schemeClr val="dk1"/>
                </a:solidFill>
              </a:rPr>
              <a:t>La explotación es más amplia, aborda las vulnerabilidades e incluye vías de prevención.</a:t>
            </a:r>
            <a:endParaRPr sz="1200" strike="sngStrike" baseline="0" dirty="0">
              <a:solidFill>
                <a:schemeClr val="dk1"/>
              </a:solidFill>
            </a:endParaRPr>
          </a:p>
          <a:p>
            <a:pPr marL="457200" lvl="0" indent="-304800" algn="l" rtl="0">
              <a:spcBef>
                <a:spcPts val="0"/>
              </a:spcBef>
              <a:spcAft>
                <a:spcPts val="0"/>
              </a:spcAft>
              <a:buClr>
                <a:schemeClr val="dk1"/>
              </a:buClr>
              <a:buSzPts val="1200"/>
              <a:buChar char="➔"/>
            </a:pPr>
            <a:r>
              <a:rPr lang="es" sz="1200" b="0" i="0" u="none" baseline="0">
                <a:solidFill>
                  <a:schemeClr val="dk1"/>
                </a:solidFill>
              </a:rPr>
              <a:t>Los proveedores de atención médica abordan el amplio espectro de la explotación, el maltrato y el daño; desde la prevención hasta la intervención y el tratamiento de enfermedades crónicas; y los factores de riesgo social relacionados con la salud.</a:t>
            </a:r>
            <a:endParaRPr sz="1200" dirty="0">
              <a:solidFill>
                <a:schemeClr val="dk1"/>
              </a:solidFill>
            </a:endParaRPr>
          </a:p>
          <a:p>
            <a:pPr marL="457200" lvl="0" indent="-304800" algn="l" rtl="0">
              <a:spcBef>
                <a:spcPts val="0"/>
              </a:spcBef>
              <a:spcAft>
                <a:spcPts val="0"/>
              </a:spcAft>
              <a:buClr>
                <a:schemeClr val="dk1"/>
              </a:buClr>
              <a:buSzPts val="1200"/>
              <a:buChar char="➔"/>
            </a:pPr>
            <a:r>
              <a:rPr lang="es" sz="1200" b="0" i="0" u="none" strike="sngStrike" baseline="0">
                <a:solidFill>
                  <a:schemeClr val="dk1"/>
                </a:solidFill>
              </a:rPr>
              <a:t>Cualquier acto sexual comercial que involucre a un niño o a un adolescente es maltrato infantil. Se deben cumplir todas las leyes de notificación obligatoria.</a:t>
            </a:r>
            <a:endParaRPr sz="1200" strike="sngStrike" dirty="0">
              <a:solidFill>
                <a:schemeClr val="dk1"/>
              </a:solidFill>
            </a:endParaRPr>
          </a:p>
          <a:p>
            <a:pPr marL="457200" lvl="0" indent="-304800" algn="l" rtl="0">
              <a:spcBef>
                <a:spcPts val="0"/>
              </a:spcBef>
              <a:spcAft>
                <a:spcPts val="0"/>
              </a:spcAft>
              <a:buClr>
                <a:schemeClr val="dk1"/>
              </a:buClr>
              <a:buSzPts val="1200"/>
              <a:buChar char="➔"/>
            </a:pPr>
            <a:r>
              <a:rPr lang="es" sz="1200" b="0" i="0" u="none" strike="sngStrike" baseline="0">
                <a:solidFill>
                  <a:schemeClr val="dk1"/>
                </a:solidFill>
              </a:rPr>
              <a:t>Es posible que muchos sobrevivientes de la trata de personas no se identifiquen como tales o no conozcan los términos ni las definiciones legales.</a:t>
            </a:r>
            <a:endParaRPr sz="1200" strike="sngStrike"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1" i="0" u="none" baseline="0">
                <a:solidFill>
                  <a:schemeClr val="dk1"/>
                </a:solidFill>
              </a:rPr>
              <a:t>Nota para el capacitador: </a:t>
            </a:r>
            <a:r>
              <a:rPr lang="es" b="0" i="0" u="none" baseline="0">
                <a:solidFill>
                  <a:schemeClr val="dk1"/>
                </a:solidFill>
              </a:rPr>
              <a:t>Lea esta diapositiva en voz alta.</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•United States, Department of State, Office to Monitor and Combat Trafficking. (n.d.). </a:t>
            </a:r>
            <a:r>
              <a:rPr lang="es" b="0" i="1" u="none" baseline="0">
                <a:solidFill>
                  <a:schemeClr val="dk1"/>
                </a:solidFill>
              </a:rPr>
              <a:t>Trafficking in Persons Report 2013</a:t>
            </a:r>
            <a:r>
              <a:rPr lang="es" b="0" i="0" u="none" baseline="0">
                <a:solidFill>
                  <a:schemeClr val="dk1"/>
                </a:solidFill>
              </a:rPr>
              <a: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•U.S. DHHS report: </a:t>
            </a:r>
            <a:r>
              <a:rPr lang="es" b="0" i="1" u="none" baseline="0">
                <a:solidFill>
                  <a:schemeClr val="dk1"/>
                </a:solidFill>
              </a:rPr>
              <a:t>Human Trafficking into and Within the United States: A Review of the Literature </a:t>
            </a:r>
            <a:r>
              <a:rPr lang="es" b="0" i="0" u="none" baseline="0">
                <a:solidFill>
                  <a:schemeClr val="dk1"/>
                </a:solidFill>
              </a:rPr>
              <a:t>8/30/2009, Office of the Assistant Secretary for Planning and Evaluation, U.S. Department of State.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•National Alliance to End Homelessness, Issue Brief: Commercial Sexual Exploitation of Children (CESC) and Youth Homelessness.  2015.</a:t>
            </a:r>
            <a:r>
              <a:rPr lang="es" b="0" i="0" u="none" baseline="0">
                <a:solidFill>
                  <a:schemeClr val="dk1"/>
                </a:solidFill>
                <a:uFill>
                  <a:noFill/>
                </a:uFill>
                <a:hlinkClick r:id="rId3">
                  <a:extLst>
                    <a:ext uri="{A12FA001-AC4F-418D-AE19-62706E023703}">
                      <ahyp:hlinkClr xmlns:ahyp="http://schemas.microsoft.com/office/drawing/2018/hyperlinkcolor" val="tx"/>
                    </a:ext>
                  </a:extLst>
                </a:hlinkClick>
              </a:rPr>
              <a:t> </a:t>
            </a:r>
            <a:r>
              <a:rPr lang="es" b="0" i="0" u="sng" baseline="0">
                <a:solidFill>
                  <a:schemeClr val="hlink"/>
                </a:solidFill>
                <a:hlinkClick r:id="rId3"/>
              </a:rPr>
              <a:t>https://www.1800runaway.org/wp-content/uploads/2015/05/National-Alliance-to-End-Homelessness-issue-brief.pdf</a:t>
            </a:r>
            <a:endParaRPr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•The statistics from the National Human Trafficking Hotline are based on the signals -- phone calls, emails, and webforms -- received by the NHTH that reference North Carolina. </a:t>
            </a:r>
            <a:r>
              <a:rPr lang="es" b="0" i="0" u="sng" baseline="0">
                <a:solidFill>
                  <a:schemeClr val="hlink"/>
                </a:solidFill>
                <a:hlinkClick r:id="rId4"/>
              </a:rPr>
              <a:t>https://humantraffickinghotline.org/state/north-Carolina</a:t>
            </a:r>
            <a:endParaRPr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r>
              <a:rPr lang="es" b="1" i="0" u="none" baseline="0">
                <a:solidFill>
                  <a:schemeClr val="dk1"/>
                </a:solidFill>
              </a:rPr>
              <a:t>Información de contexto:</a:t>
            </a: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Dadas las correlaciones entre los jóvenes fugitivos/abandonados y los menores explotados a través de la prostitución (Estes y Weiner, 2001), los hallazgos del segundo estudio nacional sobre la incidencia de niños desaparecidos, secuestrados, fugitivos y abandonados pueden ofrecer información adicional sobre la posible prevalencia de menores víctimas de la trata o en riesgo de ser víctimas de la trata a nivel nacional con fines de explotación sexual comercial (Hammer, Finkelhor y Sedlak, 2002).  Por ejemplo, en 1999, 1,682,900 jóvenes tuvieron un período en el cual podían ser caracterizados como jóvenes fugitivos o abandonados; el 71 % de estos jóvenes fueron considerados en riesgo de prostitución (Estes y Weiner, 2001).</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Los datos proporcionados por los programas para jóvenes fugitivos y sin hogar financiados por la Oficina de Servicios para la Familia y la Juventud (Family and Youth Services Bureau, FYSB) dentro del Departamento de Salud y Servicios Humanos (Department of Health and Human Services, HHS) brindan información adicional sobre esta población de jóvenes en riesgo.  En 2007, 50,718 jóvenes recibieron servicios de programas para personas sin hogar y fugitivas financiados por la FYSB (Departamento de Salud y Servicios Humanos de EE. UU., sin fecha).  De estos jóvenes, el 54 % eran mujeres.  Además, se realizaron 770,223 contactos (distribución de materiales escritos, productos de salud e higiene o alimentos y bebidas) con jóvenes a través de programas de divulgación en las calles.  Sin embargo, no está claro si estas cifras incluyen recuentos duplicados (por ejemplo, jóvenes que reciben servicios varias veces de uno o más proveedores de servicios), lo que es un problema a menudo inherente a los datos administrativos (Gozdziak y Collett, 2005).  Además, no se sabe cuántos jóvenes de la calle no entran en contacto con los proveedores de servicios.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Los datos nacionales sobre detenciones de jóvenes ofrecen otra perspectiva de la magnitud potencial de la trata nacional de jóvenes.  En todo el país, en 2003, se arrestó a 2,220,300 jóvenes, un 11 % menos que en 1999 (Departamento de Justicia de EE. UU. [U.S. Department of Justice], 2004).  Durante 2003, 1,400 jóvenes fueron arrestados por prostitución y vicios comercializados.  De estos jóvenes, el 69 % eran mujeres y el 14 % eran menores de 15 años.  A diferencia de las tasas generales de arresto de jóvenes, estas cifras aumentaron un 31 % entre 1994 y 2003.</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A pesar de estos datos generales, no existe un consenso claro sobre el número de niñas y niños explotados a través de la prostitución en todo el país.  El trato diferenciado entre niños y niñas, sumado a las diferencias en las circunstancias en las que se prostituyen (incluida la ubicación), hacen que estas estadísticas sean extremadamente difíciles de interpretar.</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Al igual que con la mayoría de los demás datos relacionados con la trata de personas, existen enormes diferencias entre las estimaciones de prevalencia o poblaciones en riesgo y las personas realmente identificadas como víctimas de la trata o inscritas en programas gubernamentales.  Se necesitan mejores datos y análisis de los estudios para comenzar a distinguir entre las posibles razones de las diferencias entre las estimaciones de prevalencia y los datos administrativos.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Además de la trata nacional con fines sexuales, es probable que los menores y adultos estadounidenses sean víctimas de la trata con fines de trabajo forzoso; sin embargo, en el mundo laboral se suele preferir a los niños antes que a los adultos, ya que son más fáciles de controlar, más baratos y menos propensos a exigir mejores condiciones laborales (Herzfeld, 2002).  Lamentablemente, sabemos aún menos sobre la trata de personas con fines laborales, tanto hacia los Estados Unidos como dentro del país, que sobre la trata con fines sexuales.  Hay evidencias de que el trabajo infantil forzoso existe en las regiones de África y América Latina y también en países más desarrollados como Estados Unidos (Organización Internacional del Trabajo, 2002). Según los resultados de un estudio de la Organización Internacional del Trabajo, las niñas tienen más probabilidades de ser víctimas de trata con fines de explotación sexual comercial y servicios domésticos, y los niños tienden a ser víctimas de trata con fines de trabajo forzoso en la agricultura comercial, delitos menores y el tráfico de drogas.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Sin embargo, un análisis de los datos sobre el trabajo infantil ofrece cierta perspectiva sobre el potencial de tráfico con fines laborales dentro de los Estados Unidos.  Los datos de la Encuesta Longitudinal Nacional sobre la Juventud de 1997 (National Longitudinal Survey of Youth 1997, NLSY97) muestran una actividad laboral sustancial entre los niños de 14 y 15 años (Oficina de Estadísticas Laborales [Bureau of Labor Statistics], 2001).  El empleo entre los jóvenes de 14 y 15 años se concentraba en un pequeño número de sectores, entre los que los restaurantes y los supermercados eran los más habituales.  El cuidado de niños y el trabajo de jardinería fueron, con diferencia, los trabajos independientes más comunes que los jóvenes afirmaron haber realizado. Las cifras de la NLSY97 y las de la Coalición contra el Trabajo Infantil (Child Labor Coalition, CLC) indican que el empleo juvenil está creciendo en Estados Unidos.  La CLC estimó que hay 5.5 millones de jóvenes entre 12 y 17 años empleados en todo Estados Unidos.  Esta estimación se derivó de los datos de la NLSY97. La CLC (2007) también estima que hay 500,000 niños estadounidenses que trabajan en diversos entornos agrícolas, la mayoría de los cuales son miembros de grupos minoritarios. Además del trabajo agrícola, la CLC estima que 50,000 niños se dedican a la venta ambulante, incluida la venta de revistas, dulces y otros artículos de consumo.  Muchos adolescentes se dedican a esta actividad porque creen que vender artículos es una buena forma de ganar dinero, y no se dan cuenta de los peligros que conlleva.  La CLC indica que los jóvenes vendedores ambulantes trabajan muchas horas por un salario muy bajo, en condiciones climáticas extremas y sin acceso a baños, agua o comida; trabajan para actividades o premios que nunca reciben; y trabajan solos en vecindarios o ciudades desconocidos.  Los jóvenes vendedores ambulantes también pueden ser abandonados o dejados en la calle si no cumplen con su cuota diaria, o pueden verse obligados a volver a casa a pie por haber enfadado al jefe del equipo.  Muchos padres también desconocen estos peligros y creen que están permitiendo que sus hijos trabajen para empresas respetadas y legítimas.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En el año fiscal 2004, el Departamento de Trabajo de EE. UU. (U.S. Department of Labor) descubrió que 1,087 menores estaban empleados en violación de las Normas sobre Ocupaciones Peligrosas.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•National Trafficking Hotline 2016 Report https://humantraffickinghotline.org/states</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•Lederer L., &amp; Wetzel, C.A. (2014). The health consequences of sex trafficking and their implications for identifying victims in facilities. </a:t>
            </a:r>
            <a:r>
              <a:rPr lang="es" b="0" i="1" u="none" baseline="0">
                <a:solidFill>
                  <a:schemeClr val="dk1"/>
                </a:solidFill>
              </a:rPr>
              <a:t>The Annals of Health Law,</a:t>
            </a:r>
            <a:r>
              <a:rPr lang="es" b="0" i="0" u="none" baseline="0">
                <a:solidFill>
                  <a:schemeClr val="dk1"/>
                </a:solidFill>
              </a:rPr>
              <a:t> </a:t>
            </a:r>
            <a:r>
              <a:rPr lang="es" b="0" i="1" u="none" baseline="0">
                <a:solidFill>
                  <a:schemeClr val="dk1"/>
                </a:solidFill>
              </a:rPr>
              <a:t>23</a:t>
            </a:r>
            <a:r>
              <a:rPr lang="es" b="0" i="0" u="none" baseline="0">
                <a:solidFill>
                  <a:schemeClr val="dk1"/>
                </a:solidFill>
              </a:rPr>
              <a:t>(1): 16–91</a:t>
            </a:r>
            <a:r>
              <a:rPr lang="es" sz="1500" b="0" i="0" u="none" baseline="0">
                <a:solidFill>
                  <a:schemeClr val="dk1"/>
                </a:solidFill>
              </a:rPr>
              <a:t>.</a:t>
            </a:r>
            <a:endParaRPr sz="15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•Covenant House. Homelessness, Survival Sex and Human Trafficking: As Experienced by the Youth of Covenant House New York. May 2013</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a6031ef250_0_2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a6031ef250_0_2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Kim, animación con 2 clics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11:10 - 11:30 (20 minutos en total para las diapositivas 9 a la 21)</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1" i="0" u="none" baseline="0">
                <a:solidFill>
                  <a:schemeClr val="dk1"/>
                </a:solidFill>
              </a:rPr>
              <a:t>Notas para el capacitador: </a:t>
            </a:r>
            <a:r>
              <a:rPr lang="es" b="0" i="0" u="none" baseline="0">
                <a:solidFill>
                  <a:schemeClr val="dk1"/>
                </a:solidFill>
              </a:rPr>
              <a:t>Comencemos con un caso práctico sobre cómo un paciente podría acudir al centro de salud.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OT era una mujer </a:t>
            </a:r>
            <a:r>
              <a:rPr lang="es" b="0" i="0" u="none" strike="sngStrike" baseline="0">
                <a:solidFill>
                  <a:schemeClr val="dk1"/>
                </a:solidFill>
              </a:rPr>
              <a:t>refugiada </a:t>
            </a:r>
            <a:r>
              <a:rPr lang="es" b="0" i="0" u="none" baseline="0">
                <a:solidFill>
                  <a:schemeClr val="dk1"/>
                </a:solidFill>
              </a:rPr>
              <a:t>cursando su primer embarazo, que trabajaba en un restaurante local.  Acudió al centro de salud por náuseas matutinas intensas, incapacidad para retener cualquier ingesta oral y necesidad de recibir líquidos por vía intravenosa. Debido a su enfermedad, solicita un certificado médico para justificar su ausencia en el trabajo debido a la deshidratación, náuseas y vómitos recurrentes. Sin embargo, después de entregarle la nota para justificar la ausencia a su empleador, regresa la semana siguiente y declara que su jefe la despidió porque no puede trabajar. Teniendo en cuenta que las enfermedades relacionadas con el embarazo se consideran discapacidades protegidas por la legislación laboral, el médico proporciona otra nota al empleador en la que indica que la paciente no puede ser despedida por enfermedades relacionadas con el embarazo.  La semana siguiente, la paciente regresa visiblemente angustiada y dice que su empleador está muy enojado por la segunda nota y que ahora ha amenazado con despedir a la paciente, a su esposo, a su cuñado y a todos los trabajadores de su mismo grupo de </a:t>
            </a:r>
            <a:r>
              <a:rPr lang="es" b="0" i="0" u="none" strike="sngStrike" baseline="0">
                <a:solidFill>
                  <a:schemeClr val="dk1"/>
                </a:solidFill>
              </a:rPr>
              <a:t>refugiados</a:t>
            </a:r>
            <a:r>
              <a:rPr lang="es" b="0" i="0" u="none" baseline="0">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¿Esto se considera trata de personas?  ¿Cómo respondería/debería responder el proveedor?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En este caso, el proveedor reconoció las infracciones laborales, conectó a la paciente con el departamento de gestión de casos y salud conductual integrada del centro de salud, que luego se comunicó con los servicios de asistencia legal locales. Finalmente, la paciente recuperó su empleo, y este caso sirvió de ejemplo para varios casos de infracciones salariales y laborales por los que los propietarios del restaurante fueron multados varios años después.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Este es un caso individual de una paciente en riesgo de ser víctima de la trata de personas que acudió al centro de salud, pero ¿qué sabemos sobre las interacciones generales más amplias con la atención médica de las personas en riesgo o afectadas por la trata de personas?  Veamos algunos de los análisis.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031ef250_0_2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a6031ef250_0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0" i="0" u="none" baseline="0"/>
              <a:t>Kim, 1 minuto</a:t>
            </a:r>
            <a:endParaRPr/>
          </a:p>
          <a:p>
            <a:pPr marL="0" lvl="0" indent="0" algn="l" rtl="0">
              <a:spcBef>
                <a:spcPts val="0"/>
              </a:spcBef>
              <a:spcAft>
                <a:spcPts val="0"/>
              </a:spcAft>
              <a:buNone/>
            </a:pPr>
            <a:r>
              <a:rPr lang="es" b="0" i="0" u="none" baseline="0"/>
              <a:t>Antes de entrar en las definiciones legislativas y los detalles de la trata y la explotación de personas, hay que entender que en realidad se trata de una dinámica de poder y control con fines de lucro.  Es la negación de la humanidad compartida para sacar provecho económico del trabajo o los cuerpos de otras personas, mediante ciertas tácticas.  Puede ser mediado individualmente por una persona, o puede ser sistemático (con cadenas de suministro organizadas).  También se debe entender que la dinámica subyacente es la misma que en la violencia de pareja: poder y control.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a6031ef250_0_2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3a6031ef250_0_2292: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Clr>
                <a:schemeClr val="dk1"/>
              </a:buClr>
              <a:buFont typeface="Arial"/>
              <a:buNone/>
            </a:pPr>
            <a:r>
              <a:rPr lang="es" sz="1400" b="0" i="0" u="none" baseline="0">
                <a:solidFill>
                  <a:schemeClr val="dk1"/>
                </a:solidFill>
              </a:rPr>
              <a:t>Kim, 1 minuto</a:t>
            </a:r>
            <a:endParaRPr sz="14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 b="0" i="0" u="none" baseline="0"/>
              <a:t>El enfoque de salud pública ante la trata de personas se centra en identificar y abordar las causas fundamentales de la vulnerabilidad a la trata.</a:t>
            </a:r>
            <a:endParaRPr/>
          </a:p>
        </p:txBody>
      </p:sp>
      <p:sp>
        <p:nvSpPr>
          <p:cNvPr id="286" name="Google Shape;286;g3a6031ef250_0_2292: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a6031ef250_0_2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a6031ef250_0_2307: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spcBef>
                <a:spcPts val="0"/>
              </a:spcBef>
              <a:spcAft>
                <a:spcPts val="0"/>
              </a:spcAft>
              <a:buClr>
                <a:schemeClr val="dk1"/>
              </a:buClr>
              <a:buFont typeface="Arial"/>
              <a:buNone/>
            </a:pPr>
            <a:r>
              <a:rPr lang="es" sz="1400" b="0" i="0" u="none" baseline="0">
                <a:solidFill>
                  <a:schemeClr val="dk1"/>
                </a:solidFill>
              </a:rPr>
              <a:t>Kim, </a:t>
            </a:r>
            <a:r>
              <a:rPr lang="es" b="0" i="0" u="none" baseline="0">
                <a:solidFill>
                  <a:schemeClr val="dk1"/>
                </a:solidFill>
              </a:rPr>
              <a:t>1 minuto</a:t>
            </a:r>
            <a:endParaRPr sz="1400">
              <a:solidFill>
                <a:schemeClr val="dk1"/>
              </a:solidFill>
            </a:endParaRPr>
          </a:p>
          <a:p>
            <a:pPr marL="0" lvl="0" indent="0" algn="l" rtl="0">
              <a:spcBef>
                <a:spcPts val="0"/>
              </a:spcBef>
              <a:spcAft>
                <a:spcPts val="0"/>
              </a:spcAft>
              <a:buNone/>
            </a:pPr>
            <a:endParaRPr/>
          </a:p>
        </p:txBody>
      </p:sp>
      <p:sp>
        <p:nvSpPr>
          <p:cNvPr id="302" name="Google Shape;302;g3a6031ef250_0_2307: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a6031ef250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a6031ef250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b="0" i="0" u="none" baseline="0">
                <a:solidFill>
                  <a:srgbClr val="595959"/>
                </a:solidFill>
              </a:rPr>
              <a:t>Kim, 1 minuto</a:t>
            </a:r>
            <a:endParaRPr>
              <a:solidFill>
                <a:srgbClr val="595959"/>
              </a:solidFill>
            </a:endParaRPr>
          </a:p>
          <a:p>
            <a:pPr marL="0" lvl="0" indent="0" algn="l" rtl="0">
              <a:lnSpc>
                <a:spcPct val="115000"/>
              </a:lnSpc>
              <a:spcBef>
                <a:spcPts val="0"/>
              </a:spcBef>
              <a:spcAft>
                <a:spcPts val="0"/>
              </a:spcAft>
              <a:buNone/>
            </a:pPr>
            <a:r>
              <a:rPr lang="es" b="0" i="0" u="none" baseline="0">
                <a:solidFill>
                  <a:srgbClr val="595959"/>
                </a:solidFill>
              </a:rPr>
              <a:t>Notas para el capacitador:</a:t>
            </a:r>
            <a:r>
              <a:rPr lang="es" b="1" i="0" u="none" baseline="0">
                <a:solidFill>
                  <a:srgbClr val="595959"/>
                </a:solidFill>
              </a:rPr>
              <a:t> </a:t>
            </a:r>
            <a:r>
              <a:rPr lang="es" b="0" i="0" u="none" baseline="0">
                <a:solidFill>
                  <a:schemeClr val="dk1"/>
                </a:solidFill>
              </a:rPr>
              <a:t>La literatura muestra que los profesionales de atención médica pueden ayudar a atender a las víctimas de la trata de personas.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s" b="0" i="0" u="none" baseline="0">
                <a:solidFill>
                  <a:schemeClr val="dk1"/>
                </a:solidFill>
              </a:rPr>
              <a:t>Un estudio sobre sobrevivientes indicó que, mientras eran víctimas de trata, casi el 88 % había tenido contacto con algún tipo de proveedor de la salud y el 57 % había visitado una clínica. Ninguna persona fue identificada como víctima de trata.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s" b="0" i="0" u="none" baseline="0">
                <a:solidFill>
                  <a:schemeClr val="dk1"/>
                </a:solidFill>
              </a:rPr>
              <a:t>¿Y a qué tipo de profesionales de atención médica acuden los sobrevivientes cuando necesitan atención médica? Otro estudio de sobrevivientes muestra los tipos de proveedores de atención médica que consultan por especialidad. Los centros de salud comunitarios prestan asistencia en todas estas especialidades, y la atención de urgencia sustituye a la atención de emergencia.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s" b="0" i="0" u="none" baseline="0">
                <a:solidFill>
                  <a:schemeClr val="dk1"/>
                </a:solidFill>
              </a:rPr>
              <a:t>Está claro que la atención médica desempeña un papel importante a la hora de abordar la trata y la explotación de personas. A medida que avancemos en esta sección, analizaremos las definiciones de trata de personas y la definición más amplia de explotación en la salud pública, algunas dinámicas de la trata, qué poblaciones corren un mayor riesgo, el papel de la atención médica y reflexionaremos sobre la interseccionalidad con la violencia de pareja.  Al final de esta sección comprenderá por qué los centros de salud son socios fundamentales en la prevención de la explotación y el cuidado de quienes han sufrido trata de personas.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s" b="0" i="0" u="none" baseline="0"/>
              <a:t>Fuente de la imagen:</a:t>
            </a:r>
            <a:endParaRPr/>
          </a:p>
          <a:p>
            <a:pPr marL="0" lvl="0" indent="0" algn="l" rtl="0">
              <a:spcBef>
                <a:spcPts val="0"/>
              </a:spcBef>
              <a:spcAft>
                <a:spcPts val="0"/>
              </a:spcAft>
              <a:buNone/>
            </a:pPr>
            <a:r>
              <a:rPr lang="es" b="0" i="0" u="none" baseline="0">
                <a:solidFill>
                  <a:schemeClr val="dk1"/>
                </a:solidFill>
                <a:highlight>
                  <a:srgbClr val="FFFFFF"/>
                </a:highlight>
                <a:latin typeface="Times New Roman"/>
                <a:ea typeface="Times New Roman"/>
                <a:cs typeface="Times New Roman"/>
                <a:sym typeface="Times New Roman"/>
              </a:rPr>
              <a:t>Chisolm-Straker M, Baldwin S, Gaïgbé-Togbé B, Ndukwe N, Johnson PN, Richardson LD. Health Care and Human Trafficking: We are Seeing the Unseen. </a:t>
            </a:r>
            <a:r>
              <a:rPr lang="es" b="0" i="1" u="none" baseline="0">
                <a:solidFill>
                  <a:schemeClr val="dk1"/>
                </a:solidFill>
                <a:highlight>
                  <a:srgbClr val="FFFFFF"/>
                </a:highlight>
                <a:latin typeface="Times New Roman"/>
                <a:ea typeface="Times New Roman"/>
                <a:cs typeface="Times New Roman"/>
                <a:sym typeface="Times New Roman"/>
              </a:rPr>
              <a:t>Journal of Health Care for the Poor and Underserved</a:t>
            </a:r>
            <a:r>
              <a:rPr lang="es" b="0" i="0" u="none" baseline="0">
                <a:solidFill>
                  <a:schemeClr val="dk1"/>
                </a:solidFill>
                <a:highlight>
                  <a:srgbClr val="FFFFFF"/>
                </a:highlight>
                <a:latin typeface="Times New Roman"/>
                <a:ea typeface="Times New Roman"/>
                <a:cs typeface="Times New Roman"/>
                <a:sym typeface="Times New Roman"/>
              </a:rPr>
              <a:t>. August 2016; 27(3)1220-1233.</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6031ef250_0_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a6031ef250_0_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00" b="0" i="0" u="none" baseline="0">
                <a:solidFill>
                  <a:srgbClr val="222222"/>
                </a:solidFill>
                <a:highlight>
                  <a:srgbClr val="FFFFFF"/>
                </a:highlight>
              </a:rPr>
              <a:t>Erica, 2 minutos</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r>
              <a:rPr lang="es" sz="1000" b="0" i="0" u="none" baseline="0">
                <a:solidFill>
                  <a:srgbClr val="222222"/>
                </a:solidFill>
                <a:highlight>
                  <a:srgbClr val="FFFFFF"/>
                </a:highlight>
              </a:rPr>
              <a:t>Toney-Butler TJ, Ladd M, Mittel O. Human Trafficking. [Updated 2023 Jun 11]. In: StatPearls [Internet]. Treasure Island (FL): StatPearls Publishing; 2025 Jan-. Available from: https://www.ncbi.nlm.nih.gov/books/NBK430910/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6031ef250_0_2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a6031ef250_0_2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000" b="0" i="0" u="none" baseline="0">
                <a:solidFill>
                  <a:srgbClr val="222222"/>
                </a:solidFill>
                <a:highlight>
                  <a:srgbClr val="FFFFFF"/>
                </a:highlight>
              </a:rPr>
              <a:t>Erica, 2 minutos</a:t>
            </a: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s" sz="1000" b="0" i="0" u="none" baseline="0">
                <a:solidFill>
                  <a:srgbClr val="222222"/>
                </a:solidFill>
                <a:highlight>
                  <a:srgbClr val="FFFFFF"/>
                </a:highlight>
              </a:rPr>
              <a:t>Toney-Butler TJ, Ladd M, Mittel O. Human Trafficking. [Updated 2023 Jun 11]. In: StatPearls [Internet]. Treasure Island (FL): StatPearls Publishing; 2025 Jan-. Available from: </a:t>
            </a:r>
            <a:r>
              <a:rPr lang="es" sz="1000" b="0" i="0" u="sng" baseline="0">
                <a:solidFill>
                  <a:schemeClr val="hlink"/>
                </a:solidFill>
                <a:highlight>
                  <a:srgbClr val="FFFFFF"/>
                </a:highlight>
                <a:hlinkClick r:id="rId3"/>
              </a:rPr>
              <a:t>https://www.ncbi.nlm.nih.gov/books/NBK430910/</a:t>
            </a: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0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s" sz="1000" b="0" i="0" u="none" baseline="0">
                <a:solidFill>
                  <a:srgbClr val="222222"/>
                </a:solidFill>
                <a:highlight>
                  <a:srgbClr val="FFFFFF"/>
                </a:highlight>
              </a:rPr>
              <a:t>Recursos de salud bucal, publicar en el chat de Jake</a:t>
            </a:r>
            <a:endParaRPr sz="1000">
              <a:solidFill>
                <a:srgbClr val="222222"/>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a6031ef250_0_2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a6031ef250_0_2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1" indent="0" algn="l" rtl="0">
              <a:spcBef>
                <a:spcPts val="0"/>
              </a:spcBef>
              <a:spcAft>
                <a:spcPts val="0"/>
              </a:spcAft>
              <a:buClr>
                <a:schemeClr val="dk1"/>
              </a:buClr>
              <a:buFont typeface="Arial"/>
              <a:buNone/>
            </a:pPr>
            <a:r>
              <a:rPr lang="es" b="1" i="0" u="none" baseline="0">
                <a:solidFill>
                  <a:srgbClr val="595959"/>
                </a:solidFill>
              </a:rPr>
              <a:t>Erica, </a:t>
            </a:r>
            <a:r>
              <a:rPr lang="es" b="0" i="0" u="none" baseline="0">
                <a:solidFill>
                  <a:schemeClr val="dk1"/>
                </a:solidFill>
              </a:rPr>
              <a:t>1 minuto</a:t>
            </a:r>
            <a:endParaRPr b="1">
              <a:solidFill>
                <a:srgbClr val="595959"/>
              </a:solidFill>
            </a:endParaRPr>
          </a:p>
          <a:p>
            <a:pPr marL="0" lvl="1" indent="0" algn="l" rtl="0">
              <a:spcBef>
                <a:spcPts val="0"/>
              </a:spcBef>
              <a:spcAft>
                <a:spcPts val="0"/>
              </a:spcAft>
              <a:buClr>
                <a:schemeClr val="dk1"/>
              </a:buClr>
              <a:buFont typeface="Arial"/>
              <a:buNone/>
            </a:pPr>
            <a:endParaRPr b="1">
              <a:solidFill>
                <a:srgbClr val="595959"/>
              </a:solidFill>
            </a:endParaRPr>
          </a:p>
          <a:p>
            <a:pPr marL="0" lvl="1" indent="0" algn="l" rtl="0">
              <a:spcBef>
                <a:spcPts val="0"/>
              </a:spcBef>
              <a:spcAft>
                <a:spcPts val="0"/>
              </a:spcAft>
              <a:buClr>
                <a:schemeClr val="dk1"/>
              </a:buClr>
              <a:buFont typeface="Arial"/>
              <a:buNone/>
            </a:pPr>
            <a:r>
              <a:rPr lang="es" b="1" i="0" u="none" baseline="0">
                <a:solidFill>
                  <a:srgbClr val="595959"/>
                </a:solidFill>
              </a:rPr>
              <a:t>Notas para el capacitador:  </a:t>
            </a:r>
            <a:r>
              <a:rPr lang="es" b="0" i="0" u="none" baseline="0">
                <a:solidFill>
                  <a:srgbClr val="595959"/>
                </a:solidFill>
              </a:rPr>
              <a:t>Compartir con la audiencia “Al igual que con la salud física, ser víctima de trata de personas puede tener un impacto negativo significativo en la salud mental y la coacción al consumo de sustancias.  Algunos de los pacientes que consideramos los más «difíciles» o rebeldes también pueden estar sufriendo violencia o ser víctimas de trata de personas”.  </a:t>
            </a:r>
            <a:endParaRPr>
              <a:solidFill>
                <a:schemeClr val="dk1"/>
              </a:solidFill>
            </a:endParaRPr>
          </a:p>
          <a:p>
            <a:pPr marL="0" lvl="1" indent="0" algn="l" rtl="0">
              <a:spcBef>
                <a:spcPts val="0"/>
              </a:spcBef>
              <a:spcAft>
                <a:spcPts val="0"/>
              </a:spcAft>
              <a:buClr>
                <a:schemeClr val="dk1"/>
              </a:buClr>
              <a:buFont typeface="Arial"/>
              <a:buNone/>
            </a:pPr>
            <a:endParaRPr>
              <a:solidFill>
                <a:srgbClr val="595959"/>
              </a:solidFill>
            </a:endParaRPr>
          </a:p>
          <a:p>
            <a:pPr marL="0" lvl="0" indent="0" algn="l" rtl="0">
              <a:spcBef>
                <a:spcPts val="0"/>
              </a:spcBef>
              <a:spcAft>
                <a:spcPts val="0"/>
              </a:spcAft>
              <a:buClr>
                <a:schemeClr val="dk1"/>
              </a:buClr>
              <a:buFont typeface="Arial"/>
              <a:buNone/>
            </a:pPr>
            <a:r>
              <a:rPr lang="es" b="1" i="0" u="none" baseline="0">
                <a:solidFill>
                  <a:srgbClr val="595959"/>
                </a:solidFill>
              </a:rPr>
              <a:t>Fuentes: </a:t>
            </a:r>
            <a:endParaRPr>
              <a:solidFill>
                <a:schemeClr val="dk1"/>
              </a:solidFill>
            </a:endParaRPr>
          </a:p>
          <a:p>
            <a:pPr marL="165100" lvl="0" indent="-165100" algn="l" rtl="0">
              <a:spcBef>
                <a:spcPts val="0"/>
              </a:spcBef>
              <a:spcAft>
                <a:spcPts val="0"/>
              </a:spcAft>
              <a:buClr>
                <a:srgbClr val="595959"/>
              </a:buClr>
              <a:buSzPts val="1000"/>
              <a:buChar char="•"/>
            </a:pPr>
            <a:r>
              <a:rPr lang="es" b="0" i="0" u="none" baseline="0">
                <a:solidFill>
                  <a:srgbClr val="595959"/>
                </a:solidFill>
              </a:rPr>
              <a:t>Abigail H. Conley, Kellie E. Carlyle, Gary Cuddeback, Susan G. Kornstein, Working with Survivors of Sex Trafficking: Mental Health Implications, Psychiatric Clinics of North America, Volume 46, Issue 3,2023. </a:t>
            </a:r>
            <a:endParaRPr>
              <a:solidFill>
                <a:srgbClr val="595959"/>
              </a:solidFill>
            </a:endParaRPr>
          </a:p>
          <a:p>
            <a:pPr marL="165100" lvl="0" indent="-165100" algn="l" rtl="0">
              <a:spcBef>
                <a:spcPts val="0"/>
              </a:spcBef>
              <a:spcAft>
                <a:spcPts val="0"/>
              </a:spcAft>
              <a:buClr>
                <a:srgbClr val="595959"/>
              </a:buClr>
              <a:buSzPts val="1000"/>
              <a:buChar char="•"/>
            </a:pPr>
            <a:r>
              <a:rPr lang="es" b="0" i="0" u="none" baseline="0">
                <a:solidFill>
                  <a:srgbClr val="595959"/>
                </a:solidFill>
              </a:rPr>
              <a:t>Mazeda Hossain MSc, Cathy Zimmerman PhD, Melanie Abas MD, MSc, Miriam Light MSc, and Charlotte Watts PhD, The Relationship of Trauma to Mental Disorders Among Trafficked and Sexually Exploited Girls and Women, American Journal of Public Health (AJPH) December 2010 </a:t>
            </a:r>
            <a:endParaRPr>
              <a:solidFill>
                <a:schemeClr val="dk1"/>
              </a:solidFill>
            </a:endParaRPr>
          </a:p>
          <a:p>
            <a:pPr marL="165100" lvl="0" indent="-165100" algn="l" rtl="0">
              <a:spcBef>
                <a:spcPts val="0"/>
              </a:spcBef>
              <a:spcAft>
                <a:spcPts val="0"/>
              </a:spcAft>
              <a:buClr>
                <a:srgbClr val="595959"/>
              </a:buClr>
              <a:buSzPts val="1000"/>
              <a:buChar char="•"/>
            </a:pPr>
            <a:r>
              <a:rPr lang="es" b="0" i="0" u="none" baseline="0">
                <a:solidFill>
                  <a:srgbClr val="595959"/>
                </a:solidFill>
              </a:rPr>
              <a:t>Cathy Zimmerman, Mazeda Hossain, Charlotte Watts. Human trafficking and health: A conceptual model to inform policy, intervention and research, Social Science &amp; Medicine, July 2011</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b2c8e5d8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b2c8e5d8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500" b="0" i="0" u="none" baseline="0">
                <a:solidFill>
                  <a:srgbClr val="595959"/>
                </a:solidFill>
              </a:rPr>
              <a:t>Utilice esta diapositiva para contar la historia de un sobreviviente de trata con fines laborales del Área de la Bahía, que padecía TEPT y discapacidad física, y tuvo dificultades para encontrar trabajo debido a las deficiencias en su experiencia laboral y a la necesidad de adaptaciones. La falta de trabajo afectó la vivienda y el acceso a las necesidades básicas. </a:t>
            </a:r>
            <a:r>
              <a:rPr lang="es" sz="1500" b="0" i="0" u="none" baseline="0">
                <a:solidFill>
                  <a:srgbClr val="222222"/>
                </a:solidFill>
              </a:rPr>
              <a:t>(El 46 % afirmó ganar menos de $25,000. Polaris) </a:t>
            </a:r>
            <a:endParaRPr sz="1500">
              <a:solidFill>
                <a:srgbClr val="222222"/>
              </a:solidFill>
            </a:endParaRPr>
          </a:p>
          <a:p>
            <a:pPr marL="0" lvl="0" indent="0" algn="l" rtl="0">
              <a:spcBef>
                <a:spcPts val="0"/>
              </a:spcBef>
              <a:spcAft>
                <a:spcPts val="0"/>
              </a:spcAft>
              <a:buClr>
                <a:schemeClr val="dk1"/>
              </a:buClr>
              <a:buSzPts val="1100"/>
              <a:buFont typeface="Arial"/>
              <a:buNone/>
            </a:pPr>
            <a:endParaRPr sz="1500">
              <a:solidFill>
                <a:srgbClr val="595959"/>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77ed0ac852_0_9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03" name="Google Shape;303;g377ed0ac852_0_9888: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a:t>Linguaficient </a:t>
            </a:r>
            <a:endParaRPr/>
          </a:p>
        </p:txBody>
      </p:sp>
      <p:sp>
        <p:nvSpPr>
          <p:cNvPr id="304" name="Google Shape;304;g377ed0ac852_0_9888: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b="0" i="0" u="none" strike="noStrike" cap="none">
                <a:solidFill>
                  <a:schemeClr val="dk1"/>
                </a:solidFill>
                <a:latin typeface="Arial"/>
                <a:ea typeface="Arial"/>
                <a:cs typeface="Arial"/>
                <a:sym typeface="Arial"/>
              </a:rPr>
              <a:t>2</a:t>
            </a:fld>
            <a:endParaRPr sz="10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a6031ef250_0_2374:notes"/>
          <p:cNvSpPr txBox="1">
            <a:spLocks noGrp="1"/>
          </p:cNvSpPr>
          <p:nvPr>
            <p:ph type="sldNum" idx="12"/>
          </p:nvPr>
        </p:nvSpPr>
        <p:spPr>
          <a:xfrm>
            <a:off x="3884613" y="8685213"/>
            <a:ext cx="2971800" cy="457200"/>
          </a:xfrm>
          <a:prstGeom prst="rect">
            <a:avLst/>
          </a:prstGeom>
          <a:noFill/>
          <a:ln>
            <a:noFill/>
          </a:ln>
        </p:spPr>
        <p:txBody>
          <a:bodyPr spcFirstLastPara="1" wrap="square" lIns="91100" tIns="45550" rIns="91100" bIns="45550" anchor="b" anchorCtr="0">
            <a:noAutofit/>
          </a:bodyPr>
          <a:lstStyle/>
          <a:p>
            <a:pPr marL="0" lvl="0" indent="0" algn="r" rtl="0">
              <a:spcBef>
                <a:spcPts val="0"/>
              </a:spcBef>
              <a:spcAft>
                <a:spcPts val="0"/>
              </a:spcAft>
              <a:buNone/>
            </a:pPr>
            <a:fld id="{00000000-1234-1234-1234-123412341234}" type="slidenum">
              <a:rPr sz="1300">
                <a:solidFill>
                  <a:srgbClr val="000000"/>
                </a:solidFill>
              </a:rPr>
              <a:t>20</a:t>
            </a:fld>
            <a:endParaRPr sz="1300">
              <a:solidFill>
                <a:srgbClr val="000000"/>
              </a:solidFill>
            </a:endParaRPr>
          </a:p>
        </p:txBody>
      </p:sp>
      <p:sp>
        <p:nvSpPr>
          <p:cNvPr id="361" name="Google Shape;361;g3a6031ef250_0_2374: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3a6031ef250_0_2374: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b="1">
              <a:solidFill>
                <a:srgbClr val="595959"/>
              </a:solidFill>
            </a:endParaRPr>
          </a:p>
          <a:p>
            <a:pPr marL="0" lvl="0" indent="0" algn="l" rtl="0">
              <a:spcBef>
                <a:spcPts val="0"/>
              </a:spcBef>
              <a:spcAft>
                <a:spcPts val="0"/>
              </a:spcAft>
              <a:buNone/>
            </a:pPr>
            <a:endParaRPr b="1">
              <a:solidFill>
                <a:srgbClr val="595959"/>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a6031ef250_0_2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a6031ef250_0_2590: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marR="0" lvl="0" indent="0" algn="l" rtl="0">
              <a:lnSpc>
                <a:spcPct val="100000"/>
              </a:lnSpc>
              <a:spcBef>
                <a:spcPts val="0"/>
              </a:spcBef>
              <a:spcAft>
                <a:spcPts val="0"/>
              </a:spcAft>
              <a:buClr>
                <a:srgbClr val="595959"/>
              </a:buClr>
              <a:buSzPts val="700"/>
              <a:buFont typeface="Arial"/>
              <a:buNone/>
            </a:pPr>
            <a:r>
              <a:rPr lang="es" sz="1300" b="0" i="0" u="none" baseline="0">
                <a:solidFill>
                  <a:schemeClr val="dk1"/>
                </a:solidFill>
              </a:rPr>
              <a:t>Jake, 1-2 minutos</a:t>
            </a:r>
            <a:endParaRPr sz="1300">
              <a:solidFill>
                <a:schemeClr val="dk1"/>
              </a:solidFill>
            </a:endParaRPr>
          </a:p>
          <a:p>
            <a:pPr marL="0" marR="0" lvl="0" indent="0" algn="l" rtl="0">
              <a:lnSpc>
                <a:spcPct val="100000"/>
              </a:lnSpc>
              <a:spcBef>
                <a:spcPts val="0"/>
              </a:spcBef>
              <a:spcAft>
                <a:spcPts val="0"/>
              </a:spcAft>
              <a:buClr>
                <a:srgbClr val="595959"/>
              </a:buClr>
              <a:buSzPts val="700"/>
              <a:buFont typeface="Arial"/>
              <a:buNone/>
            </a:pPr>
            <a:endParaRPr sz="1300">
              <a:solidFill>
                <a:schemeClr val="dk1"/>
              </a:solidFill>
            </a:endParaRPr>
          </a:p>
          <a:p>
            <a:pPr marL="0" marR="0" lvl="0" indent="0" algn="l" rtl="0">
              <a:lnSpc>
                <a:spcPct val="100000"/>
              </a:lnSpc>
              <a:spcBef>
                <a:spcPts val="0"/>
              </a:spcBef>
              <a:spcAft>
                <a:spcPts val="0"/>
              </a:spcAft>
              <a:buClr>
                <a:srgbClr val="595959"/>
              </a:buClr>
              <a:buSzPts val="700"/>
              <a:buFont typeface="Arial"/>
              <a:buNone/>
            </a:pPr>
            <a:r>
              <a:rPr lang="es" sz="1300" b="0" i="0" u="none" baseline="0">
                <a:solidFill>
                  <a:schemeClr val="dk1"/>
                </a:solidFill>
              </a:rPr>
              <a:t>Servicios de apoyo: transporte y servicios lingüísticos</a:t>
            </a:r>
            <a:endParaRPr sz="1300">
              <a:solidFill>
                <a:schemeClr val="dk1"/>
              </a:solidFill>
            </a:endParaRPr>
          </a:p>
          <a:p>
            <a:pPr marL="0" marR="0" lvl="0" indent="0" algn="l" rtl="0">
              <a:lnSpc>
                <a:spcPct val="100000"/>
              </a:lnSpc>
              <a:spcBef>
                <a:spcPts val="0"/>
              </a:spcBef>
              <a:spcAft>
                <a:spcPts val="0"/>
              </a:spcAft>
              <a:buClr>
                <a:srgbClr val="595959"/>
              </a:buClr>
              <a:buSzPts val="700"/>
              <a:buFont typeface="Arial"/>
              <a:buNone/>
            </a:pPr>
            <a:endParaRPr sz="1300">
              <a:solidFill>
                <a:schemeClr val="dk1"/>
              </a:solidFill>
            </a:endParaRPr>
          </a:p>
          <a:p>
            <a:pPr marL="0" marR="0" lvl="0" indent="0" algn="l" rtl="0">
              <a:lnSpc>
                <a:spcPct val="100000"/>
              </a:lnSpc>
              <a:spcBef>
                <a:spcPts val="0"/>
              </a:spcBef>
              <a:spcAft>
                <a:spcPts val="0"/>
              </a:spcAft>
              <a:buClr>
                <a:srgbClr val="595959"/>
              </a:buClr>
              <a:buSzPts val="700"/>
              <a:buFont typeface="Arial"/>
              <a:buNone/>
            </a:pPr>
            <a:r>
              <a:rPr lang="es" sz="1300" b="0" i="0" u="none" baseline="0">
                <a:solidFill>
                  <a:schemeClr val="dk1"/>
                </a:solidFill>
                <a:latin typeface="Arial"/>
                <a:ea typeface="Arial"/>
                <a:cs typeface="Arial"/>
                <a:sym typeface="Arial"/>
              </a:rPr>
              <a:t>Los centros de salud son organizaciones comunitarias y centradas en el paciente que brindan servicios de atención médica primaria integrales y de alta calidad. Prestan servicios independientemente de la capacidad de pago de los pacientes y cobran por los servicios según una escala móvil de tarifas.  </a:t>
            </a:r>
            <a:endParaRPr sz="1700">
              <a:solidFill>
                <a:schemeClr val="dk1"/>
              </a:solidFill>
            </a:endParaRPr>
          </a:p>
          <a:p>
            <a:pPr marL="0" marR="0" lvl="0" indent="0" algn="l" rtl="0">
              <a:lnSpc>
                <a:spcPct val="100000"/>
              </a:lnSpc>
              <a:spcBef>
                <a:spcPts val="400"/>
              </a:spcBef>
              <a:spcAft>
                <a:spcPts val="0"/>
              </a:spcAft>
              <a:buClr>
                <a:srgbClr val="595959"/>
              </a:buClr>
              <a:buSzPts val="700"/>
              <a:buFont typeface="Arial"/>
              <a:buNone/>
            </a:pPr>
            <a:r>
              <a:rPr lang="es" sz="1000" b="0" i="0" u="none" baseline="0">
                <a:solidFill>
                  <a:schemeClr val="dk1"/>
                </a:solidFill>
                <a:latin typeface="Arial"/>
                <a:ea typeface="Arial"/>
                <a:cs typeface="Arial"/>
                <a:sym typeface="Arial"/>
              </a:rPr>
              <a:t>Los centros de salud también suelen integrar el acceso a servicios de farmacia, salud mental, consumo indebido de sustancias y salud bucodental en áreas donde los obstáculos económicos </a:t>
            </a:r>
            <a:r>
              <a:rPr lang="es" sz="1000" b="0" i="0" u="none" baseline="0">
                <a:solidFill>
                  <a:schemeClr val="dk1"/>
                </a:solidFill>
              </a:rPr>
              <a:t>o</a:t>
            </a:r>
            <a:r>
              <a:rPr lang="es" sz="1000" b="0" i="0" u="none" baseline="0">
                <a:solidFill>
                  <a:schemeClr val="dk1"/>
                </a:solidFill>
                <a:latin typeface="Arial"/>
                <a:ea typeface="Arial"/>
                <a:cs typeface="Arial"/>
                <a:sym typeface="Arial"/>
              </a:rPr>
              <a:t> geográficos</a:t>
            </a:r>
            <a:r>
              <a:rPr lang="es" sz="1000" b="0" i="0" u="none" baseline="0">
                <a:solidFill>
                  <a:schemeClr val="dk1"/>
                </a:solidFill>
              </a:rPr>
              <a:t> </a:t>
            </a:r>
            <a:r>
              <a:rPr lang="es" sz="1000" b="0" i="0" u="none" baseline="0">
                <a:solidFill>
                  <a:schemeClr val="dk1"/>
                </a:solidFill>
                <a:latin typeface="Arial"/>
                <a:ea typeface="Arial"/>
                <a:cs typeface="Arial"/>
                <a:sym typeface="Arial"/>
              </a:rPr>
              <a:t>limitan el acceso a servicios de atención médica asequibles. </a:t>
            </a:r>
            <a:endParaRPr sz="1000" b="0">
              <a:solidFill>
                <a:schemeClr val="dk1"/>
              </a:solidFill>
              <a:latin typeface="Arial"/>
              <a:ea typeface="Arial"/>
              <a:cs typeface="Arial"/>
              <a:sym typeface="Arial"/>
            </a:endParaRPr>
          </a:p>
          <a:p>
            <a:pPr marL="0" lvl="0" indent="0" algn="l" rtl="0">
              <a:lnSpc>
                <a:spcPct val="100000"/>
              </a:lnSpc>
              <a:spcBef>
                <a:spcPts val="400"/>
              </a:spcBef>
              <a:spcAft>
                <a:spcPts val="0"/>
              </a:spcAft>
              <a:buNone/>
            </a:pPr>
            <a:r>
              <a:rPr lang="es" sz="1000" b="0" i="0" u="none" baseline="0">
                <a:solidFill>
                  <a:schemeClr val="dk1"/>
                </a:solidFill>
                <a:latin typeface="Arial"/>
                <a:ea typeface="Arial"/>
                <a:cs typeface="Arial"/>
                <a:sym typeface="Arial"/>
              </a:rPr>
              <a:t>Si es necesario, agregue algunos puntos adicionales de la siguiente lista:</a:t>
            </a:r>
            <a:endParaRPr sz="1400">
              <a:solidFill>
                <a:schemeClr val="dk1"/>
              </a:solidFill>
            </a:endParaRPr>
          </a:p>
          <a:p>
            <a:pPr marL="190500" marR="0" lvl="0" indent="-215900" algn="l" rtl="0">
              <a:lnSpc>
                <a:spcPct val="100000"/>
              </a:lnSpc>
              <a:spcBef>
                <a:spcPts val="40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Servicios de atención primaria y bienestar para toda la familia, servicios dentales, educación y divulgación sanitaria.</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Farmacia.</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Opciones de salud sexual y reproductiva: control de la natalidad, anticoncepción de emergencia, asesoramiento sobre opciones de embarazo.</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Pruebas, tratamiento y atención del VIH y las ITS.</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Atención perinatal y posparto.</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Apoyo para la dependencia de sustancias.</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Servicios de salud mental y conductual.</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Servicios de salud independientemente de la capacidad de pago de los pacientes y cobro por los servicios según una escala móvil de tarifas.  </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Especialistas en inscripción en planes de salud y asesoramiento sobre elegibilidad para seguros.</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Gestión bajo la dirección de juntas directivas compuestas mayoritariamente por pacientes de organizaciones autónomas comunitarias.  </a:t>
            </a:r>
            <a:endParaRPr sz="1400">
              <a:solidFill>
                <a:schemeClr val="dk1"/>
              </a:solidFill>
            </a:endParaRPr>
          </a:p>
          <a:p>
            <a:pPr marL="190500" marR="0" lvl="0" indent="-215900" algn="l" rtl="0">
              <a:lnSpc>
                <a:spcPct val="100000"/>
              </a:lnSpc>
              <a:spcBef>
                <a:spcPts val="0"/>
              </a:spcBef>
              <a:spcAft>
                <a:spcPts val="0"/>
              </a:spcAft>
              <a:buClr>
                <a:schemeClr val="dk1"/>
              </a:buClr>
              <a:buSzPts val="1000"/>
              <a:buFont typeface="Noto Sans Symbols"/>
              <a:buChar char="✔"/>
            </a:pPr>
            <a:r>
              <a:rPr lang="es" sz="1000" b="0" i="0" u="none" baseline="0">
                <a:solidFill>
                  <a:schemeClr val="dk1"/>
                </a:solidFill>
                <a:latin typeface="Arial"/>
                <a:ea typeface="Arial"/>
                <a:cs typeface="Arial"/>
                <a:sym typeface="Arial"/>
              </a:rPr>
              <a:t>Acceso lingüístico.</a:t>
            </a:r>
            <a:endParaRPr sz="1000" b="1">
              <a:solidFill>
                <a:schemeClr val="dk1"/>
              </a:solidFill>
              <a:latin typeface="Arial"/>
              <a:ea typeface="Arial"/>
              <a:cs typeface="Arial"/>
              <a:sym typeface="Arial"/>
            </a:endParaRPr>
          </a:p>
          <a:p>
            <a:pPr marL="0" marR="0" lvl="0" indent="0" algn="l" rtl="0">
              <a:lnSpc>
                <a:spcPct val="100000"/>
              </a:lnSpc>
              <a:spcBef>
                <a:spcPts val="400"/>
              </a:spcBef>
              <a:spcAft>
                <a:spcPts val="0"/>
              </a:spcAft>
              <a:buClr>
                <a:srgbClr val="595959"/>
              </a:buClr>
              <a:buSzPts val="700"/>
              <a:buFont typeface="Noto Sans Symbols"/>
              <a:buNone/>
            </a:pPr>
            <a:r>
              <a:rPr lang="es" sz="1000" b="1" i="0" u="none" baseline="0">
                <a:solidFill>
                  <a:schemeClr val="dk1"/>
                </a:solidFill>
                <a:latin typeface="Arial"/>
                <a:ea typeface="Arial"/>
                <a:cs typeface="Arial"/>
                <a:sym typeface="Arial"/>
              </a:rPr>
              <a:t>Información adicional:</a:t>
            </a:r>
            <a:endParaRPr sz="1400">
              <a:solidFill>
                <a:schemeClr val="dk1"/>
              </a:solidFill>
            </a:endParaRPr>
          </a:p>
          <a:p>
            <a:pPr marL="88900" marR="0" lvl="0" indent="-114300" algn="l" rtl="0">
              <a:lnSpc>
                <a:spcPct val="100000"/>
              </a:lnSpc>
              <a:spcBef>
                <a:spcPts val="400"/>
              </a:spcBef>
              <a:spcAft>
                <a:spcPts val="0"/>
              </a:spcAft>
              <a:buClr>
                <a:schemeClr val="dk1"/>
              </a:buClr>
              <a:buSzPts val="1000"/>
              <a:buFont typeface="Arial"/>
              <a:buChar char="•"/>
            </a:pPr>
            <a:r>
              <a:rPr lang="es" sz="1000" b="0" i="0" u="none" baseline="0">
                <a:solidFill>
                  <a:schemeClr val="dk1"/>
                </a:solidFill>
                <a:latin typeface="Arial"/>
                <a:ea typeface="Arial"/>
                <a:cs typeface="Arial"/>
                <a:sym typeface="Arial"/>
              </a:rPr>
              <a:t>Obtenga más información en https://bphc.hrsa.gov/about/what-is-a-health-center/index.html </a:t>
            </a:r>
            <a:endParaRPr sz="1400">
              <a:solidFill>
                <a:schemeClr val="dk1"/>
              </a:solidFill>
            </a:endParaRPr>
          </a:p>
          <a:p>
            <a:pPr marL="88900" marR="0" lvl="0" indent="-114300" algn="l" rtl="0">
              <a:lnSpc>
                <a:spcPct val="100000"/>
              </a:lnSpc>
              <a:spcBef>
                <a:spcPts val="400"/>
              </a:spcBef>
              <a:spcAft>
                <a:spcPts val="0"/>
              </a:spcAft>
              <a:buClr>
                <a:schemeClr val="dk1"/>
              </a:buClr>
              <a:buSzPts val="1000"/>
              <a:buFont typeface="Arial"/>
              <a:buChar char="•"/>
            </a:pPr>
            <a:r>
              <a:rPr lang="es" sz="1000" b="0" i="0" u="none" baseline="0">
                <a:solidFill>
                  <a:schemeClr val="dk1"/>
                </a:solidFill>
                <a:latin typeface="Arial"/>
                <a:ea typeface="Arial"/>
                <a:cs typeface="Arial"/>
                <a:sym typeface="Arial"/>
              </a:rPr>
              <a:t>¿Desea identificar un centro de salud comunitario en su área? Visite www.findahealthcenter.hrsa.gov</a:t>
            </a:r>
            <a:endParaRPr sz="1000">
              <a:solidFill>
                <a:schemeClr val="dk1"/>
              </a:solidFill>
              <a:latin typeface="Arial"/>
              <a:ea typeface="Arial"/>
              <a:cs typeface="Arial"/>
              <a:sym typeface="Arial"/>
            </a:endParaRPr>
          </a:p>
          <a:p>
            <a:pPr marL="0" lvl="0" indent="0" algn="l" rtl="0">
              <a:spcBef>
                <a:spcPts val="400"/>
              </a:spcBef>
              <a:spcAft>
                <a:spcPts val="0"/>
              </a:spcAft>
              <a:buNone/>
            </a:pPr>
            <a:endParaRPr sz="1400">
              <a:solidFill>
                <a:schemeClr val="dk1"/>
              </a:solidFill>
            </a:endParaRPr>
          </a:p>
        </p:txBody>
      </p:sp>
      <p:sp>
        <p:nvSpPr>
          <p:cNvPr id="371" name="Google Shape;371;g3a6031ef250_0_2590: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spcBef>
                <a:spcPts val="0"/>
              </a:spcBef>
              <a:spcAft>
                <a:spcPts val="0"/>
              </a:spcAft>
              <a:buNone/>
            </a:pPr>
            <a:fld id="{00000000-1234-1234-1234-123412341234}" type="slidenum">
              <a:rPr sz="800"/>
              <a:t>21</a:t>
            </a:fld>
            <a:endParaRPr sz="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572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25464-01F9-EF41-B2E7-AE26D7F7F68D}"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b2c8e5d8d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b2c8e5d8d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b74fcd8f4f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b74fcd8f4f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b74fcd8f4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b74fcd8f4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b74fcd8f4f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b74fcd8f4f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a6031ef250_0_27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a6031ef250_0_27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 b="0" i="0" u="none" baseline="0"/>
              <a:t>11:00 </a:t>
            </a:r>
            <a:endParaRPr/>
          </a:p>
        </p:txBody>
      </p:sp>
      <p:sp>
        <p:nvSpPr>
          <p:cNvPr id="415" name="Google Shape;415;g3a6031ef250_0_27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b17547ddc7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b17547ddc7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77ed0ac852_0_9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12" name="Google Shape;312;g377ed0ac852_0_997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b="1"/>
              <a:t>Linguaficient (1min)</a:t>
            </a:r>
            <a:endParaRPr/>
          </a:p>
        </p:txBody>
      </p:sp>
      <p:sp>
        <p:nvSpPr>
          <p:cNvPr id="313" name="Google Shape;313;g377ed0ac852_0_997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3</a:t>
            </a:fld>
            <a:endParaRPr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b17547ddc7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b17547ddc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b17547ddc7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b17547ddc7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77ed0ac852_0_10051:notes"/>
          <p:cNvSpPr>
            <a:spLocks noGrp="1" noRot="1" noChangeAspect="1"/>
          </p:cNvSpPr>
          <p:nvPr>
            <p:ph type="sldImg" idx="2"/>
          </p:nvPr>
        </p:nvSpPr>
        <p:spPr>
          <a:xfrm>
            <a:off x="2143125" y="685800"/>
            <a:ext cx="25722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22" name="Google Shape;322;g377ed0ac852_0_1005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a:t>Linguaficient (1min)</a:t>
            </a:r>
            <a:endParaRPr/>
          </a:p>
        </p:txBody>
      </p:sp>
      <p:sp>
        <p:nvSpPr>
          <p:cNvPr id="323" name="Google Shape;323;g377ed0ac852_0_1005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4</a:t>
            </a:fld>
            <a:endParaRPr sz="10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77ed0ac852_0_10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5200" cap="flat" cmpd="sng">
            <a:solidFill>
              <a:srgbClr val="000000"/>
            </a:solidFill>
            <a:prstDash val="solid"/>
            <a:round/>
            <a:headEnd type="none" w="sm" len="sm"/>
            <a:tailEnd type="none" w="sm" len="sm"/>
          </a:ln>
        </p:spPr>
      </p:sp>
      <p:sp>
        <p:nvSpPr>
          <p:cNvPr id="332" name="Google Shape;332;g377ed0ac852_0_10131:notes"/>
          <p:cNvSpPr txBox="1">
            <a:spLocks noGrp="1"/>
          </p:cNvSpPr>
          <p:nvPr>
            <p:ph type="body" idx="1"/>
          </p:nvPr>
        </p:nvSpPr>
        <p:spPr>
          <a:xfrm>
            <a:off x="685800" y="4343400"/>
            <a:ext cx="5486400" cy="4114800"/>
          </a:xfrm>
          <a:prstGeom prst="rect">
            <a:avLst/>
          </a:prstGeom>
          <a:noFill/>
          <a:ln>
            <a:noFill/>
          </a:ln>
        </p:spPr>
        <p:txBody>
          <a:bodyPr spcFirstLastPara="1" wrap="square" lIns="49950" tIns="49950" rIns="49950" bIns="49950" anchor="t" anchorCtr="0">
            <a:noAutofit/>
          </a:bodyPr>
          <a:lstStyle/>
          <a:p>
            <a:pPr marL="0" marR="0" lvl="0" indent="0" algn="l" rtl="0">
              <a:lnSpc>
                <a:spcPct val="100000"/>
              </a:lnSpc>
              <a:spcBef>
                <a:spcPts val="0"/>
              </a:spcBef>
              <a:spcAft>
                <a:spcPts val="0"/>
              </a:spcAft>
              <a:buNone/>
            </a:pPr>
            <a:r>
              <a:rPr lang="en"/>
              <a:t>Linguaficient (1min)</a:t>
            </a:r>
            <a:endParaRPr/>
          </a:p>
        </p:txBody>
      </p:sp>
      <p:sp>
        <p:nvSpPr>
          <p:cNvPr id="333" name="Google Shape;333;g377ed0ac852_0_10131:notes"/>
          <p:cNvSpPr txBox="1">
            <a:spLocks noGrp="1"/>
          </p:cNvSpPr>
          <p:nvPr>
            <p:ph type="sldNum" idx="12"/>
          </p:nvPr>
        </p:nvSpPr>
        <p:spPr>
          <a:xfrm>
            <a:off x="0" y="0"/>
            <a:ext cx="1125000" cy="2666700"/>
          </a:xfrm>
          <a:prstGeom prst="rect">
            <a:avLst/>
          </a:prstGeom>
          <a:noFill/>
          <a:ln>
            <a:noFill/>
          </a:ln>
        </p:spPr>
        <p:txBody>
          <a:bodyPr spcFirstLastPara="1" wrap="square" lIns="49950" tIns="24975" rIns="49950" bIns="24975" anchor="t" anchorCtr="0">
            <a:noAutofit/>
          </a:bodyPr>
          <a:lstStyle/>
          <a:p>
            <a:pPr marL="0" marR="0" lvl="0" indent="0" algn="l" rtl="0">
              <a:spcBef>
                <a:spcPts val="0"/>
              </a:spcBef>
              <a:spcAft>
                <a:spcPts val="0"/>
              </a:spcAft>
              <a:buNone/>
            </a:pPr>
            <a:fld id="{00000000-1234-1234-1234-123412341234}" type="slidenum">
              <a:rPr lang="en" sz="1000">
                <a:solidFill>
                  <a:schemeClr val="dk1"/>
                </a:solidFill>
                <a:latin typeface="Arial"/>
                <a:ea typeface="Arial"/>
                <a:cs typeface="Arial"/>
                <a:sym typeface="Arial"/>
              </a:rPr>
              <a:t>5</a:t>
            </a:fld>
            <a:endParaRPr sz="10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a6031ef250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3a6031ef250_0_2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0" name="Google Shape;220;g3a6031ef250_0_21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6031ef250_0_2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3a6031ef250_0_2206:notes"/>
          <p:cNvSpPr txBox="1">
            <a:spLocks noGrp="1"/>
          </p:cNvSpPr>
          <p:nvPr>
            <p:ph type="body" idx="1"/>
          </p:nvPr>
        </p:nvSpPr>
        <p:spPr>
          <a:xfrm>
            <a:off x="685800" y="4401256"/>
            <a:ext cx="5486400" cy="3599700"/>
          </a:xfrm>
          <a:prstGeom prst="rect">
            <a:avLst/>
          </a:prstGeom>
          <a:noFill/>
          <a:ln>
            <a:noFill/>
          </a:ln>
        </p:spPr>
        <p:txBody>
          <a:bodyPr spcFirstLastPara="1" wrap="square" lIns="49950" tIns="24975" rIns="49950" bIns="24975" anchor="t" anchorCtr="0">
            <a:noAutofit/>
          </a:bodyPr>
          <a:lstStyle/>
          <a:p>
            <a:pPr marL="0" lvl="0" indent="0" algn="l" rtl="0">
              <a:lnSpc>
                <a:spcPct val="100000"/>
              </a:lnSpc>
              <a:spcBef>
                <a:spcPts val="0"/>
              </a:spcBef>
              <a:spcAft>
                <a:spcPts val="0"/>
              </a:spcAft>
              <a:buSzPts val="1400"/>
              <a:buNone/>
            </a:pPr>
            <a:r>
              <a:rPr lang="es" b="0" i="0" u="none" baseline="0"/>
              <a:t>11:04-11:05</a:t>
            </a:r>
            <a:endParaRPr/>
          </a:p>
          <a:p>
            <a:pPr marL="0" lvl="0" indent="0" algn="l" rtl="0">
              <a:lnSpc>
                <a:spcPct val="100000"/>
              </a:lnSpc>
              <a:spcBef>
                <a:spcPts val="0"/>
              </a:spcBef>
              <a:spcAft>
                <a:spcPts val="0"/>
              </a:spcAft>
              <a:buSzPts val="1400"/>
              <a:buNone/>
            </a:pPr>
            <a:r>
              <a:rPr lang="es" b="0" i="0" u="none" baseline="0"/>
              <a:t>Anna </a:t>
            </a:r>
            <a:endParaRPr/>
          </a:p>
        </p:txBody>
      </p:sp>
      <p:sp>
        <p:nvSpPr>
          <p:cNvPr id="237" name="Google Shape;237;g3a6031ef250_0_2206:notes"/>
          <p:cNvSpPr txBox="1">
            <a:spLocks noGrp="1"/>
          </p:cNvSpPr>
          <p:nvPr>
            <p:ph type="sldNum" idx="12"/>
          </p:nvPr>
        </p:nvSpPr>
        <p:spPr>
          <a:xfrm>
            <a:off x="3884414" y="8685389"/>
            <a:ext cx="2971800" cy="458700"/>
          </a:xfrm>
          <a:prstGeom prst="rect">
            <a:avLst/>
          </a:prstGeom>
          <a:noFill/>
          <a:ln>
            <a:noFill/>
          </a:ln>
        </p:spPr>
        <p:txBody>
          <a:bodyPr spcFirstLastPara="1" wrap="square" lIns="49950" tIns="24975" rIns="49950" bIns="24975" anchor="b" anchorCtr="0">
            <a:noAutofit/>
          </a:bodyPr>
          <a:lstStyle/>
          <a:p>
            <a:pPr marL="0" lvl="0" indent="0" algn="r" rtl="0">
              <a:lnSpc>
                <a:spcPct val="100000"/>
              </a:lnSpc>
              <a:spcBef>
                <a:spcPts val="0"/>
              </a:spcBef>
              <a:spcAft>
                <a:spcPts val="0"/>
              </a:spcAft>
              <a:buSzPts val="1400"/>
              <a:buNone/>
            </a:pPr>
            <a:fld id="{00000000-1234-1234-1234-123412341234}"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a6031ef250_0_4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a6031ef250_0_4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4b320a00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b4b320a00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s" sz="1350" b="0" i="0" u="none" baseline="0">
                <a:solidFill>
                  <a:srgbClr val="2D2A26"/>
                </a:solidFill>
                <a:highlight>
                  <a:srgbClr val="FFFFFF"/>
                </a:highlight>
              </a:rPr>
              <a:t>Objetivos de aprendizaje:</a:t>
            </a:r>
            <a:endParaRPr sz="1350">
              <a:solidFill>
                <a:srgbClr val="2D2A26"/>
              </a:solidFill>
              <a:highlight>
                <a:srgbClr val="FFFFFF"/>
              </a:highlight>
            </a:endParaRPr>
          </a:p>
          <a:p>
            <a:pPr marL="0" lvl="0" indent="0" algn="l" rtl="0">
              <a:spcBef>
                <a:spcPts val="0"/>
              </a:spcBef>
              <a:spcAft>
                <a:spcPts val="0"/>
              </a:spcAft>
              <a:buClr>
                <a:schemeClr val="dk1"/>
              </a:buClr>
              <a:buSzPts val="1100"/>
              <a:buFont typeface="Arial"/>
              <a:buNone/>
            </a:pPr>
            <a:r>
              <a:rPr lang="es" sz="1350" b="0" i="0" u="none" baseline="0">
                <a:solidFill>
                  <a:srgbClr val="2D2A26"/>
                </a:solidFill>
                <a:highlight>
                  <a:srgbClr val="FFFFFF"/>
                </a:highlight>
              </a:rPr>
              <a:t>Gracias a esta capacitación, los participantes podrán hacer lo siguiente:</a:t>
            </a:r>
            <a:endParaRPr sz="1350">
              <a:solidFill>
                <a:srgbClr val="2D2A26"/>
              </a:solidFill>
              <a:highlight>
                <a:srgbClr val="FFFFFF"/>
              </a:highlight>
            </a:endParaRPr>
          </a:p>
          <a:p>
            <a:pPr marL="0" lvl="0" indent="0" algn="l" rtl="0">
              <a:spcBef>
                <a:spcPts val="0"/>
              </a:spcBef>
              <a:spcAft>
                <a:spcPts val="0"/>
              </a:spcAft>
              <a:buClr>
                <a:schemeClr val="dk1"/>
              </a:buClr>
              <a:buSzPts val="1100"/>
              <a:buFont typeface="Arial"/>
              <a:buNone/>
            </a:pPr>
            <a:r>
              <a:rPr lang="es" sz="1350" b="0" i="0" u="none" baseline="0">
                <a:solidFill>
                  <a:srgbClr val="2D2A26"/>
                </a:solidFill>
                <a:highlight>
                  <a:srgbClr val="FFFFFF"/>
                </a:highlight>
              </a:rPr>
              <a:t> </a:t>
            </a:r>
            <a:endParaRPr sz="1350">
              <a:solidFill>
                <a:srgbClr val="2D2A26"/>
              </a:solidFill>
              <a:highlight>
                <a:srgbClr val="FFFFFF"/>
              </a:highlight>
            </a:endParaRPr>
          </a:p>
          <a:p>
            <a:pPr marL="457200" lvl="0" indent="-314325" algn="l" rtl="0">
              <a:lnSpc>
                <a:spcPct val="115000"/>
              </a:lnSpc>
              <a:spcBef>
                <a:spcPts val="0"/>
              </a:spcBef>
              <a:spcAft>
                <a:spcPts val="0"/>
              </a:spcAft>
              <a:buClr>
                <a:srgbClr val="2D2A26"/>
              </a:buClr>
              <a:buSzPts val="1350"/>
              <a:buAutoNum type="arabicPeriod"/>
            </a:pPr>
            <a:r>
              <a:rPr lang="es" sz="1350" b="0" i="0" u="none" baseline="0">
                <a:solidFill>
                  <a:srgbClr val="2D2A26"/>
                </a:solidFill>
                <a:highlight>
                  <a:srgbClr val="FFFFFF"/>
                </a:highlight>
              </a:rPr>
              <a:t>Describir las necesidades económicas y laborales de los sobrevivientes de la trata de personas y su conexión con la seguridad.</a:t>
            </a:r>
            <a:endParaRPr sz="1350">
              <a:solidFill>
                <a:srgbClr val="2D2A26"/>
              </a:solidFill>
              <a:highlight>
                <a:srgbClr val="FFFFFF"/>
              </a:highlight>
            </a:endParaRPr>
          </a:p>
          <a:p>
            <a:pPr marL="457200" lvl="0" indent="-314325" algn="l" rtl="0">
              <a:lnSpc>
                <a:spcPct val="115000"/>
              </a:lnSpc>
              <a:spcBef>
                <a:spcPts val="0"/>
              </a:spcBef>
              <a:spcAft>
                <a:spcPts val="0"/>
              </a:spcAft>
              <a:buClr>
                <a:srgbClr val="2D2A26"/>
              </a:buClr>
              <a:buSzPts val="1350"/>
              <a:buAutoNum type="arabicPeriod"/>
            </a:pPr>
            <a:r>
              <a:rPr lang="es" sz="1350" b="0" i="0" u="none" baseline="0">
                <a:solidFill>
                  <a:srgbClr val="2D2A26"/>
                </a:solidFill>
                <a:highlight>
                  <a:srgbClr val="FFFFFF"/>
                </a:highlight>
              </a:rPr>
              <a:t>Identificar dos estrategias que los centros de salud pueden implementar para crear vías de empleo para los sobrevivientes.</a:t>
            </a:r>
            <a:endParaRPr sz="1350">
              <a:solidFill>
                <a:srgbClr val="2D2A26"/>
              </a:solidFill>
              <a:highlight>
                <a:srgbClr val="FFFFFF"/>
              </a:highlight>
            </a:endParaRPr>
          </a:p>
          <a:p>
            <a:pPr marL="457200" lvl="0" indent="-314325" algn="l" rtl="0">
              <a:lnSpc>
                <a:spcPct val="115000"/>
              </a:lnSpc>
              <a:spcBef>
                <a:spcPts val="0"/>
              </a:spcBef>
              <a:spcAft>
                <a:spcPts val="0"/>
              </a:spcAft>
              <a:buClr>
                <a:srgbClr val="2D2A26"/>
              </a:buClr>
              <a:buSzPts val="1350"/>
              <a:buAutoNum type="arabicPeriod"/>
            </a:pPr>
            <a:r>
              <a:rPr lang="es" sz="1350" b="0" i="0" u="none" baseline="0">
                <a:solidFill>
                  <a:srgbClr val="2D2A26"/>
                </a:solidFill>
                <a:highlight>
                  <a:srgbClr val="FFFFFF"/>
                </a:highlight>
              </a:rPr>
              <a:t>Definir las necesidades de salud mental de los sobrevivientes de la trata de personas y la manera en que los centros de salud y sus socios pueden abordarlas.</a:t>
            </a:r>
            <a:endParaRPr sz="1350">
              <a:solidFill>
                <a:srgbClr val="2D2A26"/>
              </a:solidFill>
              <a:highlight>
                <a:srgbClr val="FFFFFF"/>
              </a:highlight>
            </a:endParaRPr>
          </a:p>
          <a:p>
            <a:pPr marL="0" lvl="0" indent="0" algn="l" rtl="0">
              <a:spcBef>
                <a:spcPts val="0"/>
              </a:spcBef>
              <a:spcAft>
                <a:spcPts val="0"/>
              </a:spcAft>
              <a:buNone/>
            </a:pPr>
            <a:endParaRPr/>
          </a:p>
        </p:txBody>
      </p:sp>
      <p:sp>
        <p:nvSpPr>
          <p:cNvPr id="254" name="Google Shape;254;g3b4b320a00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Option 1">
  <p:cSld name="Title and Body Option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52" name="Google Shape;52;p1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53" name="Google Shape;53;p1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54" name="Google Shape;54;p1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55" name="Google Shape;55;p1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1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57" name="Google Shape;57;p1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58"/>
        <p:cNvGrpSpPr/>
        <p:nvPr/>
      </p:nvGrpSpPr>
      <p:grpSpPr>
        <a:xfrm>
          <a:off x="0" y="0"/>
          <a:ext cx="0" cy="0"/>
          <a:chOff x="0" y="0"/>
          <a:chExt cx="0" cy="0"/>
        </a:xfrm>
      </p:grpSpPr>
      <p:grpSp>
        <p:nvGrpSpPr>
          <p:cNvPr id="59" name="Google Shape;59;p14"/>
          <p:cNvGrpSpPr/>
          <p:nvPr/>
        </p:nvGrpSpPr>
        <p:grpSpPr>
          <a:xfrm>
            <a:off x="8085770" y="514351"/>
            <a:ext cx="543877" cy="338376"/>
            <a:chOff x="16108044" y="690652"/>
            <a:chExt cx="1087754" cy="676751"/>
          </a:xfrm>
        </p:grpSpPr>
        <p:pic>
          <p:nvPicPr>
            <p:cNvPr id="60" name="Google Shape;60;p14"/>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61" name="Google Shape;61;p14"/>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62" name="Google Shape;62;p14"/>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3" name="Google Shape;63;p14"/>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4" name="Google Shape;64;p14"/>
          <p:cNvSpPr txBox="1">
            <a:spLocks noGrp="1"/>
          </p:cNvSpPr>
          <p:nvPr>
            <p:ph type="title"/>
          </p:nvPr>
        </p:nvSpPr>
        <p:spPr>
          <a:xfrm>
            <a:off x="514349" y="1352549"/>
            <a:ext cx="8115300" cy="27813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65" name="Google Shape;65;p1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aculty and Speakers">
  <p:cSld name="Faculty and Speakers">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69" name="Google Shape;69;p15"/>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nvGrpSpPr>
          <p:cNvPr id="70" name="Google Shape;70;p15"/>
          <p:cNvGrpSpPr/>
          <p:nvPr/>
        </p:nvGrpSpPr>
        <p:grpSpPr>
          <a:xfrm>
            <a:off x="8085770" y="514351"/>
            <a:ext cx="543877" cy="338376"/>
            <a:chOff x="16108044" y="690652"/>
            <a:chExt cx="1087754" cy="676751"/>
          </a:xfrm>
        </p:grpSpPr>
        <p:pic>
          <p:nvPicPr>
            <p:cNvPr id="71" name="Google Shape;71;p15"/>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72" name="Google Shape;72;p15"/>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grpSp>
      <p:sp>
        <p:nvSpPr>
          <p:cNvPr id="73" name="Google Shape;73;p15"/>
          <p:cNvSpPr/>
          <p:nvPr/>
        </p:nvSpPr>
        <p:spPr>
          <a:xfrm>
            <a:off x="514349" y="813285"/>
            <a:ext cx="2917800" cy="3924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300" b="1" i="0" u="none" strike="noStrike" cap="none">
                <a:solidFill>
                  <a:schemeClr val="dk1"/>
                </a:solidFill>
                <a:latin typeface="Arial"/>
                <a:ea typeface="Arial"/>
                <a:cs typeface="Arial"/>
                <a:sym typeface="Arial"/>
              </a:rPr>
              <a:t>Faculty</a:t>
            </a:r>
            <a:endParaRPr sz="22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Body Option 1 1">
  <p:cSld name="Title and Body Option 1_1">
    <p:bg>
      <p:bgPr>
        <a:solidFill>
          <a:schemeClr val="lt1"/>
        </a:solidFill>
        <a:effectLst/>
      </p:bgPr>
    </p:bg>
    <p:spTree>
      <p:nvGrpSpPr>
        <p:cNvPr id="1" name="Shape 74"/>
        <p:cNvGrpSpPr/>
        <p:nvPr/>
      </p:nvGrpSpPr>
      <p:grpSpPr>
        <a:xfrm>
          <a:off x="0" y="0"/>
          <a:ext cx="0" cy="0"/>
          <a:chOff x="0" y="0"/>
          <a:chExt cx="0" cy="0"/>
        </a:xfrm>
      </p:grpSpPr>
      <p:sp>
        <p:nvSpPr>
          <p:cNvPr id="75" name="Google Shape;75;p16"/>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76" name="Google Shape;76;p16"/>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77" name="Google Shape;77;p16"/>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78" name="Google Shape;78;p16"/>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79" name="Google Shape;79;p16"/>
          <p:cNvSpPr txBox="1">
            <a:spLocks noGrp="1"/>
          </p:cNvSpPr>
          <p:nvPr>
            <p:ph type="title"/>
          </p:nvPr>
        </p:nvSpPr>
        <p:spPr>
          <a:xfrm>
            <a:off x="1411200" y="552450"/>
            <a:ext cx="64776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0" name="Google Shape;80;p16"/>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81" name="Google Shape;81;p16"/>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Body Option 1 1 1">
  <p:cSld name="Title and Body Option 1 2">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000000"/>
              </a:solidFill>
              <a:latin typeface="Arial"/>
              <a:ea typeface="Arial"/>
              <a:cs typeface="Arial"/>
              <a:sym typeface="Arial"/>
            </a:endParaRPr>
          </a:p>
        </p:txBody>
      </p:sp>
      <p:pic>
        <p:nvPicPr>
          <p:cNvPr id="84" name="Google Shape;84;p17"/>
          <p:cNvPicPr preferRelativeResize="0"/>
          <p:nvPr/>
        </p:nvPicPr>
        <p:blipFill rotWithShape="1">
          <a:blip r:embed="rId2">
            <a:alphaModFix/>
          </a:blip>
          <a:srcRect/>
          <a:stretch/>
        </p:blipFill>
        <p:spPr>
          <a:xfrm>
            <a:off x="546100" y="4479170"/>
            <a:ext cx="543877" cy="338075"/>
          </a:xfrm>
          <a:prstGeom prst="rect">
            <a:avLst/>
          </a:prstGeom>
          <a:noFill/>
          <a:ln>
            <a:noFill/>
          </a:ln>
        </p:spPr>
      </p:pic>
      <p:pic>
        <p:nvPicPr>
          <p:cNvPr id="85" name="Google Shape;85;p17"/>
          <p:cNvPicPr preferRelativeResize="0"/>
          <p:nvPr/>
        </p:nvPicPr>
        <p:blipFill rotWithShape="1">
          <a:blip r:embed="rId3">
            <a:alphaModFix/>
          </a:blip>
          <a:srcRect/>
          <a:stretch/>
        </p:blipFill>
        <p:spPr>
          <a:xfrm>
            <a:off x="8936228" y="0"/>
            <a:ext cx="207573" cy="5143500"/>
          </a:xfrm>
          <a:prstGeom prst="rect">
            <a:avLst/>
          </a:prstGeom>
          <a:noFill/>
          <a:ln>
            <a:noFill/>
          </a:ln>
        </p:spPr>
      </p:pic>
      <p:sp>
        <p:nvSpPr>
          <p:cNvPr id="86" name="Google Shape;86;p17"/>
          <p:cNvSpPr/>
          <p:nvPr/>
        </p:nvSpPr>
        <p:spPr>
          <a:xfrm>
            <a:off x="667613" y="4645145"/>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sp>
        <p:nvSpPr>
          <p:cNvPr id="87" name="Google Shape;87;p17"/>
          <p:cNvSpPr txBox="1">
            <a:spLocks noGrp="1"/>
          </p:cNvSpPr>
          <p:nvPr>
            <p:ph type="title"/>
          </p:nvPr>
        </p:nvSpPr>
        <p:spPr>
          <a:xfrm>
            <a:off x="1411200" y="552451"/>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5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8" name="Google Shape;88;p17"/>
          <p:cNvSpPr txBox="1">
            <a:spLocks noGrp="1"/>
          </p:cNvSpPr>
          <p:nvPr>
            <p:ph type="body" idx="1"/>
          </p:nvPr>
        </p:nvSpPr>
        <p:spPr>
          <a:xfrm>
            <a:off x="1411200" y="1821150"/>
            <a:ext cx="7216800" cy="1969800"/>
          </a:xfrm>
          <a:prstGeom prst="rect">
            <a:avLst/>
          </a:prstGeom>
          <a:noFill/>
          <a:ln>
            <a:noFill/>
          </a:ln>
        </p:spPr>
        <p:txBody>
          <a:bodyPr spcFirstLastPara="1" wrap="square" lIns="68575" tIns="68575" rIns="68575" bIns="68575" anchor="t" anchorCtr="0">
            <a:noAutofit/>
          </a:bodyPr>
          <a:lstStyle>
            <a:lvl1pPr marL="457200" lvl="0" indent="-317500" algn="l">
              <a:lnSpc>
                <a:spcPct val="100000"/>
              </a:lnSpc>
              <a:spcBef>
                <a:spcPts val="0"/>
              </a:spcBef>
              <a:spcAft>
                <a:spcPts val="0"/>
              </a:spcAft>
              <a:buSzPts val="1400"/>
              <a:buChar char="●"/>
              <a:defRPr sz="1500">
                <a:latin typeface="Arial"/>
                <a:ea typeface="Arial"/>
                <a:cs typeface="Arial"/>
                <a:sym typeface="Arial"/>
              </a:defRPr>
            </a:lvl1pPr>
            <a:lvl2pPr marL="914400" lvl="1" indent="-298450" algn="l">
              <a:lnSpc>
                <a:spcPct val="100000"/>
              </a:lnSpc>
              <a:spcBef>
                <a:spcPts val="800"/>
              </a:spcBef>
              <a:spcAft>
                <a:spcPts val="0"/>
              </a:spcAft>
              <a:buSzPts val="1100"/>
              <a:buChar char="○"/>
              <a:defRPr/>
            </a:lvl2pPr>
            <a:lvl3pPr marL="1371600" lvl="2" indent="-298450" algn="l">
              <a:lnSpc>
                <a:spcPct val="100000"/>
              </a:lnSpc>
              <a:spcBef>
                <a:spcPts val="800"/>
              </a:spcBef>
              <a:spcAft>
                <a:spcPts val="0"/>
              </a:spcAft>
              <a:buSzPts val="1100"/>
              <a:buChar char="■"/>
              <a:defRPr/>
            </a:lvl3pPr>
            <a:lvl4pPr marL="1828800" lvl="3" indent="-298450" algn="l">
              <a:lnSpc>
                <a:spcPct val="100000"/>
              </a:lnSpc>
              <a:spcBef>
                <a:spcPts val="800"/>
              </a:spcBef>
              <a:spcAft>
                <a:spcPts val="0"/>
              </a:spcAft>
              <a:buSzPts val="1100"/>
              <a:buChar char="●"/>
              <a:defRPr/>
            </a:lvl4pPr>
            <a:lvl5pPr marL="2286000" lvl="4" indent="-298450" algn="l">
              <a:lnSpc>
                <a:spcPct val="100000"/>
              </a:lnSpc>
              <a:spcBef>
                <a:spcPts val="800"/>
              </a:spcBef>
              <a:spcAft>
                <a:spcPts val="0"/>
              </a:spcAft>
              <a:buSzPts val="1100"/>
              <a:buChar char="○"/>
              <a:defRPr/>
            </a:lvl5pPr>
            <a:lvl6pPr marL="2743200" lvl="5" indent="-298450" algn="l">
              <a:lnSpc>
                <a:spcPct val="100000"/>
              </a:lnSpc>
              <a:spcBef>
                <a:spcPts val="800"/>
              </a:spcBef>
              <a:spcAft>
                <a:spcPts val="0"/>
              </a:spcAft>
              <a:buSzPts val="1100"/>
              <a:buChar char="■"/>
              <a:defRPr/>
            </a:lvl6pPr>
            <a:lvl7pPr marL="3200400" lvl="6" indent="-298450" algn="l">
              <a:lnSpc>
                <a:spcPct val="100000"/>
              </a:lnSpc>
              <a:spcBef>
                <a:spcPts val="800"/>
              </a:spcBef>
              <a:spcAft>
                <a:spcPts val="0"/>
              </a:spcAft>
              <a:buSzPts val="1100"/>
              <a:buChar char="●"/>
              <a:defRPr/>
            </a:lvl7pPr>
            <a:lvl8pPr marL="3657600" lvl="7" indent="-298450" algn="l">
              <a:lnSpc>
                <a:spcPct val="100000"/>
              </a:lnSpc>
              <a:spcBef>
                <a:spcPts val="800"/>
              </a:spcBef>
              <a:spcAft>
                <a:spcPts val="0"/>
              </a:spcAft>
              <a:buSzPts val="1100"/>
              <a:buChar char="○"/>
              <a:defRPr/>
            </a:lvl8pPr>
            <a:lvl9pPr marL="4114800" lvl="8" indent="-298450" algn="l">
              <a:lnSpc>
                <a:spcPct val="100000"/>
              </a:lnSpc>
              <a:spcBef>
                <a:spcPts val="800"/>
              </a:spcBef>
              <a:spcAft>
                <a:spcPts val="800"/>
              </a:spcAft>
              <a:buSzPts val="1100"/>
              <a:buChar char="■"/>
              <a:defRPr/>
            </a:lvl9pPr>
          </a:lstStyle>
          <a:p>
            <a:endParaRPr/>
          </a:p>
        </p:txBody>
      </p:sp>
      <p:sp>
        <p:nvSpPr>
          <p:cNvPr id="89" name="Google Shape;89;p17"/>
          <p:cNvSpPr txBox="1">
            <a:spLocks noGrp="1"/>
          </p:cNvSpPr>
          <p:nvPr>
            <p:ph type="sldNum" idx="12"/>
          </p:nvPr>
        </p:nvSpPr>
        <p:spPr>
          <a:xfrm>
            <a:off x="6583681" y="4783456"/>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SzPts val="900"/>
              <a:buNone/>
              <a:defRPr/>
            </a:lvl1pPr>
            <a:lvl2pPr marL="0" marR="0" lvl="1" indent="0" algn="r">
              <a:lnSpc>
                <a:spcPct val="100000"/>
              </a:lnSpc>
              <a:spcBef>
                <a:spcPts val="0"/>
              </a:spcBef>
              <a:spcAft>
                <a:spcPts val="0"/>
              </a:spcAft>
              <a:buSzPts val="900"/>
              <a:buNone/>
              <a:defRPr/>
            </a:lvl2pPr>
            <a:lvl3pPr marL="0" marR="0" lvl="2" indent="0" algn="r">
              <a:lnSpc>
                <a:spcPct val="100000"/>
              </a:lnSpc>
              <a:spcBef>
                <a:spcPts val="0"/>
              </a:spcBef>
              <a:spcAft>
                <a:spcPts val="0"/>
              </a:spcAft>
              <a:buSzPts val="900"/>
              <a:buNone/>
              <a:defRPr/>
            </a:lvl3pPr>
            <a:lvl4pPr marL="0" marR="0" lvl="3" indent="0" algn="r">
              <a:lnSpc>
                <a:spcPct val="100000"/>
              </a:lnSpc>
              <a:spcBef>
                <a:spcPts val="0"/>
              </a:spcBef>
              <a:spcAft>
                <a:spcPts val="0"/>
              </a:spcAft>
              <a:buSzPts val="900"/>
              <a:buNone/>
              <a:defRPr/>
            </a:lvl4pPr>
            <a:lvl5pPr marL="0" marR="0" lvl="4" indent="0" algn="r">
              <a:lnSpc>
                <a:spcPct val="100000"/>
              </a:lnSpc>
              <a:spcBef>
                <a:spcPts val="0"/>
              </a:spcBef>
              <a:spcAft>
                <a:spcPts val="0"/>
              </a:spcAft>
              <a:buSzPts val="900"/>
              <a:buNone/>
              <a:defRPr/>
            </a:lvl5pPr>
            <a:lvl6pPr marL="0" marR="0" lvl="5" indent="0" algn="r">
              <a:lnSpc>
                <a:spcPct val="100000"/>
              </a:lnSpc>
              <a:spcBef>
                <a:spcPts val="0"/>
              </a:spcBef>
              <a:spcAft>
                <a:spcPts val="0"/>
              </a:spcAft>
              <a:buSzPts val="900"/>
              <a:buNone/>
              <a:defRPr/>
            </a:lvl6pPr>
            <a:lvl7pPr marL="0" marR="0" lvl="6" indent="0" algn="r">
              <a:lnSpc>
                <a:spcPct val="100000"/>
              </a:lnSpc>
              <a:spcBef>
                <a:spcPts val="0"/>
              </a:spcBef>
              <a:spcAft>
                <a:spcPts val="0"/>
              </a:spcAft>
              <a:buSzPts val="900"/>
              <a:buNone/>
              <a:defRPr/>
            </a:lvl7pPr>
            <a:lvl8pPr marL="0" marR="0" lvl="7" indent="0" algn="r">
              <a:lnSpc>
                <a:spcPct val="100000"/>
              </a:lnSpc>
              <a:spcBef>
                <a:spcPts val="0"/>
              </a:spcBef>
              <a:spcAft>
                <a:spcPts val="0"/>
              </a:spcAft>
              <a:buSzPts val="900"/>
              <a:buNone/>
              <a:defRPr/>
            </a:lvl8pPr>
            <a:lvl9pPr marL="0" marR="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2 Content"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92" name="Google Shape;92;p1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3" name="Google Shape;93;p1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94" name="Google Shape;94;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Content 1">
  <p:cSld name="Title and Content">
    <p:bg>
      <p:bgPr>
        <a:solidFill>
          <a:schemeClr val="lt1"/>
        </a:solidFill>
        <a:effectLst/>
      </p:bgPr>
    </p:bg>
    <p:spTree>
      <p:nvGrpSpPr>
        <p:cNvPr id="1" name="Shape 95"/>
        <p:cNvGrpSpPr/>
        <p:nvPr/>
      </p:nvGrpSpPr>
      <p:grpSpPr>
        <a:xfrm>
          <a:off x="0" y="0"/>
          <a:ext cx="0" cy="0"/>
          <a:chOff x="0" y="0"/>
          <a:chExt cx="0" cy="0"/>
        </a:xfrm>
      </p:grpSpPr>
      <p:sp>
        <p:nvSpPr>
          <p:cNvPr id="96" name="Google Shape;96;p19"/>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97" name="Google Shape;97;p19"/>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98" name="Google Shape;98;p19"/>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19"/>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19"/>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1" name="Google Shape;101;p19"/>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2" name="Google Shape;102;p19"/>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20"/>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05" name="Google Shape;105;p20"/>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06" name="Google Shape;106;p20"/>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20"/>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20"/>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9" name="Google Shape;109;p20"/>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10" name="Google Shape;110;p20"/>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2 Content 1">
  <p:cSld name="TWO_OBJECTS_1">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609600" y="342900"/>
            <a:ext cx="8153400" cy="7431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13" name="Google Shape;113;p21"/>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4" name="Google Shape;114;p21"/>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a:lvl1pPr>
            <a:lvl2pPr marL="914400" lvl="1" indent="-342900" algn="l">
              <a:spcBef>
                <a:spcPts val="550"/>
              </a:spcBef>
              <a:spcAft>
                <a:spcPts val="0"/>
              </a:spcAft>
              <a:buSzPts val="1800"/>
              <a:buChar char="○"/>
              <a:defRPr/>
            </a:lvl2pPr>
            <a:lvl3pPr marL="1371600" lvl="2" indent="-331469" algn="l">
              <a:spcBef>
                <a:spcPts val="500"/>
              </a:spcBef>
              <a:spcAft>
                <a:spcPts val="0"/>
              </a:spcAft>
              <a:buSzPts val="1620"/>
              <a:buChar char="■"/>
              <a:defRPr/>
            </a:lvl3pPr>
            <a:lvl4pPr marL="1828800" lvl="3" indent="-342900" algn="l">
              <a:spcBef>
                <a:spcPts val="400"/>
              </a:spcBef>
              <a:spcAft>
                <a:spcPts val="0"/>
              </a:spcAft>
              <a:buSzPts val="1800"/>
              <a:buChar char="●"/>
              <a:defRPr/>
            </a:lvl4pPr>
            <a:lvl5pPr marL="2286000" lvl="4" indent="-342900" algn="l">
              <a:spcBef>
                <a:spcPts val="40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15" name="Google Shape;11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18" name="Google Shape;118;p22"/>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lnSpc>
                <a:spcPct val="100000"/>
              </a:lnSpc>
              <a:spcBef>
                <a:spcPts val="0"/>
              </a:spcBef>
              <a:spcAft>
                <a:spcPts val="0"/>
              </a:spcAft>
              <a:buClr>
                <a:schemeClr val="dk1"/>
              </a:buClr>
              <a:buSzPts val="2300"/>
              <a:buFont typeface="Arial"/>
              <a:buNone/>
              <a:defRPr sz="2300">
                <a:latin typeface="Arial"/>
                <a:ea typeface="Arial"/>
                <a:cs typeface="Arial"/>
                <a:sym typeface="Aria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19" name="Google Shape;119;p22"/>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20" name="Google Shape;120;p22"/>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Body Option 1 2">
  <p:cSld name="Title and Body Option 1_2">
    <p:bg>
      <p:bgPr>
        <a:solidFill>
          <a:schemeClr val="lt1"/>
        </a:solidFill>
        <a:effectLst/>
      </p:bgPr>
    </p:bg>
    <p:spTree>
      <p:nvGrpSpPr>
        <p:cNvPr id="1" name="Shape 121"/>
        <p:cNvGrpSpPr/>
        <p:nvPr/>
      </p:nvGrpSpPr>
      <p:grpSpPr>
        <a:xfrm>
          <a:off x="0" y="0"/>
          <a:ext cx="0" cy="0"/>
          <a:chOff x="0" y="0"/>
          <a:chExt cx="0" cy="0"/>
        </a:xfrm>
      </p:grpSpPr>
      <p:sp>
        <p:nvSpPr>
          <p:cNvPr id="122" name="Google Shape;122;p23"/>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pic>
        <p:nvPicPr>
          <p:cNvPr id="123" name="Google Shape;123;p23"/>
          <p:cNvPicPr preferRelativeResize="0"/>
          <p:nvPr/>
        </p:nvPicPr>
        <p:blipFill rotWithShape="1">
          <a:blip r:embed="rId2">
            <a:alphaModFix/>
          </a:blip>
          <a:srcRect/>
          <a:stretch/>
        </p:blipFill>
        <p:spPr>
          <a:xfrm>
            <a:off x="546100" y="4479169"/>
            <a:ext cx="543877" cy="338074"/>
          </a:xfrm>
          <a:prstGeom prst="rect">
            <a:avLst/>
          </a:prstGeom>
          <a:noFill/>
          <a:ln>
            <a:noFill/>
          </a:ln>
        </p:spPr>
      </p:pic>
      <p:pic>
        <p:nvPicPr>
          <p:cNvPr id="124" name="Google Shape;124;p23"/>
          <p:cNvPicPr preferRelativeResize="0"/>
          <p:nvPr/>
        </p:nvPicPr>
        <p:blipFill rotWithShape="1">
          <a:blip r:embed="rId3">
            <a:alphaModFix/>
          </a:blip>
          <a:srcRect/>
          <a:stretch/>
        </p:blipFill>
        <p:spPr>
          <a:xfrm>
            <a:off x="8936228" y="0"/>
            <a:ext cx="207573" cy="5143501"/>
          </a:xfrm>
          <a:prstGeom prst="rect">
            <a:avLst/>
          </a:prstGeom>
          <a:noFill/>
          <a:ln>
            <a:noFill/>
          </a:ln>
        </p:spPr>
      </p:pic>
      <p:sp>
        <p:nvSpPr>
          <p:cNvPr id="125" name="Google Shape;125;p23"/>
          <p:cNvSpPr/>
          <p:nvPr/>
        </p:nvSpPr>
        <p:spPr>
          <a:xfrm>
            <a:off x="667612" y="4645144"/>
            <a:ext cx="260985" cy="172402"/>
          </a:xfrm>
          <a:custGeom>
            <a:avLst/>
            <a:gdLst/>
            <a:ahLst/>
            <a:cxnLst/>
            <a:rect l="l" t="t" r="r" b="b"/>
            <a:pathLst>
              <a:path w="521969" h="344804" extrusionOk="0">
                <a:moveTo>
                  <a:pt x="482945" y="311436"/>
                </a:moveTo>
                <a:lnTo>
                  <a:pt x="120829" y="311436"/>
                </a:lnTo>
                <a:lnTo>
                  <a:pt x="130936" y="319574"/>
                </a:lnTo>
                <a:lnTo>
                  <a:pt x="139768" y="327770"/>
                </a:lnTo>
                <a:lnTo>
                  <a:pt x="147386" y="335991"/>
                </a:lnTo>
                <a:lnTo>
                  <a:pt x="153849" y="344198"/>
                </a:lnTo>
                <a:lnTo>
                  <a:pt x="521514" y="344198"/>
                </a:lnTo>
                <a:lnTo>
                  <a:pt x="490361" y="317258"/>
                </a:lnTo>
                <a:lnTo>
                  <a:pt x="482945" y="311436"/>
                </a:lnTo>
                <a:close/>
              </a:path>
              <a:path w="521969" h="344804" extrusionOk="0">
                <a:moveTo>
                  <a:pt x="336399" y="0"/>
                </a:moveTo>
                <a:lnTo>
                  <a:pt x="295106" y="830"/>
                </a:lnTo>
                <a:lnTo>
                  <a:pt x="250348" y="4987"/>
                </a:lnTo>
                <a:lnTo>
                  <a:pt x="204062" y="12523"/>
                </a:lnTo>
                <a:lnTo>
                  <a:pt x="158185" y="23490"/>
                </a:lnTo>
                <a:lnTo>
                  <a:pt x="114654" y="37940"/>
                </a:lnTo>
                <a:lnTo>
                  <a:pt x="75407" y="55924"/>
                </a:lnTo>
                <a:lnTo>
                  <a:pt x="42381" y="77496"/>
                </a:lnTo>
                <a:lnTo>
                  <a:pt x="2740" y="131606"/>
                </a:lnTo>
                <a:lnTo>
                  <a:pt x="0" y="164250"/>
                </a:lnTo>
                <a:lnTo>
                  <a:pt x="11228" y="200688"/>
                </a:lnTo>
                <a:lnTo>
                  <a:pt x="30588" y="230246"/>
                </a:lnTo>
                <a:lnTo>
                  <a:pt x="57329" y="258935"/>
                </a:lnTo>
                <a:lnTo>
                  <a:pt x="88452" y="286219"/>
                </a:lnTo>
                <a:lnTo>
                  <a:pt x="120956" y="311560"/>
                </a:lnTo>
                <a:lnTo>
                  <a:pt x="482945" y="311436"/>
                </a:lnTo>
                <a:lnTo>
                  <a:pt x="454739" y="289292"/>
                </a:lnTo>
                <a:lnTo>
                  <a:pt x="413624" y="260039"/>
                </a:lnTo>
                <a:lnTo>
                  <a:pt x="365993" y="229238"/>
                </a:lnTo>
                <a:lnTo>
                  <a:pt x="310821" y="196625"/>
                </a:lnTo>
                <a:lnTo>
                  <a:pt x="268127" y="168664"/>
                </a:lnTo>
                <a:lnTo>
                  <a:pt x="238210" y="140195"/>
                </a:lnTo>
                <a:lnTo>
                  <a:pt x="223541" y="112044"/>
                </a:lnTo>
                <a:lnTo>
                  <a:pt x="226588" y="85036"/>
                </a:lnTo>
                <a:lnTo>
                  <a:pt x="295708" y="37751"/>
                </a:lnTo>
                <a:lnTo>
                  <a:pt x="335507" y="26081"/>
                </a:lnTo>
                <a:lnTo>
                  <a:pt x="369876" y="20606"/>
                </a:lnTo>
                <a:lnTo>
                  <a:pt x="382219" y="17570"/>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126" name="Google Shape;126;p23"/>
          <p:cNvSpPr txBox="1">
            <a:spLocks noGrp="1"/>
          </p:cNvSpPr>
          <p:nvPr>
            <p:ph type="title"/>
          </p:nvPr>
        </p:nvSpPr>
        <p:spPr>
          <a:xfrm>
            <a:off x="1411200" y="552450"/>
            <a:ext cx="64779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2300" b="1" i="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3"/>
          <p:cNvSpPr txBox="1">
            <a:spLocks noGrp="1"/>
          </p:cNvSpPr>
          <p:nvPr>
            <p:ph type="body" idx="1"/>
          </p:nvPr>
        </p:nvSpPr>
        <p:spPr>
          <a:xfrm>
            <a:off x="1411200" y="1821149"/>
            <a:ext cx="7216800" cy="1969800"/>
          </a:xfrm>
          <a:prstGeom prst="rect">
            <a:avLst/>
          </a:prstGeom>
          <a:noFill/>
          <a:ln>
            <a:noFill/>
          </a:ln>
        </p:spPr>
        <p:txBody>
          <a:bodyPr spcFirstLastPara="1" wrap="square" lIns="45725" tIns="45725" rIns="45725" bIns="45725" anchor="t" anchorCtr="0">
            <a:noAutofit/>
          </a:bodyPr>
          <a:lstStyle>
            <a:lvl1pPr marL="457200" lvl="0" indent="-285750" algn="l">
              <a:lnSpc>
                <a:spcPct val="100000"/>
              </a:lnSpc>
              <a:spcBef>
                <a:spcPts val="0"/>
              </a:spcBef>
              <a:spcAft>
                <a:spcPts val="0"/>
              </a:spcAft>
              <a:buSzPts val="900"/>
              <a:buFont typeface="Arial"/>
              <a:buChar char="●"/>
              <a:defRPr sz="1500">
                <a:latin typeface="Arial"/>
                <a:ea typeface="Arial"/>
                <a:cs typeface="Arial"/>
                <a:sym typeface="Arial"/>
              </a:defRPr>
            </a:lvl1pPr>
            <a:lvl2pPr marL="914400" lvl="1" indent="-273050" algn="l">
              <a:lnSpc>
                <a:spcPct val="100000"/>
              </a:lnSpc>
              <a:spcBef>
                <a:spcPts val="800"/>
              </a:spcBef>
              <a:spcAft>
                <a:spcPts val="0"/>
              </a:spcAft>
              <a:buSzPts val="700"/>
              <a:buFont typeface="Calibri"/>
              <a:buChar char="○"/>
              <a:defRPr/>
            </a:lvl2pPr>
            <a:lvl3pPr marL="1371600" lvl="2" indent="-273050" algn="l">
              <a:lnSpc>
                <a:spcPct val="100000"/>
              </a:lnSpc>
              <a:spcBef>
                <a:spcPts val="800"/>
              </a:spcBef>
              <a:spcAft>
                <a:spcPts val="0"/>
              </a:spcAft>
              <a:buSzPts val="700"/>
              <a:buFont typeface="Calibri"/>
              <a:buChar char="■"/>
              <a:defRPr/>
            </a:lvl3pPr>
            <a:lvl4pPr marL="1828800" lvl="3" indent="-273050" algn="l">
              <a:lnSpc>
                <a:spcPct val="100000"/>
              </a:lnSpc>
              <a:spcBef>
                <a:spcPts val="800"/>
              </a:spcBef>
              <a:spcAft>
                <a:spcPts val="0"/>
              </a:spcAft>
              <a:buSzPts val="700"/>
              <a:buFont typeface="Calibri"/>
              <a:buChar char="●"/>
              <a:defRPr/>
            </a:lvl4pPr>
            <a:lvl5pPr marL="2286000" lvl="4" indent="-273050" algn="l">
              <a:lnSpc>
                <a:spcPct val="100000"/>
              </a:lnSpc>
              <a:spcBef>
                <a:spcPts val="800"/>
              </a:spcBef>
              <a:spcAft>
                <a:spcPts val="0"/>
              </a:spcAft>
              <a:buSzPts val="700"/>
              <a:buFont typeface="Calibri"/>
              <a:buChar char="○"/>
              <a:defRPr/>
            </a:lvl5pPr>
            <a:lvl6pPr marL="2743200" lvl="5" indent="-273050" algn="l">
              <a:lnSpc>
                <a:spcPct val="100000"/>
              </a:lnSpc>
              <a:spcBef>
                <a:spcPts val="800"/>
              </a:spcBef>
              <a:spcAft>
                <a:spcPts val="0"/>
              </a:spcAft>
              <a:buSzPts val="700"/>
              <a:buFont typeface="Calibri"/>
              <a:buChar char="■"/>
              <a:defRPr/>
            </a:lvl6pPr>
            <a:lvl7pPr marL="3200400" lvl="6" indent="-273050" algn="l">
              <a:lnSpc>
                <a:spcPct val="100000"/>
              </a:lnSpc>
              <a:spcBef>
                <a:spcPts val="800"/>
              </a:spcBef>
              <a:spcAft>
                <a:spcPts val="0"/>
              </a:spcAft>
              <a:buSzPts val="700"/>
              <a:buFont typeface="Calibri"/>
              <a:buChar char="●"/>
              <a:defRPr/>
            </a:lvl7pPr>
            <a:lvl8pPr marL="3657600" lvl="7" indent="-273050" algn="l">
              <a:lnSpc>
                <a:spcPct val="100000"/>
              </a:lnSpc>
              <a:spcBef>
                <a:spcPts val="800"/>
              </a:spcBef>
              <a:spcAft>
                <a:spcPts val="0"/>
              </a:spcAft>
              <a:buSzPts val="700"/>
              <a:buFont typeface="Calibri"/>
              <a:buChar char="○"/>
              <a:defRPr/>
            </a:lvl8pPr>
            <a:lvl9pPr marL="4114800" lvl="8" indent="-273050" algn="l">
              <a:lnSpc>
                <a:spcPct val="100000"/>
              </a:lnSpc>
              <a:spcBef>
                <a:spcPts val="800"/>
              </a:spcBef>
              <a:spcAft>
                <a:spcPts val="800"/>
              </a:spcAft>
              <a:buSzPts val="700"/>
              <a:buFont typeface="Calibri"/>
              <a:buChar char="■"/>
              <a:defRPr/>
            </a:lvl9pPr>
          </a:lstStyle>
          <a:p>
            <a:endParaRPr/>
          </a:p>
        </p:txBody>
      </p:sp>
      <p:sp>
        <p:nvSpPr>
          <p:cNvPr id="128" name="Google Shape;128;p23"/>
          <p:cNvSpPr txBox="1">
            <a:spLocks noGrp="1"/>
          </p:cNvSpPr>
          <p:nvPr>
            <p:ph type="sldNum" idx="12"/>
          </p:nvPr>
        </p:nvSpPr>
        <p:spPr>
          <a:xfrm>
            <a:off x="6583681" y="4783455"/>
            <a:ext cx="2103000" cy="215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1 1">
  <p:cSld name="Title and Content_1">
    <p:bg>
      <p:bgPr>
        <a:solidFill>
          <a:schemeClr val="lt1"/>
        </a:solidFill>
        <a:effectLst/>
      </p:bgPr>
    </p:bg>
    <p:spTree>
      <p:nvGrpSpPr>
        <p:cNvPr id="1" name="Shape 129"/>
        <p:cNvGrpSpPr/>
        <p:nvPr/>
      </p:nvGrpSpPr>
      <p:grpSpPr>
        <a:xfrm>
          <a:off x="0" y="0"/>
          <a:ext cx="0" cy="0"/>
          <a:chOff x="0" y="0"/>
          <a:chExt cx="0" cy="0"/>
        </a:xfrm>
      </p:grpSpPr>
      <p:sp>
        <p:nvSpPr>
          <p:cNvPr id="130" name="Google Shape;130;p24"/>
          <p:cNvSpPr/>
          <p:nvPr/>
        </p:nvSpPr>
        <p:spPr>
          <a:xfrm>
            <a:off x="1388753" y="4629155"/>
            <a:ext cx="7239318" cy="19050"/>
          </a:xfrm>
          <a:custGeom>
            <a:avLst/>
            <a:gdLst/>
            <a:ahLst/>
            <a:cxnLst/>
            <a:rect l="l" t="t" r="r" b="b"/>
            <a:pathLst>
              <a:path w="14478635" h="38100" extrusionOk="0">
                <a:moveTo>
                  <a:pt x="0" y="38090"/>
                </a:moveTo>
                <a:lnTo>
                  <a:pt x="14478064"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chemeClr val="dk1"/>
              </a:solidFill>
              <a:latin typeface="Calibri"/>
              <a:ea typeface="Calibri"/>
              <a:cs typeface="Calibri"/>
              <a:sym typeface="Calibri"/>
            </a:endParaRPr>
          </a:p>
        </p:txBody>
      </p:sp>
      <p:pic>
        <p:nvPicPr>
          <p:cNvPr id="131" name="Google Shape;131;p24"/>
          <p:cNvPicPr preferRelativeResize="0"/>
          <p:nvPr/>
        </p:nvPicPr>
        <p:blipFill rotWithShape="1">
          <a:blip r:embed="rId2">
            <a:alphaModFix/>
          </a:blip>
          <a:srcRect/>
          <a:stretch/>
        </p:blipFill>
        <p:spPr>
          <a:xfrm>
            <a:off x="546100" y="4479170"/>
            <a:ext cx="543877" cy="338074"/>
          </a:xfrm>
          <a:prstGeom prst="rect">
            <a:avLst/>
          </a:prstGeom>
          <a:noFill/>
          <a:ln>
            <a:noFill/>
          </a:ln>
        </p:spPr>
      </p:pic>
      <p:sp>
        <p:nvSpPr>
          <p:cNvPr id="132" name="Google Shape;132;p24"/>
          <p:cNvSpPr txBox="1">
            <a:spLocks noGrp="1"/>
          </p:cNvSpPr>
          <p:nvPr>
            <p:ph type="title"/>
          </p:nvPr>
        </p:nvSpPr>
        <p:spPr>
          <a:xfrm>
            <a:off x="1106849" y="2127241"/>
            <a:ext cx="6930300" cy="3462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700"/>
              <a:buNone/>
              <a:defRPr sz="23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3" name="Google Shape;133;p24"/>
          <p:cNvSpPr txBox="1">
            <a:spLocks noGrp="1"/>
          </p:cNvSpPr>
          <p:nvPr>
            <p:ph type="body" idx="1"/>
          </p:nvPr>
        </p:nvSpPr>
        <p:spPr>
          <a:xfrm>
            <a:off x="457200" y="1183005"/>
            <a:ext cx="8229600" cy="20760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700"/>
              <a:buNone/>
              <a:defRPr/>
            </a:lvl1pPr>
            <a:lvl2pPr marL="914400" lvl="1" indent="-228600" algn="l">
              <a:lnSpc>
                <a:spcPct val="100000"/>
              </a:lnSpc>
              <a:spcBef>
                <a:spcPts val="0"/>
              </a:spcBef>
              <a:spcAft>
                <a:spcPts val="0"/>
              </a:spcAft>
              <a:buSzPts val="700"/>
              <a:buNone/>
              <a:defRPr/>
            </a:lvl2pPr>
            <a:lvl3pPr marL="1371600" lvl="2" indent="-228600" algn="l">
              <a:lnSpc>
                <a:spcPct val="100000"/>
              </a:lnSpc>
              <a:spcBef>
                <a:spcPts val="0"/>
              </a:spcBef>
              <a:spcAft>
                <a:spcPts val="0"/>
              </a:spcAft>
              <a:buSzPts val="700"/>
              <a:buNone/>
              <a:defRPr/>
            </a:lvl3pPr>
            <a:lvl4pPr marL="1828800" lvl="3" indent="-228600" algn="l">
              <a:lnSpc>
                <a:spcPct val="100000"/>
              </a:lnSpc>
              <a:spcBef>
                <a:spcPts val="0"/>
              </a:spcBef>
              <a:spcAft>
                <a:spcPts val="0"/>
              </a:spcAft>
              <a:buSzPts val="700"/>
              <a:buNone/>
              <a:defRPr/>
            </a:lvl4pPr>
            <a:lvl5pPr marL="2286000" lvl="4" indent="-228600" algn="l">
              <a:lnSpc>
                <a:spcPct val="100000"/>
              </a:lnSpc>
              <a:spcBef>
                <a:spcPts val="0"/>
              </a:spcBef>
              <a:spcAft>
                <a:spcPts val="0"/>
              </a:spcAft>
              <a:buSzPts val="700"/>
              <a:buNone/>
              <a:defRPr/>
            </a:lvl5pPr>
            <a:lvl6pPr marL="2743200" lvl="5" indent="-228600" algn="l">
              <a:lnSpc>
                <a:spcPct val="100000"/>
              </a:lnSpc>
              <a:spcBef>
                <a:spcPts val="0"/>
              </a:spcBef>
              <a:spcAft>
                <a:spcPts val="0"/>
              </a:spcAft>
              <a:buSzPts val="700"/>
              <a:buNone/>
              <a:defRPr/>
            </a:lvl6pPr>
            <a:lvl7pPr marL="3200400" lvl="6" indent="-228600" algn="l">
              <a:lnSpc>
                <a:spcPct val="100000"/>
              </a:lnSpc>
              <a:spcBef>
                <a:spcPts val="0"/>
              </a:spcBef>
              <a:spcAft>
                <a:spcPts val="0"/>
              </a:spcAft>
              <a:buSzPts val="700"/>
              <a:buNone/>
              <a:defRPr/>
            </a:lvl7pPr>
            <a:lvl8pPr marL="3657600" lvl="7" indent="-228600" algn="l">
              <a:lnSpc>
                <a:spcPct val="100000"/>
              </a:lnSpc>
              <a:spcBef>
                <a:spcPts val="0"/>
              </a:spcBef>
              <a:spcAft>
                <a:spcPts val="0"/>
              </a:spcAft>
              <a:buSzPts val="700"/>
              <a:buNone/>
              <a:defRPr/>
            </a:lvl8pPr>
            <a:lvl9pPr marL="4114800" lvl="8" indent="-228600" algn="l">
              <a:lnSpc>
                <a:spcPct val="100000"/>
              </a:lnSpc>
              <a:spcBef>
                <a:spcPts val="0"/>
              </a:spcBef>
              <a:spcAft>
                <a:spcPts val="0"/>
              </a:spcAft>
              <a:buSzPts val="700"/>
              <a:buNone/>
              <a:defRPr/>
            </a:lvl9pPr>
          </a:lstStyle>
          <a:p>
            <a:endParaRPr/>
          </a:p>
        </p:txBody>
      </p:sp>
      <p:sp>
        <p:nvSpPr>
          <p:cNvPr id="134" name="Google Shape;134;p24"/>
          <p:cNvSpPr txBox="1">
            <a:spLocks noGrp="1"/>
          </p:cNvSpPr>
          <p:nvPr>
            <p:ph type="ftr" idx="11"/>
          </p:nvPr>
        </p:nvSpPr>
        <p:spPr>
          <a:xfrm>
            <a:off x="3108960" y="4783455"/>
            <a:ext cx="2926200" cy="1386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5" name="Google Shape;135;p24"/>
          <p:cNvSpPr txBox="1">
            <a:spLocks noGrp="1"/>
          </p:cNvSpPr>
          <p:nvPr>
            <p:ph type="dt" idx="10"/>
          </p:nvPr>
        </p:nvSpPr>
        <p:spPr>
          <a:xfrm>
            <a:off x="457200" y="4783455"/>
            <a:ext cx="2103000" cy="138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100"/>
              <a:buNone/>
              <a:defRPr sz="11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36" name="Google Shape;136;p24"/>
          <p:cNvSpPr txBox="1">
            <a:spLocks noGrp="1"/>
          </p:cNvSpPr>
          <p:nvPr>
            <p:ph type="sldNum" idx="12"/>
          </p:nvPr>
        </p:nvSpPr>
        <p:spPr>
          <a:xfrm>
            <a:off x="6583681"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1">
  <p:cSld name="Blank_1">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2">
            <a:alphaModFix/>
          </a:blip>
          <a:srcRect/>
          <a:stretch/>
        </p:blipFill>
        <p:spPr>
          <a:xfrm>
            <a:off x="6781801" y="-3810"/>
            <a:ext cx="2362200" cy="5147308"/>
          </a:xfrm>
          <a:prstGeom prst="rect">
            <a:avLst/>
          </a:prstGeom>
          <a:noFill/>
          <a:ln>
            <a:noFill/>
          </a:ln>
        </p:spPr>
      </p:pic>
      <p:sp>
        <p:nvSpPr>
          <p:cNvPr id="139" name="Google Shape;139;p25"/>
          <p:cNvSpPr txBox="1">
            <a:spLocks noGrp="1"/>
          </p:cNvSpPr>
          <p:nvPr>
            <p:ph type="title"/>
          </p:nvPr>
        </p:nvSpPr>
        <p:spPr>
          <a:xfrm>
            <a:off x="342900" y="323850"/>
            <a:ext cx="6210300" cy="1982700"/>
          </a:xfrm>
          <a:prstGeom prst="rect">
            <a:avLst/>
          </a:prstGeom>
          <a:noFill/>
          <a:ln>
            <a:noFill/>
          </a:ln>
        </p:spPr>
        <p:txBody>
          <a:bodyPr spcFirstLastPara="1" wrap="square" lIns="45725" tIns="45725" rIns="45725" bIns="45725" anchor="ctr" anchorCtr="0">
            <a:noAutofit/>
          </a:bodyPr>
          <a:lstStyle>
            <a:lvl1pPr lvl="0" algn="ctr">
              <a:spcBef>
                <a:spcPts val="0"/>
              </a:spcBef>
              <a:spcAft>
                <a:spcPts val="0"/>
              </a:spcAft>
              <a:buClr>
                <a:schemeClr val="dk1"/>
              </a:buClr>
              <a:buSzPts val="2300"/>
              <a:buFont typeface="Arial"/>
              <a:buNone/>
              <a:defRPr sz="2300">
                <a:latin typeface="Arial"/>
                <a:ea typeface="Arial"/>
                <a:cs typeface="Arial"/>
                <a:sym typeface="Aria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140" name="Google Shape;140;p25"/>
          <p:cNvSpPr txBox="1">
            <a:spLocks noGrp="1"/>
          </p:cNvSpPr>
          <p:nvPr>
            <p:ph type="subTitle" idx="1"/>
          </p:nvPr>
        </p:nvSpPr>
        <p:spPr>
          <a:xfrm>
            <a:off x="349827" y="2578504"/>
            <a:ext cx="6210300" cy="1860000"/>
          </a:xfrm>
          <a:prstGeom prst="rect">
            <a:avLst/>
          </a:prstGeom>
          <a:noFill/>
          <a:ln>
            <a:noFill/>
          </a:ln>
        </p:spPr>
        <p:txBody>
          <a:bodyPr spcFirstLastPara="1" wrap="square" lIns="45725" tIns="45725" rIns="45725" bIns="45725" anchor="t" anchorCtr="0">
            <a:noAutofit/>
          </a:bodyPr>
          <a:lstStyle>
            <a:lvl1pPr lvl="0" algn="ctr">
              <a:lnSpc>
                <a:spcPct val="100000"/>
              </a:lnSpc>
              <a:spcBef>
                <a:spcPts val="0"/>
              </a:spcBef>
              <a:spcAft>
                <a:spcPts val="0"/>
              </a:spcAft>
              <a:buSzPts val="1100"/>
              <a:buFont typeface="Arial"/>
              <a:buNone/>
              <a:defRPr sz="1800">
                <a:latin typeface="Arial"/>
                <a:ea typeface="Arial"/>
                <a:cs typeface="Arial"/>
                <a:sym typeface="Arial"/>
              </a:defRPr>
            </a:lvl1pPr>
            <a:lvl2pPr lvl="1" algn="ctr">
              <a:lnSpc>
                <a:spcPct val="100000"/>
              </a:lnSpc>
              <a:spcBef>
                <a:spcPts val="0"/>
              </a:spcBef>
              <a:spcAft>
                <a:spcPts val="0"/>
              </a:spcAft>
              <a:buSzPts val="1100"/>
              <a:buFont typeface="Calibri"/>
              <a:buNone/>
              <a:defRPr sz="1100"/>
            </a:lvl2pPr>
            <a:lvl3pPr lvl="2" algn="ctr">
              <a:lnSpc>
                <a:spcPct val="100000"/>
              </a:lnSpc>
              <a:spcBef>
                <a:spcPts val="0"/>
              </a:spcBef>
              <a:spcAft>
                <a:spcPts val="0"/>
              </a:spcAft>
              <a:buSzPts val="1100"/>
              <a:buFont typeface="Calibri"/>
              <a:buNone/>
              <a:defRPr sz="1100"/>
            </a:lvl3pPr>
            <a:lvl4pPr lvl="3" algn="ctr">
              <a:lnSpc>
                <a:spcPct val="100000"/>
              </a:lnSpc>
              <a:spcBef>
                <a:spcPts val="0"/>
              </a:spcBef>
              <a:spcAft>
                <a:spcPts val="0"/>
              </a:spcAft>
              <a:buSzPts val="1100"/>
              <a:buFont typeface="Calibri"/>
              <a:buNone/>
              <a:defRPr sz="1100"/>
            </a:lvl4pPr>
            <a:lvl5pPr lvl="4" algn="ctr">
              <a:lnSpc>
                <a:spcPct val="100000"/>
              </a:lnSpc>
              <a:spcBef>
                <a:spcPts val="0"/>
              </a:spcBef>
              <a:spcAft>
                <a:spcPts val="0"/>
              </a:spcAft>
              <a:buSzPts val="1100"/>
              <a:buFont typeface="Calibri"/>
              <a:buNone/>
              <a:defRPr sz="1100"/>
            </a:lvl5pPr>
            <a:lvl6pPr lvl="5" algn="ctr">
              <a:lnSpc>
                <a:spcPct val="100000"/>
              </a:lnSpc>
              <a:spcBef>
                <a:spcPts val="0"/>
              </a:spcBef>
              <a:spcAft>
                <a:spcPts val="0"/>
              </a:spcAft>
              <a:buSzPts val="1100"/>
              <a:buFont typeface="Calibri"/>
              <a:buNone/>
              <a:defRPr sz="1100"/>
            </a:lvl6pPr>
            <a:lvl7pPr lvl="6" algn="ctr">
              <a:lnSpc>
                <a:spcPct val="100000"/>
              </a:lnSpc>
              <a:spcBef>
                <a:spcPts val="0"/>
              </a:spcBef>
              <a:spcAft>
                <a:spcPts val="0"/>
              </a:spcAft>
              <a:buSzPts val="1100"/>
              <a:buFont typeface="Calibri"/>
              <a:buNone/>
              <a:defRPr sz="1100"/>
            </a:lvl7pPr>
            <a:lvl8pPr lvl="7" algn="ctr">
              <a:lnSpc>
                <a:spcPct val="100000"/>
              </a:lnSpc>
              <a:spcBef>
                <a:spcPts val="0"/>
              </a:spcBef>
              <a:spcAft>
                <a:spcPts val="0"/>
              </a:spcAft>
              <a:buSzPts val="1100"/>
              <a:buFont typeface="Calibri"/>
              <a:buNone/>
              <a:defRPr sz="1100"/>
            </a:lvl8pPr>
            <a:lvl9pPr lvl="8" algn="ctr">
              <a:lnSpc>
                <a:spcPct val="100000"/>
              </a:lnSpc>
              <a:spcBef>
                <a:spcPts val="0"/>
              </a:spcBef>
              <a:spcAft>
                <a:spcPts val="0"/>
              </a:spcAft>
              <a:buSzPts val="1100"/>
              <a:buFont typeface="Calibri"/>
              <a:buNone/>
              <a:defRPr sz="1100"/>
            </a:lvl9pPr>
          </a:lstStyle>
          <a:p>
            <a:endParaRPr/>
          </a:p>
        </p:txBody>
      </p:sp>
      <p:sp>
        <p:nvSpPr>
          <p:cNvPr id="141" name="Google Shape;141;p2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ansition Slide 1">
  <p:cSld name="Transition Slide 2">
    <p:spTree>
      <p:nvGrpSpPr>
        <p:cNvPr id="1" name="Shape 142"/>
        <p:cNvGrpSpPr/>
        <p:nvPr/>
      </p:nvGrpSpPr>
      <p:grpSpPr>
        <a:xfrm>
          <a:off x="0" y="0"/>
          <a:ext cx="0" cy="0"/>
          <a:chOff x="0" y="0"/>
          <a:chExt cx="0" cy="0"/>
        </a:xfrm>
      </p:grpSpPr>
      <p:grpSp>
        <p:nvGrpSpPr>
          <p:cNvPr id="143" name="Google Shape;143;p26"/>
          <p:cNvGrpSpPr/>
          <p:nvPr/>
        </p:nvGrpSpPr>
        <p:grpSpPr>
          <a:xfrm>
            <a:off x="8085778" y="514350"/>
            <a:ext cx="543877" cy="338375"/>
            <a:chOff x="16108044" y="690652"/>
            <a:chExt cx="1087754" cy="676751"/>
          </a:xfrm>
        </p:grpSpPr>
        <p:pic>
          <p:nvPicPr>
            <p:cNvPr id="144" name="Google Shape;144;p26"/>
            <p:cNvPicPr preferRelativeResize="0"/>
            <p:nvPr/>
          </p:nvPicPr>
          <p:blipFill rotWithShape="1">
            <a:blip r:embed="rId2">
              <a:alphaModFix/>
            </a:blip>
            <a:srcRect/>
            <a:stretch/>
          </p:blipFill>
          <p:spPr>
            <a:xfrm>
              <a:off x="16108044" y="690652"/>
              <a:ext cx="1087754" cy="676135"/>
            </a:xfrm>
            <a:prstGeom prst="rect">
              <a:avLst/>
            </a:prstGeom>
            <a:noFill/>
            <a:ln>
              <a:noFill/>
            </a:ln>
          </p:spPr>
        </p:pic>
        <p:sp>
          <p:nvSpPr>
            <p:cNvPr id="145" name="Google Shape;145;p26"/>
            <p:cNvSpPr/>
            <p:nvPr/>
          </p:nvSpPr>
          <p:spPr>
            <a:xfrm>
              <a:off x="16351069" y="1022598"/>
              <a:ext cx="521969" cy="344805"/>
            </a:xfrm>
            <a:custGeom>
              <a:avLst/>
              <a:gdLst/>
              <a:ahLst/>
              <a:cxnLst/>
              <a:rect l="l" t="t" r="r" b="b"/>
              <a:pathLst>
                <a:path w="521969" h="344805" extrusionOk="0">
                  <a:moveTo>
                    <a:pt x="482943" y="311422"/>
                  </a:moveTo>
                  <a:lnTo>
                    <a:pt x="120829" y="311422"/>
                  </a:lnTo>
                  <a:lnTo>
                    <a:pt x="130936" y="319560"/>
                  </a:lnTo>
                  <a:lnTo>
                    <a:pt x="139768" y="327757"/>
                  </a:lnTo>
                  <a:lnTo>
                    <a:pt x="147386" y="335979"/>
                  </a:lnTo>
                  <a:lnTo>
                    <a:pt x="153849" y="344188"/>
                  </a:lnTo>
                  <a:lnTo>
                    <a:pt x="521514" y="344188"/>
                  </a:lnTo>
                  <a:lnTo>
                    <a:pt x="490361" y="317246"/>
                  </a:lnTo>
                  <a:lnTo>
                    <a:pt x="482943" y="311422"/>
                  </a:lnTo>
                  <a:close/>
                </a:path>
                <a:path w="521969" h="344805" extrusionOk="0">
                  <a:moveTo>
                    <a:pt x="336399" y="0"/>
                  </a:moveTo>
                  <a:lnTo>
                    <a:pt x="295106" y="829"/>
                  </a:lnTo>
                  <a:lnTo>
                    <a:pt x="250348" y="4986"/>
                  </a:lnTo>
                  <a:lnTo>
                    <a:pt x="204062" y="12521"/>
                  </a:lnTo>
                  <a:lnTo>
                    <a:pt x="158185" y="23486"/>
                  </a:lnTo>
                  <a:lnTo>
                    <a:pt x="114654" y="37934"/>
                  </a:lnTo>
                  <a:lnTo>
                    <a:pt x="75407" y="55917"/>
                  </a:lnTo>
                  <a:lnTo>
                    <a:pt x="42381" y="77487"/>
                  </a:lnTo>
                  <a:lnTo>
                    <a:pt x="2740" y="131596"/>
                  </a:lnTo>
                  <a:lnTo>
                    <a:pt x="0" y="164239"/>
                  </a:lnTo>
                  <a:lnTo>
                    <a:pt x="11228" y="200678"/>
                  </a:lnTo>
                  <a:lnTo>
                    <a:pt x="30588" y="230241"/>
                  </a:lnTo>
                  <a:lnTo>
                    <a:pt x="57329" y="258930"/>
                  </a:lnTo>
                  <a:lnTo>
                    <a:pt x="88452" y="286214"/>
                  </a:lnTo>
                  <a:lnTo>
                    <a:pt x="120956" y="311562"/>
                  </a:lnTo>
                  <a:lnTo>
                    <a:pt x="120829" y="311422"/>
                  </a:lnTo>
                  <a:lnTo>
                    <a:pt x="482943" y="311422"/>
                  </a:lnTo>
                  <a:lnTo>
                    <a:pt x="454739" y="289280"/>
                  </a:lnTo>
                  <a:lnTo>
                    <a:pt x="413624" y="260029"/>
                  </a:lnTo>
                  <a:lnTo>
                    <a:pt x="365993" y="229232"/>
                  </a:lnTo>
                  <a:lnTo>
                    <a:pt x="310821" y="196627"/>
                  </a:lnTo>
                  <a:lnTo>
                    <a:pt x="268127" y="168666"/>
                  </a:lnTo>
                  <a:lnTo>
                    <a:pt x="238210" y="140196"/>
                  </a:lnTo>
                  <a:lnTo>
                    <a:pt x="223541" y="112043"/>
                  </a:lnTo>
                  <a:lnTo>
                    <a:pt x="226588" y="85032"/>
                  </a:lnTo>
                  <a:lnTo>
                    <a:pt x="295708" y="37737"/>
                  </a:lnTo>
                  <a:lnTo>
                    <a:pt x="335507" y="26078"/>
                  </a:lnTo>
                  <a:lnTo>
                    <a:pt x="369876" y="20592"/>
                  </a:lnTo>
                  <a:lnTo>
                    <a:pt x="382219" y="17565"/>
                  </a:lnTo>
                  <a:lnTo>
                    <a:pt x="387275" y="12047"/>
                  </a:lnTo>
                  <a:lnTo>
                    <a:pt x="384235" y="6263"/>
                  </a:lnTo>
                  <a:lnTo>
                    <a:pt x="372289" y="2444"/>
                  </a:lnTo>
                  <a:lnTo>
                    <a:pt x="3363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grpSp>
      <p:sp>
        <p:nvSpPr>
          <p:cNvPr id="146" name="Google Shape;146;p26"/>
          <p:cNvSpPr/>
          <p:nvPr/>
        </p:nvSpPr>
        <p:spPr>
          <a:xfrm>
            <a:off x="514349" y="514352"/>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7" name="Google Shape;147;p26"/>
          <p:cNvSpPr/>
          <p:nvPr/>
        </p:nvSpPr>
        <p:spPr>
          <a:xfrm>
            <a:off x="1409701" y="4667250"/>
            <a:ext cx="7219950" cy="0"/>
          </a:xfrm>
          <a:custGeom>
            <a:avLst/>
            <a:gdLst/>
            <a:ahLst/>
            <a:cxnLst/>
            <a:rect l="l" t="t" r="r" b="b"/>
            <a:pathLst>
              <a:path w="14439900" h="120000" extrusionOk="0">
                <a:moveTo>
                  <a:pt x="0" y="0"/>
                </a:moveTo>
                <a:lnTo>
                  <a:pt x="14439829" y="0"/>
                </a:lnTo>
              </a:path>
            </a:pathLst>
          </a:custGeom>
          <a:noFill/>
          <a:ln w="76175" cap="flat" cmpd="sng">
            <a:solidFill>
              <a:srgbClr val="F5811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700"/>
              <a:buFont typeface="Calibri"/>
              <a:buNone/>
            </a:pPr>
            <a:endParaRPr sz="900" b="0" i="0" u="none" strike="noStrike" cap="none">
              <a:solidFill>
                <a:schemeClr val="dk1"/>
              </a:solidFill>
              <a:latin typeface="Calibri"/>
              <a:ea typeface="Calibri"/>
              <a:cs typeface="Calibri"/>
              <a:sym typeface="Calibri"/>
            </a:endParaRPr>
          </a:p>
        </p:txBody>
      </p:sp>
      <p:sp>
        <p:nvSpPr>
          <p:cNvPr id="148" name="Google Shape;148;p26"/>
          <p:cNvSpPr txBox="1">
            <a:spLocks noGrp="1"/>
          </p:cNvSpPr>
          <p:nvPr>
            <p:ph type="title"/>
          </p:nvPr>
        </p:nvSpPr>
        <p:spPr>
          <a:xfrm>
            <a:off x="514349" y="1352550"/>
            <a:ext cx="8115300" cy="2781300"/>
          </a:xfrm>
          <a:prstGeom prst="rect">
            <a:avLst/>
          </a:prstGeom>
          <a:noFill/>
          <a:ln>
            <a:noFill/>
          </a:ln>
        </p:spPr>
        <p:txBody>
          <a:bodyPr spcFirstLastPara="1" wrap="square" lIns="34300" tIns="34300" rIns="34300" bIns="34300" anchor="ctr" anchorCtr="0">
            <a:noAutofit/>
          </a:bodyPr>
          <a:lstStyle>
            <a:lvl1pPr lvl="0" algn="ctr">
              <a:lnSpc>
                <a:spcPct val="100000"/>
              </a:lnSpc>
              <a:spcBef>
                <a:spcPts val="0"/>
              </a:spcBef>
              <a:spcAft>
                <a:spcPts val="0"/>
              </a:spcAft>
              <a:buClr>
                <a:schemeClr val="dk1"/>
              </a:buClr>
              <a:buSzPts val="1700"/>
              <a:buFont typeface="Arial"/>
              <a:buNone/>
              <a:defRPr sz="2500">
                <a:latin typeface="Arial"/>
                <a:ea typeface="Arial"/>
                <a:cs typeface="Arial"/>
                <a:sym typeface="Arial"/>
              </a:defRPr>
            </a:lvl1pPr>
            <a:lvl2pPr lvl="1" algn="l">
              <a:lnSpc>
                <a:spcPct val="100000"/>
              </a:lnSpc>
              <a:spcBef>
                <a:spcPts val="0"/>
              </a:spcBef>
              <a:spcAft>
                <a:spcPts val="0"/>
              </a:spcAft>
              <a:buClr>
                <a:schemeClr val="lt1"/>
              </a:buClr>
              <a:buSzPts val="1800"/>
              <a:buNone/>
              <a:defRPr sz="2400">
                <a:solidFill>
                  <a:schemeClr val="lt1"/>
                </a:solidFill>
              </a:defRPr>
            </a:lvl2pPr>
            <a:lvl3pPr lvl="2" algn="l">
              <a:lnSpc>
                <a:spcPct val="100000"/>
              </a:lnSpc>
              <a:spcBef>
                <a:spcPts val="0"/>
              </a:spcBef>
              <a:spcAft>
                <a:spcPts val="0"/>
              </a:spcAft>
              <a:buClr>
                <a:schemeClr val="lt1"/>
              </a:buClr>
              <a:buSzPts val="1800"/>
              <a:buNone/>
              <a:defRPr sz="2400">
                <a:solidFill>
                  <a:schemeClr val="lt1"/>
                </a:solidFill>
              </a:defRPr>
            </a:lvl3pPr>
            <a:lvl4pPr lvl="3" algn="l">
              <a:lnSpc>
                <a:spcPct val="100000"/>
              </a:lnSpc>
              <a:spcBef>
                <a:spcPts val="0"/>
              </a:spcBef>
              <a:spcAft>
                <a:spcPts val="0"/>
              </a:spcAft>
              <a:buClr>
                <a:schemeClr val="lt1"/>
              </a:buClr>
              <a:buSzPts val="1800"/>
              <a:buNone/>
              <a:defRPr sz="2400">
                <a:solidFill>
                  <a:schemeClr val="lt1"/>
                </a:solidFill>
              </a:defRPr>
            </a:lvl4pPr>
            <a:lvl5pPr lvl="4" algn="l">
              <a:lnSpc>
                <a:spcPct val="100000"/>
              </a:lnSpc>
              <a:spcBef>
                <a:spcPts val="0"/>
              </a:spcBef>
              <a:spcAft>
                <a:spcPts val="0"/>
              </a:spcAft>
              <a:buClr>
                <a:schemeClr val="lt1"/>
              </a:buClr>
              <a:buSzPts val="1800"/>
              <a:buNone/>
              <a:defRPr sz="2400">
                <a:solidFill>
                  <a:schemeClr val="lt1"/>
                </a:solidFill>
              </a:defRPr>
            </a:lvl5pPr>
            <a:lvl6pPr lvl="5" algn="l">
              <a:lnSpc>
                <a:spcPct val="100000"/>
              </a:lnSpc>
              <a:spcBef>
                <a:spcPts val="0"/>
              </a:spcBef>
              <a:spcAft>
                <a:spcPts val="0"/>
              </a:spcAft>
              <a:buClr>
                <a:schemeClr val="lt1"/>
              </a:buClr>
              <a:buSzPts val="1800"/>
              <a:buNone/>
              <a:defRPr sz="2400">
                <a:solidFill>
                  <a:schemeClr val="lt1"/>
                </a:solidFill>
              </a:defRPr>
            </a:lvl6pPr>
            <a:lvl7pPr lvl="6" algn="l">
              <a:lnSpc>
                <a:spcPct val="100000"/>
              </a:lnSpc>
              <a:spcBef>
                <a:spcPts val="0"/>
              </a:spcBef>
              <a:spcAft>
                <a:spcPts val="0"/>
              </a:spcAft>
              <a:buClr>
                <a:schemeClr val="lt1"/>
              </a:buClr>
              <a:buSzPts val="1800"/>
              <a:buNone/>
              <a:defRPr sz="2400">
                <a:solidFill>
                  <a:schemeClr val="lt1"/>
                </a:solidFill>
              </a:defRPr>
            </a:lvl7pPr>
            <a:lvl8pPr lvl="7" algn="l">
              <a:lnSpc>
                <a:spcPct val="100000"/>
              </a:lnSpc>
              <a:spcBef>
                <a:spcPts val="0"/>
              </a:spcBef>
              <a:spcAft>
                <a:spcPts val="0"/>
              </a:spcAft>
              <a:buClr>
                <a:schemeClr val="lt1"/>
              </a:buClr>
              <a:buSzPts val="1800"/>
              <a:buNone/>
              <a:defRPr sz="2400">
                <a:solidFill>
                  <a:schemeClr val="lt1"/>
                </a:solidFill>
              </a:defRPr>
            </a:lvl8pPr>
            <a:lvl9pPr lvl="8" algn="l">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49" name="Google Shape;149;p26"/>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50"/>
        <p:cNvGrpSpPr/>
        <p:nvPr/>
      </p:nvGrpSpPr>
      <p:grpSpPr>
        <a:xfrm>
          <a:off x="0" y="0"/>
          <a:ext cx="0" cy="0"/>
          <a:chOff x="0" y="0"/>
          <a:chExt cx="0" cy="0"/>
        </a:xfrm>
      </p:grpSpPr>
      <p:sp>
        <p:nvSpPr>
          <p:cNvPr id="151" name="Google Shape;151;p27"/>
          <p:cNvSpPr/>
          <p:nvPr/>
        </p:nvSpPr>
        <p:spPr>
          <a:xfrm>
            <a:off x="1360613" y="2270680"/>
            <a:ext cx="8274900" cy="2037000"/>
          </a:xfrm>
          <a:prstGeom prst="roundRect">
            <a:avLst>
              <a:gd name="adj" fmla="val 14394"/>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52" name="Google Shape;152;p27"/>
          <p:cNvSpPr txBox="1">
            <a:spLocks noGrp="1"/>
          </p:cNvSpPr>
          <p:nvPr>
            <p:ph type="body" idx="1"/>
          </p:nvPr>
        </p:nvSpPr>
        <p:spPr>
          <a:xfrm>
            <a:off x="1778052" y="3214746"/>
            <a:ext cx="6856200" cy="452700"/>
          </a:xfrm>
          <a:prstGeom prst="rect">
            <a:avLst/>
          </a:prstGeom>
          <a:noFill/>
          <a:ln>
            <a:noFill/>
          </a:ln>
        </p:spPr>
        <p:txBody>
          <a:bodyPr spcFirstLastPara="1" wrap="square" lIns="68575" tIns="34275" rIns="68575" bIns="34275" anchor="t" anchorCtr="0">
            <a:noAutofit/>
          </a:bodyPr>
          <a:lstStyle>
            <a:lvl1pPr marL="457200" marR="0" lvl="0" indent="-228600" algn="l">
              <a:lnSpc>
                <a:spcPct val="120000"/>
              </a:lnSpc>
              <a:spcBef>
                <a:spcPts val="800"/>
              </a:spcBef>
              <a:spcAft>
                <a:spcPts val="0"/>
              </a:spcAft>
              <a:buClr>
                <a:schemeClr val="accent3"/>
              </a:buClr>
              <a:buSzPts val="2400"/>
              <a:buFont typeface="Arial"/>
              <a:buNone/>
              <a:defRPr sz="2400" b="0" i="0" u="none" strike="noStrike" cap="none">
                <a:solidFill>
                  <a:schemeClr val="accent3"/>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1778054" y="2649566"/>
            <a:ext cx="6856200" cy="5445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lt2"/>
              </a:buClr>
              <a:buSzPts val="4100"/>
              <a:buFont typeface="Arial"/>
              <a:buNone/>
              <a:defRPr sz="4100" b="1" i="0" u="none" strike="noStrike" cap="none">
                <a:solidFill>
                  <a:schemeClr val="lt2"/>
                </a:solidFill>
                <a:latin typeface="Alegreya Sans"/>
                <a:ea typeface="Alegreya Sans"/>
                <a:cs typeface="Alegreya Sans"/>
                <a:sym typeface="Alegreya Sans"/>
              </a:defRPr>
            </a:lvl1pPr>
            <a:lvl2pPr marL="914400" marR="0" lvl="1" indent="-342900" algn="l">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4" name="Google Shape;15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3"/>
                </a:solidFill>
                <a:latin typeface="Alegreya Sans"/>
                <a:ea typeface="Alegreya Sans"/>
                <a:cs typeface="Alegreya Sans"/>
                <a:sym typeface="Alegreya Sans"/>
              </a:defRPr>
            </a:lvl1pPr>
            <a:lvl2pPr lvl="1">
              <a:buNone/>
              <a:defRPr>
                <a:solidFill>
                  <a:schemeClr val="accent3"/>
                </a:solidFill>
                <a:latin typeface="Alegreya Sans"/>
                <a:ea typeface="Alegreya Sans"/>
                <a:cs typeface="Alegreya Sans"/>
                <a:sym typeface="Alegreya Sans"/>
              </a:defRPr>
            </a:lvl2pPr>
            <a:lvl3pPr lvl="2">
              <a:buNone/>
              <a:defRPr>
                <a:solidFill>
                  <a:schemeClr val="accent3"/>
                </a:solidFill>
                <a:latin typeface="Alegreya Sans"/>
                <a:ea typeface="Alegreya Sans"/>
                <a:cs typeface="Alegreya Sans"/>
                <a:sym typeface="Alegreya Sans"/>
              </a:defRPr>
            </a:lvl3pPr>
            <a:lvl4pPr lvl="3">
              <a:buNone/>
              <a:defRPr>
                <a:solidFill>
                  <a:schemeClr val="accent3"/>
                </a:solidFill>
                <a:latin typeface="Alegreya Sans"/>
                <a:ea typeface="Alegreya Sans"/>
                <a:cs typeface="Alegreya Sans"/>
                <a:sym typeface="Alegreya Sans"/>
              </a:defRPr>
            </a:lvl4pPr>
            <a:lvl5pPr lvl="4">
              <a:buNone/>
              <a:defRPr>
                <a:solidFill>
                  <a:schemeClr val="accent3"/>
                </a:solidFill>
                <a:latin typeface="Alegreya Sans"/>
                <a:ea typeface="Alegreya Sans"/>
                <a:cs typeface="Alegreya Sans"/>
                <a:sym typeface="Alegreya Sans"/>
              </a:defRPr>
            </a:lvl5pPr>
            <a:lvl6pPr lvl="5">
              <a:buNone/>
              <a:defRPr>
                <a:solidFill>
                  <a:schemeClr val="accent3"/>
                </a:solidFill>
                <a:latin typeface="Alegreya Sans"/>
                <a:ea typeface="Alegreya Sans"/>
                <a:cs typeface="Alegreya Sans"/>
                <a:sym typeface="Alegreya Sans"/>
              </a:defRPr>
            </a:lvl6pPr>
            <a:lvl7pPr lvl="6">
              <a:buNone/>
              <a:defRPr>
                <a:solidFill>
                  <a:schemeClr val="accent3"/>
                </a:solidFill>
                <a:latin typeface="Alegreya Sans"/>
                <a:ea typeface="Alegreya Sans"/>
                <a:cs typeface="Alegreya Sans"/>
                <a:sym typeface="Alegreya Sans"/>
              </a:defRPr>
            </a:lvl7pPr>
            <a:lvl8pPr lvl="7">
              <a:buNone/>
              <a:defRPr>
                <a:solidFill>
                  <a:schemeClr val="accent3"/>
                </a:solidFill>
                <a:latin typeface="Alegreya Sans"/>
                <a:ea typeface="Alegreya Sans"/>
                <a:cs typeface="Alegreya Sans"/>
                <a:sym typeface="Alegreya Sans"/>
              </a:defRPr>
            </a:lvl8pPr>
            <a:lvl9pPr lvl="8">
              <a:buNone/>
              <a:defRPr>
                <a:solidFill>
                  <a:schemeClr val="accent3"/>
                </a:solidFill>
                <a:latin typeface="Alegreya Sans"/>
                <a:ea typeface="Alegreya Sans"/>
                <a:cs typeface="Alegreya Sans"/>
                <a:sym typeface="Alegreya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5"/>
        <p:cNvGrpSpPr/>
        <p:nvPr/>
      </p:nvGrpSpPr>
      <p:grpSpPr>
        <a:xfrm>
          <a:off x="0" y="0"/>
          <a:ext cx="0" cy="0"/>
          <a:chOff x="0" y="0"/>
          <a:chExt cx="0" cy="0"/>
        </a:xfrm>
      </p:grpSpPr>
      <p:sp>
        <p:nvSpPr>
          <p:cNvPr id="156" name="Google Shape;156;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_Picture_Body">
  <p:cSld name="Title_Picture_Body">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228600" y="224028"/>
            <a:ext cx="7772400" cy="8577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9" name="Google Shape;159;p29"/>
          <p:cNvSpPr txBox="1">
            <a:spLocks noGrp="1"/>
          </p:cNvSpPr>
          <p:nvPr>
            <p:ph type="body" idx="1"/>
          </p:nvPr>
        </p:nvSpPr>
        <p:spPr>
          <a:xfrm>
            <a:off x="228598" y="3657599"/>
            <a:ext cx="7937100" cy="1143000"/>
          </a:xfrm>
          <a:prstGeom prst="rect">
            <a:avLst/>
          </a:prstGeom>
          <a:noFill/>
          <a:ln>
            <a:noFill/>
          </a:ln>
        </p:spPr>
        <p:txBody>
          <a:bodyPr spcFirstLastPara="1" wrap="square" lIns="137150" tIns="0" rIns="137150" bIns="0" anchor="t" anchorCtr="0">
            <a:noAutofit/>
          </a:bodyPr>
          <a:lstStyle>
            <a:lvl1pPr marL="457200" marR="0" lvl="0" indent="-228600" algn="l">
              <a:lnSpc>
                <a:spcPct val="142849"/>
              </a:lnSpc>
              <a:spcBef>
                <a:spcPts val="0"/>
              </a:spcBef>
              <a:spcAft>
                <a:spcPts val="0"/>
              </a:spcAft>
              <a:buClr>
                <a:schemeClr val="accent1"/>
              </a:buClr>
              <a:buSzPts val="1400"/>
              <a:buFont typeface="Arial"/>
              <a:buNone/>
              <a:defRPr sz="1400" b="0" i="0" u="none" strike="noStrike" cap="none">
                <a:solidFill>
                  <a:schemeClr val="accent5"/>
                </a:solidFill>
                <a:latin typeface="Montserrat"/>
                <a:ea typeface="Montserrat"/>
                <a:cs typeface="Montserrat"/>
                <a:sym typeface="Montserrat"/>
              </a:defRPr>
            </a:lvl1pPr>
            <a:lvl2pPr marL="914400" marR="0" lvl="1" indent="-228600" algn="l">
              <a:lnSpc>
                <a:spcPct val="100000"/>
              </a:lnSpc>
              <a:spcBef>
                <a:spcPts val="1000"/>
              </a:spcBef>
              <a:spcAft>
                <a:spcPts val="0"/>
              </a:spcAft>
              <a:buClr>
                <a:schemeClr val="accent1"/>
              </a:buClr>
              <a:buSzPts val="1500"/>
              <a:buFont typeface="NTR"/>
              <a:buNone/>
              <a:defRPr sz="1500" b="0" i="0" u="none" strike="noStrike" cap="none">
                <a:solidFill>
                  <a:srgbClr val="888888"/>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0" i="0" u="none" strike="noStrike" cap="none">
                <a:solidFill>
                  <a:srgbClr val="888888"/>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0" i="0" u="none" strike="noStrike" cap="none">
                <a:solidFill>
                  <a:srgbClr val="888888"/>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0" i="0" u="none" strike="noStrike" cap="none">
                <a:solidFill>
                  <a:srgbClr val="888888"/>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12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1200"/>
              </a:spcBef>
              <a:spcAft>
                <a:spcPts val="120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60" name="Google Shape;160;p29"/>
          <p:cNvSpPr>
            <a:spLocks noGrp="1"/>
          </p:cNvSpPr>
          <p:nvPr>
            <p:ph type="pic" idx="2"/>
          </p:nvPr>
        </p:nvSpPr>
        <p:spPr>
          <a:xfrm>
            <a:off x="0" y="1142999"/>
            <a:ext cx="8179800" cy="2404800"/>
          </a:xfrm>
          <a:prstGeom prst="rect">
            <a:avLst/>
          </a:prstGeom>
          <a:solidFill>
            <a:srgbClr val="F1C7EA"/>
          </a:solidFill>
          <a:ln>
            <a:noFill/>
          </a:ln>
        </p:spPr>
      </p:sp>
      <p:sp>
        <p:nvSpPr>
          <p:cNvPr id="161" name="Google Shape;161;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ody Bullets">
  <p:cSld name="Title Body Bullets">
    <p:spTree>
      <p:nvGrpSpPr>
        <p:cNvPr id="1" name="Shape 162"/>
        <p:cNvGrpSpPr/>
        <p:nvPr/>
      </p:nvGrpSpPr>
      <p:grpSpPr>
        <a:xfrm>
          <a:off x="0" y="0"/>
          <a:ext cx="0" cy="0"/>
          <a:chOff x="0" y="0"/>
          <a:chExt cx="0" cy="0"/>
        </a:xfrm>
      </p:grpSpPr>
      <p:sp>
        <p:nvSpPr>
          <p:cNvPr id="163" name="Google Shape;163;p30"/>
          <p:cNvSpPr txBox="1">
            <a:spLocks noGrp="1"/>
          </p:cNvSpPr>
          <p:nvPr>
            <p:ph type="title"/>
          </p:nvPr>
        </p:nvSpPr>
        <p:spPr>
          <a:xfrm>
            <a:off x="228600" y="224028"/>
            <a:ext cx="7772400" cy="1143000"/>
          </a:xfrm>
          <a:prstGeom prst="rect">
            <a:avLst/>
          </a:prstGeom>
          <a:noFill/>
          <a:ln>
            <a:noFill/>
          </a:ln>
        </p:spPr>
        <p:txBody>
          <a:bodyPr spcFirstLastPara="1" wrap="square" lIns="137150" tIns="137150" rIns="137150" bIns="13715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4" name="Google Shape;164;p30"/>
          <p:cNvSpPr txBox="1">
            <a:spLocks noGrp="1"/>
          </p:cNvSpPr>
          <p:nvPr>
            <p:ph type="body" idx="1"/>
          </p:nvPr>
        </p:nvSpPr>
        <p:spPr>
          <a:xfrm>
            <a:off x="228600" y="1600199"/>
            <a:ext cx="7772400" cy="3228000"/>
          </a:xfrm>
          <a:prstGeom prst="rect">
            <a:avLst/>
          </a:prstGeom>
          <a:noFill/>
          <a:ln>
            <a:noFill/>
          </a:ln>
        </p:spPr>
        <p:txBody>
          <a:bodyPr spcFirstLastPara="1" wrap="square" lIns="68575" tIns="34275" rIns="68575" bIns="34275" anchor="t" anchorCtr="0">
            <a:normAutofit/>
          </a:bodyPr>
          <a:lstStyle>
            <a:lvl1pPr marL="457200" marR="0" lvl="0" indent="-330200" algn="l">
              <a:lnSpc>
                <a:spcPct val="118752"/>
              </a:lnSpc>
              <a:spcBef>
                <a:spcPts val="500"/>
              </a:spcBef>
              <a:spcAft>
                <a:spcPts val="0"/>
              </a:spcAft>
              <a:buClr>
                <a:schemeClr val="accent1"/>
              </a:buClr>
              <a:buSzPts val="1600"/>
              <a:buFont typeface="Arial"/>
              <a:buChar char="•"/>
              <a:defRPr sz="1600" b="0" i="0" u="none" strike="noStrike" cap="none">
                <a:solidFill>
                  <a:schemeClr val="accent5"/>
                </a:solidFill>
                <a:latin typeface="Montserrat"/>
                <a:ea typeface="Montserrat"/>
                <a:cs typeface="Montserrat"/>
                <a:sym typeface="Montserrat"/>
              </a:defRPr>
            </a:lvl1pPr>
            <a:lvl2pPr marL="914400" marR="0" lvl="1" indent="-311150" algn="l">
              <a:lnSpc>
                <a:spcPct val="118752"/>
              </a:lnSpc>
              <a:spcBef>
                <a:spcPts val="1400"/>
              </a:spcBef>
              <a:spcAft>
                <a:spcPts val="0"/>
              </a:spcAft>
              <a:buClr>
                <a:schemeClr val="accent1"/>
              </a:buClr>
              <a:buSzPts val="1300"/>
              <a:buFont typeface="Noto Sans Symbols"/>
              <a:buChar char="▪"/>
              <a:defRPr sz="1600" b="0" i="0" u="none" strike="noStrike" cap="none">
                <a:solidFill>
                  <a:schemeClr val="accent5"/>
                </a:solidFill>
                <a:latin typeface="Montserrat"/>
                <a:ea typeface="Montserrat"/>
                <a:cs typeface="Montserrat"/>
                <a:sym typeface="Montserrat"/>
              </a:defRPr>
            </a:lvl2pPr>
            <a:lvl3pPr marL="1371600" marR="0" lvl="2" indent="-304800" algn="l">
              <a:lnSpc>
                <a:spcPct val="118752"/>
              </a:lnSpc>
              <a:spcBef>
                <a:spcPts val="1400"/>
              </a:spcBef>
              <a:spcAft>
                <a:spcPts val="0"/>
              </a:spcAft>
              <a:buClr>
                <a:schemeClr val="accent3"/>
              </a:buClr>
              <a:buSzPts val="1200"/>
              <a:buFont typeface="Courier New"/>
              <a:buChar char="o"/>
              <a:defRPr sz="1600" b="0" i="0" u="none" strike="noStrike" cap="none">
                <a:solidFill>
                  <a:schemeClr val="accent5"/>
                </a:solidFill>
                <a:latin typeface="Montserrat"/>
                <a:ea typeface="Montserrat"/>
                <a:cs typeface="Montserrat"/>
                <a:sym typeface="Montserrat"/>
              </a:defRPr>
            </a:lvl3pPr>
            <a:lvl4pPr marL="1828800" marR="0" lvl="3" indent="-330200" algn="l">
              <a:lnSpc>
                <a:spcPct val="100000"/>
              </a:lnSpc>
              <a:spcBef>
                <a:spcPts val="1400"/>
              </a:spcBef>
              <a:spcAft>
                <a:spcPts val="0"/>
              </a:spcAft>
              <a:buClr>
                <a:schemeClr val="accent3"/>
              </a:buClr>
              <a:buSzPts val="1600"/>
              <a:buFont typeface="NTR"/>
              <a:buChar char="‒"/>
              <a:defRPr sz="1600" b="0" i="0" u="none" strike="noStrike" cap="none">
                <a:solidFill>
                  <a:schemeClr val="accent5"/>
                </a:solidFill>
                <a:latin typeface="Montserrat"/>
                <a:ea typeface="Montserrat"/>
                <a:cs typeface="Montserrat"/>
                <a:sym typeface="Montserrat"/>
              </a:defRPr>
            </a:lvl4pPr>
            <a:lvl5pPr marL="2286000" marR="0" lvl="4" indent="-304800" algn="l">
              <a:lnSpc>
                <a:spcPct val="100000"/>
              </a:lnSpc>
              <a:spcBef>
                <a:spcPts val="500"/>
              </a:spcBef>
              <a:spcAft>
                <a:spcPts val="0"/>
              </a:spcAft>
              <a:buClr>
                <a:schemeClr val="dk2"/>
              </a:buClr>
              <a:buSzPts val="1200"/>
              <a:buFont typeface="Arial"/>
              <a:buChar char="•"/>
              <a:defRPr sz="1600" b="0" i="0" u="none" strike="noStrike" cap="none">
                <a:solidFill>
                  <a:schemeClr val="accent5"/>
                </a:solidFill>
                <a:latin typeface="Montserrat"/>
                <a:ea typeface="Montserrat"/>
                <a:cs typeface="Montserrat"/>
                <a:sym typeface="Montserrat"/>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5" name="Google Shape;165;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a:ea typeface="Montserrat"/>
                <a:cs typeface="Montserrat"/>
                <a:sym typeface="Montserrat"/>
              </a:defRPr>
            </a:lvl1pPr>
            <a:lvl2pPr lvl="1">
              <a:buNone/>
              <a:defRPr>
                <a:solidFill>
                  <a:schemeClr val="accent5"/>
                </a:solidFill>
                <a:latin typeface="Montserrat"/>
                <a:ea typeface="Montserrat"/>
                <a:cs typeface="Montserrat"/>
                <a:sym typeface="Montserrat"/>
              </a:defRPr>
            </a:lvl2pPr>
            <a:lvl3pPr lvl="2">
              <a:buNone/>
              <a:defRPr>
                <a:solidFill>
                  <a:schemeClr val="accent5"/>
                </a:solidFill>
                <a:latin typeface="Montserrat"/>
                <a:ea typeface="Montserrat"/>
                <a:cs typeface="Montserrat"/>
                <a:sym typeface="Montserrat"/>
              </a:defRPr>
            </a:lvl3pPr>
            <a:lvl4pPr lvl="3">
              <a:buNone/>
              <a:defRPr>
                <a:solidFill>
                  <a:schemeClr val="accent5"/>
                </a:solidFill>
                <a:latin typeface="Montserrat"/>
                <a:ea typeface="Montserrat"/>
                <a:cs typeface="Montserrat"/>
                <a:sym typeface="Montserrat"/>
              </a:defRPr>
            </a:lvl4pPr>
            <a:lvl5pPr lvl="4">
              <a:buNone/>
              <a:defRPr>
                <a:solidFill>
                  <a:schemeClr val="accent5"/>
                </a:solidFill>
                <a:latin typeface="Montserrat"/>
                <a:ea typeface="Montserrat"/>
                <a:cs typeface="Montserrat"/>
                <a:sym typeface="Montserrat"/>
              </a:defRPr>
            </a:lvl5pPr>
            <a:lvl6pPr lvl="5">
              <a:buNone/>
              <a:defRPr>
                <a:solidFill>
                  <a:schemeClr val="accent5"/>
                </a:solidFill>
                <a:latin typeface="Montserrat"/>
                <a:ea typeface="Montserrat"/>
                <a:cs typeface="Montserrat"/>
                <a:sym typeface="Montserrat"/>
              </a:defRPr>
            </a:lvl6pPr>
            <a:lvl7pPr lvl="6">
              <a:buNone/>
              <a:defRPr>
                <a:solidFill>
                  <a:schemeClr val="accent5"/>
                </a:solidFill>
                <a:latin typeface="Montserrat"/>
                <a:ea typeface="Montserrat"/>
                <a:cs typeface="Montserrat"/>
                <a:sym typeface="Montserrat"/>
              </a:defRPr>
            </a:lvl7pPr>
            <a:lvl8pPr lvl="7">
              <a:buNone/>
              <a:defRPr>
                <a:solidFill>
                  <a:schemeClr val="accent5"/>
                </a:solidFill>
                <a:latin typeface="Montserrat"/>
                <a:ea typeface="Montserrat"/>
                <a:cs typeface="Montserrat"/>
                <a:sym typeface="Montserrat"/>
              </a:defRPr>
            </a:lvl8pPr>
            <a:lvl9pPr lvl="8">
              <a:buNone/>
              <a:defRPr>
                <a:solidFill>
                  <a:schemeClr val="accent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Columns_Wallpaper">
  <p:cSld name="3 Columns_Wallpaper">
    <p:spTree>
      <p:nvGrpSpPr>
        <p:cNvPr id="1" name="Shape 166"/>
        <p:cNvGrpSpPr/>
        <p:nvPr/>
      </p:nvGrpSpPr>
      <p:grpSpPr>
        <a:xfrm>
          <a:off x="0" y="0"/>
          <a:ext cx="0" cy="0"/>
          <a:chOff x="0" y="0"/>
          <a:chExt cx="0" cy="0"/>
        </a:xfrm>
      </p:grpSpPr>
      <p:pic>
        <p:nvPicPr>
          <p:cNvPr id="167" name="Google Shape;167;p31" descr="A picture containing background pattern&#10;&#10;Description automatically generated"/>
          <p:cNvPicPr preferRelativeResize="0"/>
          <p:nvPr/>
        </p:nvPicPr>
        <p:blipFill rotWithShape="1">
          <a:blip r:embed="rId2">
            <a:alphaModFix/>
          </a:blip>
          <a:srcRect/>
          <a:stretch/>
        </p:blipFill>
        <p:spPr>
          <a:xfrm>
            <a:off x="228600" y="1428750"/>
            <a:ext cx="8687034" cy="3486150"/>
          </a:xfrm>
          <a:prstGeom prst="rect">
            <a:avLst/>
          </a:prstGeom>
          <a:noFill/>
          <a:ln>
            <a:noFill/>
          </a:ln>
        </p:spPr>
      </p:pic>
      <p:sp>
        <p:nvSpPr>
          <p:cNvPr id="168" name="Google Shape;168;p31"/>
          <p:cNvSpPr txBox="1"/>
          <p:nvPr/>
        </p:nvSpPr>
        <p:spPr>
          <a:xfrm>
            <a:off x="8496444" y="4665800"/>
            <a:ext cx="419100" cy="253500"/>
          </a:xfrm>
          <a:prstGeom prst="rect">
            <a:avLst/>
          </a:prstGeom>
          <a:noFill/>
          <a:ln>
            <a:noFill/>
          </a:ln>
        </p:spPr>
        <p:txBody>
          <a:bodyPr spcFirstLastPara="1" wrap="square" lIns="0" tIns="0" rIns="91425" bIns="91425" anchor="ctr" anchorCtr="0">
            <a:noAutofit/>
          </a:bodyPr>
          <a:lstStyle/>
          <a:p>
            <a:pPr marL="0" marR="0" lvl="0" indent="0" algn="r" rtl="0">
              <a:spcBef>
                <a:spcPts val="0"/>
              </a:spcBef>
              <a:spcAft>
                <a:spcPts val="0"/>
              </a:spcAft>
              <a:buNone/>
            </a:pPr>
            <a:fld id="{00000000-1234-1234-1234-123412341234}" type="slidenum">
              <a:rPr lang="en" sz="700" b="1" i="0">
                <a:solidFill>
                  <a:schemeClr val="lt1"/>
                </a:solidFill>
                <a:latin typeface="Montserrat"/>
                <a:ea typeface="Montserrat"/>
                <a:cs typeface="Montserrat"/>
                <a:sym typeface="Montserrat"/>
              </a:rPr>
              <a:t>‹#›</a:t>
            </a:fld>
            <a:endParaRPr sz="700" b="1" i="0">
              <a:solidFill>
                <a:schemeClr val="lt1"/>
              </a:solidFill>
              <a:latin typeface="Montserrat"/>
              <a:ea typeface="Montserrat"/>
              <a:cs typeface="Montserrat"/>
              <a:sym typeface="Montserrat"/>
            </a:endParaRPr>
          </a:p>
        </p:txBody>
      </p:sp>
      <p:sp>
        <p:nvSpPr>
          <p:cNvPr id="169" name="Google Shape;169;p31"/>
          <p:cNvSpPr txBox="1">
            <a:spLocks noGrp="1"/>
          </p:cNvSpPr>
          <p:nvPr>
            <p:ph type="title"/>
          </p:nvPr>
        </p:nvSpPr>
        <p:spPr>
          <a:xfrm>
            <a:off x="228600" y="228600"/>
            <a:ext cx="7772400" cy="1200300"/>
          </a:xfrm>
          <a:prstGeom prst="rect">
            <a:avLst/>
          </a:prstGeom>
          <a:noFill/>
          <a:ln>
            <a:noFill/>
          </a:ln>
        </p:spPr>
        <p:txBody>
          <a:bodyPr spcFirstLastPara="1" wrap="square" lIns="137150" tIns="137150" rIns="0" bIns="0" anchor="t" anchorCtr="0">
            <a:noAutofit/>
          </a:bodyPr>
          <a:lstStyle>
            <a:lvl1pPr marR="0" lvl="0" algn="l">
              <a:lnSpc>
                <a:spcPct val="108333"/>
              </a:lnSpc>
              <a:spcBef>
                <a:spcPts val="0"/>
              </a:spcBef>
              <a:spcAft>
                <a:spcPts val="0"/>
              </a:spcAft>
              <a:buClr>
                <a:schemeClr val="dk2"/>
              </a:buClr>
              <a:buSzPts val="3600"/>
              <a:buFont typeface="Montserrat Light"/>
              <a:buNone/>
              <a:defRPr sz="36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0" name="Google Shape;170;p31"/>
          <p:cNvSpPr/>
          <p:nvPr/>
        </p:nvSpPr>
        <p:spPr>
          <a:xfrm>
            <a:off x="8183880" y="1985844"/>
            <a:ext cx="960000" cy="1143000"/>
          </a:xfrm>
          <a:prstGeom prst="rect">
            <a:avLst/>
          </a:prstGeom>
          <a:solidFill>
            <a:schemeClr val="lt1"/>
          </a:solidFill>
          <a:ln>
            <a:noFill/>
          </a:ln>
        </p:spPr>
        <p:txBody>
          <a:bodyPr spcFirstLastPara="1" wrap="square" lIns="228600" tIns="34275" rIns="22860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 name="Google Shape;171;p31"/>
          <p:cNvPicPr preferRelativeResize="0"/>
          <p:nvPr/>
        </p:nvPicPr>
        <p:blipFill rotWithShape="1">
          <a:blip r:embed="rId3">
            <a:alphaModFix/>
          </a:blip>
          <a:srcRect/>
          <a:stretch/>
        </p:blipFill>
        <p:spPr>
          <a:xfrm>
            <a:off x="8317346" y="2227145"/>
            <a:ext cx="457200" cy="660400"/>
          </a:xfrm>
          <a:prstGeom prst="rect">
            <a:avLst/>
          </a:prstGeom>
          <a:noFill/>
          <a:ln>
            <a:noFill/>
          </a:ln>
        </p:spPr>
      </p:pic>
      <p:cxnSp>
        <p:nvCxnSpPr>
          <p:cNvPr id="172" name="Google Shape;172;p31"/>
          <p:cNvCxnSpPr/>
          <p:nvPr/>
        </p:nvCxnSpPr>
        <p:spPr>
          <a:xfrm>
            <a:off x="-1194910" y="-130629"/>
            <a:ext cx="0" cy="5547300"/>
          </a:xfrm>
          <a:prstGeom prst="straightConnector1">
            <a:avLst/>
          </a:prstGeom>
          <a:noFill/>
          <a:ln w="9525" cap="flat" cmpd="sng">
            <a:solidFill>
              <a:schemeClr val="accent1"/>
            </a:solidFill>
            <a:prstDash val="solid"/>
            <a:miter lim="800000"/>
            <a:headEnd type="none" w="sm" len="sm"/>
            <a:tailEnd type="none" w="sm" len="sm"/>
          </a:ln>
        </p:spPr>
      </p:cxnSp>
      <p:sp>
        <p:nvSpPr>
          <p:cNvPr id="173" name="Google Shape;173;p31"/>
          <p:cNvSpPr txBox="1">
            <a:spLocks noGrp="1"/>
          </p:cNvSpPr>
          <p:nvPr>
            <p:ph type="body" idx="1"/>
          </p:nvPr>
        </p:nvSpPr>
        <p:spPr>
          <a:xfrm>
            <a:off x="411480"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411480"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2958084"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6" name="Google Shape;176;p31"/>
          <p:cNvSpPr txBox="1">
            <a:spLocks noGrp="1"/>
          </p:cNvSpPr>
          <p:nvPr>
            <p:ph type="body" idx="4"/>
          </p:nvPr>
        </p:nvSpPr>
        <p:spPr>
          <a:xfrm>
            <a:off x="2958084"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7" name="Google Shape;177;p31"/>
          <p:cNvSpPr txBox="1">
            <a:spLocks noGrp="1"/>
          </p:cNvSpPr>
          <p:nvPr>
            <p:ph type="body" idx="5"/>
          </p:nvPr>
        </p:nvSpPr>
        <p:spPr>
          <a:xfrm>
            <a:off x="5504688" y="1719072"/>
            <a:ext cx="2377500" cy="576000"/>
          </a:xfrm>
          <a:prstGeom prst="rect">
            <a:avLst/>
          </a:prstGeom>
          <a:solidFill>
            <a:schemeClr val="lt1"/>
          </a:solidFill>
          <a:ln>
            <a:noFill/>
          </a:ln>
        </p:spPr>
        <p:txBody>
          <a:bodyPr spcFirstLastPara="1" wrap="square" lIns="68575" tIns="68575" rIns="0" bIns="68575"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78" name="Google Shape;178;p31"/>
          <p:cNvSpPr txBox="1">
            <a:spLocks noGrp="1"/>
          </p:cNvSpPr>
          <p:nvPr>
            <p:ph type="body" idx="6"/>
          </p:nvPr>
        </p:nvSpPr>
        <p:spPr>
          <a:xfrm>
            <a:off x="5504688" y="2286001"/>
            <a:ext cx="2377500" cy="2440500"/>
          </a:xfrm>
          <a:prstGeom prst="rect">
            <a:avLst/>
          </a:prstGeom>
          <a:solidFill>
            <a:schemeClr val="lt1"/>
          </a:solidFill>
          <a:ln>
            <a:noFill/>
          </a:ln>
        </p:spPr>
        <p:txBody>
          <a:bodyPr spcFirstLastPara="1" wrap="square" lIns="68575" tIns="68575" rIns="137150" bIns="137150" anchor="t" anchorCtr="0">
            <a:noAutofit/>
          </a:bodyPr>
          <a:lstStyle>
            <a:lvl1pPr marL="457200" marR="0" lvl="0" indent="-304800" algn="l">
              <a:lnSpc>
                <a:spcPct val="133312"/>
              </a:lnSpc>
              <a:spcBef>
                <a:spcPts val="0"/>
              </a:spcBef>
              <a:spcAft>
                <a:spcPts val="0"/>
              </a:spcAft>
              <a:buClr>
                <a:schemeClr val="accent1"/>
              </a:buClr>
              <a:buSzPts val="1200"/>
              <a:buFont typeface="Arial"/>
              <a:buChar char="•"/>
              <a:defRPr sz="1200" b="0" i="0" u="none" strike="noStrike" cap="none">
                <a:solidFill>
                  <a:srgbClr val="4A4F55"/>
                </a:solidFill>
                <a:latin typeface="Montserrat"/>
                <a:ea typeface="Montserrat"/>
                <a:cs typeface="Montserrat"/>
                <a:sym typeface="Montserrat"/>
              </a:defRPr>
            </a:lvl1pPr>
            <a:lvl2pPr marL="914400" marR="0" lvl="1" indent="-304800" algn="l">
              <a:lnSpc>
                <a:spcPct val="100000"/>
              </a:lnSpc>
              <a:spcBef>
                <a:spcPts val="800"/>
              </a:spcBef>
              <a:spcAft>
                <a:spcPts val="0"/>
              </a:spcAft>
              <a:buClr>
                <a:schemeClr val="accent1"/>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2pPr>
            <a:lvl3pPr marL="1371600" marR="0" lvl="2" indent="-285750" algn="l">
              <a:lnSpc>
                <a:spcPct val="100000"/>
              </a:lnSpc>
              <a:spcBef>
                <a:spcPts val="500"/>
              </a:spcBef>
              <a:spcAft>
                <a:spcPts val="0"/>
              </a:spcAft>
              <a:buClr>
                <a:schemeClr val="accent3"/>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3pPr>
            <a:lvl4pPr marL="1828800" marR="0" lvl="3" indent="-304800" algn="l">
              <a:lnSpc>
                <a:spcPct val="100000"/>
              </a:lnSpc>
              <a:spcBef>
                <a:spcPts val="500"/>
              </a:spcBef>
              <a:spcAft>
                <a:spcPts val="0"/>
              </a:spcAft>
              <a:buClr>
                <a:schemeClr val="accent3"/>
              </a:buClr>
              <a:buSzPts val="1200"/>
              <a:buFont typeface="Arial"/>
              <a:buChar char="•"/>
              <a:defRPr sz="1200" b="0" i="0" u="none" strike="noStrike" cap="none">
                <a:solidFill>
                  <a:schemeClr val="dk1"/>
                </a:solidFill>
                <a:latin typeface="Montserrat Medium"/>
                <a:ea typeface="Montserrat Medium"/>
                <a:cs typeface="Montserrat Medium"/>
                <a:sym typeface="Montserrat Medium"/>
              </a:defRPr>
            </a:lvl4pPr>
            <a:lvl5pPr marL="2286000" marR="0" lvl="4" indent="-285750" algn="l">
              <a:lnSpc>
                <a:spcPct val="100000"/>
              </a:lnSpc>
              <a:spcBef>
                <a:spcPts val="500"/>
              </a:spcBef>
              <a:spcAft>
                <a:spcPts val="0"/>
              </a:spcAft>
              <a:buClr>
                <a:schemeClr val="dk2"/>
              </a:buClr>
              <a:buSzPts val="900"/>
              <a:buFont typeface="Arial"/>
              <a:buChar char="•"/>
              <a:defRPr sz="1200" b="0" i="0" u="none" strike="noStrike" cap="none">
                <a:solidFill>
                  <a:schemeClr val="dk1"/>
                </a:solidFill>
                <a:latin typeface="Montserrat Medium"/>
                <a:ea typeface="Montserrat Medium"/>
                <a:cs typeface="Montserrat Medium"/>
                <a:sym typeface="Montserrat Medium"/>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9" name="Google Shape;17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dk1"/>
                </a:solidFill>
                <a:latin typeface="Montserrat"/>
                <a:ea typeface="Montserrat"/>
                <a:cs typeface="Montserrat"/>
                <a:sym typeface="Montserrat"/>
              </a:defRPr>
            </a:lvl1pPr>
            <a:lvl2pPr lvl="1">
              <a:buNone/>
              <a:defRPr>
                <a:solidFill>
                  <a:schemeClr val="dk1"/>
                </a:solidFill>
                <a:latin typeface="Montserrat"/>
                <a:ea typeface="Montserrat"/>
                <a:cs typeface="Montserrat"/>
                <a:sym typeface="Montserrat"/>
              </a:defRPr>
            </a:lvl2pPr>
            <a:lvl3pPr lvl="2">
              <a:buNone/>
              <a:defRPr>
                <a:solidFill>
                  <a:schemeClr val="dk1"/>
                </a:solidFill>
                <a:latin typeface="Montserrat"/>
                <a:ea typeface="Montserrat"/>
                <a:cs typeface="Montserrat"/>
                <a:sym typeface="Montserrat"/>
              </a:defRPr>
            </a:lvl3pPr>
            <a:lvl4pPr lvl="3">
              <a:buNone/>
              <a:defRPr>
                <a:solidFill>
                  <a:schemeClr val="dk1"/>
                </a:solidFill>
                <a:latin typeface="Montserrat"/>
                <a:ea typeface="Montserrat"/>
                <a:cs typeface="Montserrat"/>
                <a:sym typeface="Montserrat"/>
              </a:defRPr>
            </a:lvl4pPr>
            <a:lvl5pPr lvl="4">
              <a:buNone/>
              <a:defRPr>
                <a:solidFill>
                  <a:schemeClr val="dk1"/>
                </a:solidFill>
                <a:latin typeface="Montserrat"/>
                <a:ea typeface="Montserrat"/>
                <a:cs typeface="Montserrat"/>
                <a:sym typeface="Montserrat"/>
              </a:defRPr>
            </a:lvl5pPr>
            <a:lvl6pPr lvl="5">
              <a:buNone/>
              <a:defRPr>
                <a:solidFill>
                  <a:schemeClr val="dk1"/>
                </a:solidFill>
                <a:latin typeface="Montserrat"/>
                <a:ea typeface="Montserrat"/>
                <a:cs typeface="Montserrat"/>
                <a:sym typeface="Montserrat"/>
              </a:defRPr>
            </a:lvl6pPr>
            <a:lvl7pPr lvl="6">
              <a:buNone/>
              <a:defRPr>
                <a:solidFill>
                  <a:schemeClr val="dk1"/>
                </a:solidFill>
                <a:latin typeface="Montserrat"/>
                <a:ea typeface="Montserrat"/>
                <a:cs typeface="Montserrat"/>
                <a:sym typeface="Montserrat"/>
              </a:defRPr>
            </a:lvl7pPr>
            <a:lvl8pPr lvl="7">
              <a:buNone/>
              <a:defRPr>
                <a:solidFill>
                  <a:schemeClr val="dk1"/>
                </a:solidFill>
                <a:latin typeface="Montserrat"/>
                <a:ea typeface="Montserrat"/>
                <a:cs typeface="Montserrat"/>
                <a:sym typeface="Montserrat"/>
              </a:defRPr>
            </a:lvl8pPr>
            <a:lvl9pPr lvl="8">
              <a:buNone/>
              <a:defRPr>
                <a:solidFill>
                  <a:schemeClr val="dk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 Picture / Featured">
  <p:cSld name="1 Picture / Feature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4343400" y="436354"/>
            <a:ext cx="3657600" cy="6633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2"/>
              </a:buClr>
              <a:buSzPts val="2400"/>
              <a:buFont typeface="Montserrat Light"/>
              <a:buNone/>
              <a:defRPr sz="2400" b="0" i="0" u="none" strike="noStrike" cap="none">
                <a:solidFill>
                  <a:schemeClr val="dk2"/>
                </a:solidFill>
                <a:latin typeface="Montserrat Light"/>
                <a:ea typeface="Montserrat Light"/>
                <a:cs typeface="Montserrat Light"/>
                <a:sym typeface="Montserrat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2" name="Google Shape;182;p32"/>
          <p:cNvSpPr>
            <a:spLocks noGrp="1"/>
          </p:cNvSpPr>
          <p:nvPr>
            <p:ph type="pic" idx="2"/>
          </p:nvPr>
        </p:nvSpPr>
        <p:spPr>
          <a:xfrm>
            <a:off x="228600" y="228600"/>
            <a:ext cx="3657600" cy="4690800"/>
          </a:xfrm>
          <a:prstGeom prst="rect">
            <a:avLst/>
          </a:prstGeom>
          <a:solidFill>
            <a:srgbClr val="F1C7EA"/>
          </a:solidFill>
          <a:ln>
            <a:noFill/>
          </a:ln>
        </p:spPr>
      </p:sp>
      <p:sp>
        <p:nvSpPr>
          <p:cNvPr id="183" name="Google Shape;183;p32"/>
          <p:cNvSpPr txBox="1">
            <a:spLocks noGrp="1"/>
          </p:cNvSpPr>
          <p:nvPr>
            <p:ph type="body" idx="1"/>
          </p:nvPr>
        </p:nvSpPr>
        <p:spPr>
          <a:xfrm>
            <a:off x="4343400" y="2552153"/>
            <a:ext cx="3657600" cy="2197200"/>
          </a:xfrm>
          <a:prstGeom prst="rect">
            <a:avLst/>
          </a:prstGeom>
          <a:noFill/>
          <a:ln>
            <a:noFill/>
          </a:ln>
        </p:spPr>
        <p:txBody>
          <a:bodyPr spcFirstLastPara="1" wrap="square" lIns="0" tIns="68575" rIns="0" bIns="0" anchor="t" anchorCtr="0">
            <a:noAutofit/>
          </a:bodyPr>
          <a:lstStyle>
            <a:lvl1pPr marL="457200" marR="0" lvl="0" indent="-228600" algn="l">
              <a:lnSpc>
                <a:spcPct val="121424"/>
              </a:lnSpc>
              <a:spcBef>
                <a:spcPts val="0"/>
              </a:spcBef>
              <a:spcAft>
                <a:spcPts val="0"/>
              </a:spcAft>
              <a:buClr>
                <a:schemeClr val="accent1"/>
              </a:buClr>
              <a:buSzPts val="1400"/>
              <a:buFont typeface="Arial"/>
              <a:buNone/>
              <a:defRPr sz="1400" b="0" i="0" u="none" strike="noStrike" cap="none">
                <a:solidFill>
                  <a:schemeClr val="accent5"/>
                </a:solidFill>
                <a:latin typeface="Montserrat Light"/>
                <a:ea typeface="Montserrat Light"/>
                <a:cs typeface="Montserrat Light"/>
                <a:sym typeface="Montserrat Light"/>
              </a:defRPr>
            </a:lvl1pPr>
            <a:lvl2pPr marL="914400" marR="0" lvl="1" indent="-228600" algn="l">
              <a:lnSpc>
                <a:spcPct val="100000"/>
              </a:lnSpc>
              <a:spcBef>
                <a:spcPts val="800"/>
              </a:spcBef>
              <a:spcAft>
                <a:spcPts val="0"/>
              </a:spcAft>
              <a:buClr>
                <a:schemeClr val="accent1"/>
              </a:buClr>
              <a:buSzPts val="1100"/>
              <a:buFont typeface="NTR"/>
              <a:buNone/>
              <a:defRPr sz="1100" b="0"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700"/>
              <a:buFont typeface="Arial"/>
              <a:buNone/>
              <a:defRPr sz="900" b="0"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800"/>
              <a:buFont typeface="NTR"/>
              <a:buNone/>
              <a:defRPr sz="800" b="0"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600"/>
              <a:buFont typeface="Arial"/>
              <a:buNone/>
              <a:defRPr sz="800" b="0"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84" name="Google Shape;184;p32"/>
          <p:cNvSpPr txBox="1">
            <a:spLocks noGrp="1"/>
          </p:cNvSpPr>
          <p:nvPr>
            <p:ph type="body" idx="3"/>
          </p:nvPr>
        </p:nvSpPr>
        <p:spPr>
          <a:xfrm>
            <a:off x="4343400" y="2100145"/>
            <a:ext cx="3657600" cy="452100"/>
          </a:xfrm>
          <a:prstGeom prst="rect">
            <a:avLst/>
          </a:prstGeom>
          <a:noFill/>
          <a:ln>
            <a:noFill/>
          </a:ln>
        </p:spPr>
        <p:txBody>
          <a:bodyPr spcFirstLastPara="1" wrap="square" lIns="0" tIns="0" rIns="0" bIns="68575" anchor="t" anchorCtr="0">
            <a:noAutofit/>
          </a:bodyPr>
          <a:lstStyle>
            <a:lvl1pPr marL="457200" marR="0" lvl="0" indent="-228600" algn="l">
              <a:lnSpc>
                <a:spcPct val="140060"/>
              </a:lnSpc>
              <a:spcBef>
                <a:spcPts val="0"/>
              </a:spcBef>
              <a:spcAft>
                <a:spcPts val="0"/>
              </a:spcAft>
              <a:buClr>
                <a:schemeClr val="accent1"/>
              </a:buClr>
              <a:buSzPts val="1000"/>
              <a:buFont typeface="Arial"/>
              <a:buNone/>
              <a:defRPr sz="1000" b="1" i="0" u="none" strike="noStrike" cap="none">
                <a:solidFill>
                  <a:schemeClr val="dk1"/>
                </a:solidFill>
                <a:latin typeface="Montserrat"/>
                <a:ea typeface="Montserrat"/>
                <a:cs typeface="Montserrat"/>
                <a:sym typeface="Montserrat"/>
              </a:defRPr>
            </a:lvl1pPr>
            <a:lvl2pPr marL="914400" marR="0" lvl="1" indent="-228600" algn="l">
              <a:lnSpc>
                <a:spcPct val="100000"/>
              </a:lnSpc>
              <a:spcBef>
                <a:spcPts val="500"/>
              </a:spcBef>
              <a:spcAft>
                <a:spcPts val="0"/>
              </a:spcAft>
              <a:buClr>
                <a:schemeClr val="accent1"/>
              </a:buClr>
              <a:buSzPts val="1500"/>
              <a:buFont typeface="NTR"/>
              <a:buNone/>
              <a:defRPr sz="1500" b="1" i="0" u="none" strike="noStrike" cap="none">
                <a:solidFill>
                  <a:schemeClr val="dk1"/>
                </a:solidFill>
                <a:latin typeface="Alegreya Sans"/>
                <a:ea typeface="Alegreya Sans"/>
                <a:cs typeface="Alegreya Sans"/>
                <a:sym typeface="Alegreya Sans"/>
              </a:defRPr>
            </a:lvl2pPr>
            <a:lvl3pPr marL="1371600" marR="0" lvl="2" indent="-228600" algn="l">
              <a:lnSpc>
                <a:spcPct val="100000"/>
              </a:lnSpc>
              <a:spcBef>
                <a:spcPts val="500"/>
              </a:spcBef>
              <a:spcAft>
                <a:spcPts val="0"/>
              </a:spcAft>
              <a:buClr>
                <a:schemeClr val="accent3"/>
              </a:buClr>
              <a:buSzPts val="1000"/>
              <a:buFont typeface="Arial"/>
              <a:buNone/>
              <a:defRPr sz="1400" b="1" i="0" u="none" strike="noStrike" cap="none">
                <a:solidFill>
                  <a:schemeClr val="dk1"/>
                </a:solidFill>
                <a:latin typeface="Alegreya Sans"/>
                <a:ea typeface="Alegreya Sans"/>
                <a:cs typeface="Alegreya Sans"/>
                <a:sym typeface="Alegreya Sans"/>
              </a:defRPr>
            </a:lvl3pPr>
            <a:lvl4pPr marL="1828800" marR="0" lvl="3" indent="-228600" algn="l">
              <a:lnSpc>
                <a:spcPct val="100000"/>
              </a:lnSpc>
              <a:spcBef>
                <a:spcPts val="500"/>
              </a:spcBef>
              <a:spcAft>
                <a:spcPts val="0"/>
              </a:spcAft>
              <a:buClr>
                <a:schemeClr val="accent3"/>
              </a:buClr>
              <a:buSzPts val="1200"/>
              <a:buFont typeface="NTR"/>
              <a:buNone/>
              <a:defRPr sz="1200" b="1" i="0" u="none" strike="noStrike" cap="none">
                <a:solidFill>
                  <a:schemeClr val="dk1"/>
                </a:solidFill>
                <a:latin typeface="Alegreya Sans"/>
                <a:ea typeface="Alegreya Sans"/>
                <a:cs typeface="Alegreya Sans"/>
                <a:sym typeface="Alegreya Sans"/>
              </a:defRPr>
            </a:lvl4pPr>
            <a:lvl5pPr marL="2286000" marR="0" lvl="4" indent="-228600" algn="l">
              <a:lnSpc>
                <a:spcPct val="100000"/>
              </a:lnSpc>
              <a:spcBef>
                <a:spcPts val="500"/>
              </a:spcBef>
              <a:spcAft>
                <a:spcPts val="0"/>
              </a:spcAft>
              <a:buClr>
                <a:schemeClr val="dk2"/>
              </a:buClr>
              <a:buSzPts val="900"/>
              <a:buFont typeface="Arial"/>
              <a:buNone/>
              <a:defRPr sz="1200" b="1" i="0" u="none" strike="noStrike" cap="none">
                <a:solidFill>
                  <a:schemeClr val="dk1"/>
                </a:solidFill>
                <a:latin typeface="Alegreya Sans"/>
                <a:ea typeface="Alegreya Sans"/>
                <a:cs typeface="Alegreya Sans"/>
                <a:sym typeface="Alegreya Sans"/>
              </a:defRPr>
            </a:lvl5pPr>
            <a:lvl6pPr marL="2743200" marR="0" lvl="5" indent="-228600" algn="l">
              <a:lnSpc>
                <a:spcPct val="90000"/>
              </a:lnSpc>
              <a:spcBef>
                <a:spcPts val="5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12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1200"/>
              </a:spcBef>
              <a:spcAft>
                <a:spcPts val="12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85" name="Google Shape;185;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chemeClr val="accent5"/>
                </a:solidFill>
                <a:latin typeface="Montserrat Light"/>
                <a:ea typeface="Montserrat Light"/>
                <a:cs typeface="Montserrat Light"/>
                <a:sym typeface="Montserrat Light"/>
              </a:defRPr>
            </a:lvl1pPr>
            <a:lvl2pPr lvl="1">
              <a:buNone/>
              <a:defRPr>
                <a:solidFill>
                  <a:schemeClr val="accent5"/>
                </a:solidFill>
                <a:latin typeface="Montserrat Light"/>
                <a:ea typeface="Montserrat Light"/>
                <a:cs typeface="Montserrat Light"/>
                <a:sym typeface="Montserrat Light"/>
              </a:defRPr>
            </a:lvl2pPr>
            <a:lvl3pPr lvl="2">
              <a:buNone/>
              <a:defRPr>
                <a:solidFill>
                  <a:schemeClr val="accent5"/>
                </a:solidFill>
                <a:latin typeface="Montserrat Light"/>
                <a:ea typeface="Montserrat Light"/>
                <a:cs typeface="Montserrat Light"/>
                <a:sym typeface="Montserrat Light"/>
              </a:defRPr>
            </a:lvl3pPr>
            <a:lvl4pPr lvl="3">
              <a:buNone/>
              <a:defRPr>
                <a:solidFill>
                  <a:schemeClr val="accent5"/>
                </a:solidFill>
                <a:latin typeface="Montserrat Light"/>
                <a:ea typeface="Montserrat Light"/>
                <a:cs typeface="Montserrat Light"/>
                <a:sym typeface="Montserrat Light"/>
              </a:defRPr>
            </a:lvl4pPr>
            <a:lvl5pPr lvl="4">
              <a:buNone/>
              <a:defRPr>
                <a:solidFill>
                  <a:schemeClr val="accent5"/>
                </a:solidFill>
                <a:latin typeface="Montserrat Light"/>
                <a:ea typeface="Montserrat Light"/>
                <a:cs typeface="Montserrat Light"/>
                <a:sym typeface="Montserrat Light"/>
              </a:defRPr>
            </a:lvl5pPr>
            <a:lvl6pPr lvl="5">
              <a:buNone/>
              <a:defRPr>
                <a:solidFill>
                  <a:schemeClr val="accent5"/>
                </a:solidFill>
                <a:latin typeface="Montserrat Light"/>
                <a:ea typeface="Montserrat Light"/>
                <a:cs typeface="Montserrat Light"/>
                <a:sym typeface="Montserrat Light"/>
              </a:defRPr>
            </a:lvl6pPr>
            <a:lvl7pPr lvl="6">
              <a:buNone/>
              <a:defRPr>
                <a:solidFill>
                  <a:schemeClr val="accent5"/>
                </a:solidFill>
                <a:latin typeface="Montserrat Light"/>
                <a:ea typeface="Montserrat Light"/>
                <a:cs typeface="Montserrat Light"/>
                <a:sym typeface="Montserrat Light"/>
              </a:defRPr>
            </a:lvl7pPr>
            <a:lvl8pPr lvl="7">
              <a:buNone/>
              <a:defRPr>
                <a:solidFill>
                  <a:schemeClr val="accent5"/>
                </a:solidFill>
                <a:latin typeface="Montserrat Light"/>
                <a:ea typeface="Montserrat Light"/>
                <a:cs typeface="Montserrat Light"/>
                <a:sym typeface="Montserrat Light"/>
              </a:defRPr>
            </a:lvl8pPr>
            <a:lvl9pPr lvl="8">
              <a:buNone/>
              <a:defRPr>
                <a:solidFill>
                  <a:schemeClr val="accent5"/>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188" name="Google Shape;188;p33"/>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189" name="Google Shape;189;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2">
  <p:cSld name="OBJECT_1">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 name="Google Shape;192;p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3" name="Google Shape;193;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_OBJECTS_2">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 name="Google Shape;198;p3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99" name="Google Shape;199;p3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00" name="Google Shape;200;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2">
  <p:cSld name="Custom Layout_2">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57200" y="61913"/>
            <a:ext cx="8229600" cy="459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2800"/>
              <a:buNone/>
              <a:defRPr sz="3200"/>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205" name="Google Shape;205;p36"/>
          <p:cNvSpPr txBox="1">
            <a:spLocks noGrp="1"/>
          </p:cNvSpPr>
          <p:nvPr>
            <p:ph type="body" idx="1"/>
          </p:nvPr>
        </p:nvSpPr>
        <p:spPr>
          <a:xfrm>
            <a:off x="609600" y="1200150"/>
            <a:ext cx="8077200" cy="3200400"/>
          </a:xfrm>
          <a:prstGeom prst="rect">
            <a:avLst/>
          </a:prstGeom>
          <a:noFill/>
          <a:ln>
            <a:noFill/>
          </a:ln>
        </p:spPr>
        <p:txBody>
          <a:bodyPr spcFirstLastPara="1" wrap="square" lIns="91425" tIns="45700" rIns="91425" bIns="45700" anchor="t" anchorCtr="0">
            <a:normAutofit/>
          </a:bodyPr>
          <a:lstStyle>
            <a:lvl1pPr marL="457200" lvl="0" indent="-228600" algn="l">
              <a:spcBef>
                <a:spcPts val="700"/>
              </a:spcBef>
              <a:spcAft>
                <a:spcPts val="0"/>
              </a:spcAft>
              <a:buSzPts val="1800"/>
              <a:buNone/>
              <a:defRPr sz="3200">
                <a:latin typeface="Arial"/>
                <a:ea typeface="Arial"/>
                <a:cs typeface="Arial"/>
                <a:sym typeface="Arial"/>
              </a:defRPr>
            </a:lvl1pPr>
            <a:lvl2pPr marL="914400" lvl="1" indent="-406400" algn="l">
              <a:spcBef>
                <a:spcPts val="550"/>
              </a:spcBef>
              <a:spcAft>
                <a:spcPts val="0"/>
              </a:spcAft>
              <a:buSzPts val="2800"/>
              <a:buChar char="○"/>
              <a:defRPr sz="2800">
                <a:latin typeface="Arial"/>
                <a:ea typeface="Arial"/>
                <a:cs typeface="Arial"/>
                <a:sym typeface="Arial"/>
              </a:defRPr>
            </a:lvl2pPr>
            <a:lvl3pPr marL="1371600" lvl="2" indent="-365760" algn="l">
              <a:spcBef>
                <a:spcPts val="500"/>
              </a:spcBef>
              <a:spcAft>
                <a:spcPts val="0"/>
              </a:spcAft>
              <a:buSzPts val="2160"/>
              <a:buChar char="■"/>
              <a:defRPr sz="2400">
                <a:latin typeface="Arial"/>
                <a:ea typeface="Arial"/>
                <a:cs typeface="Arial"/>
                <a:sym typeface="Arial"/>
              </a:defRPr>
            </a:lvl3pPr>
            <a:lvl4pPr marL="1828800" lvl="3" indent="-355600" algn="l">
              <a:spcBef>
                <a:spcPts val="400"/>
              </a:spcBef>
              <a:spcAft>
                <a:spcPts val="0"/>
              </a:spcAft>
              <a:buSzPts val="2000"/>
              <a:buChar char="●"/>
              <a:defRPr>
                <a:latin typeface="Arial"/>
                <a:ea typeface="Arial"/>
                <a:cs typeface="Arial"/>
                <a:sym typeface="Arial"/>
              </a:defRPr>
            </a:lvl4pPr>
            <a:lvl5pPr marL="2286000" lvl="4" indent="-355600" algn="l">
              <a:spcBef>
                <a:spcPts val="400"/>
              </a:spcBef>
              <a:spcAft>
                <a:spcPts val="0"/>
              </a:spcAft>
              <a:buSzPts val="2000"/>
              <a:buChar char="○"/>
              <a:defRPr>
                <a:latin typeface="Arial"/>
                <a:ea typeface="Arial"/>
                <a:cs typeface="Arial"/>
                <a:sym typeface="Arial"/>
              </a:defRPr>
            </a:lvl5pPr>
            <a:lvl6pPr marL="2743200" lvl="5" indent="-342900" algn="l">
              <a:spcBef>
                <a:spcPts val="360"/>
              </a:spcBef>
              <a:spcAft>
                <a:spcPts val="0"/>
              </a:spcAft>
              <a:buSzPts val="1800"/>
              <a:buChar char="■"/>
              <a:defRPr/>
            </a:lvl6pPr>
            <a:lvl7pPr marL="3200400" lvl="6" indent="-342900" algn="l">
              <a:spcBef>
                <a:spcPts val="1200"/>
              </a:spcBef>
              <a:spcAft>
                <a:spcPts val="0"/>
              </a:spcAft>
              <a:buSzPts val="1800"/>
              <a:buChar char="●"/>
              <a:defRPr/>
            </a:lvl7pPr>
            <a:lvl8pPr marL="3657600" lvl="7" indent="-342900" algn="l">
              <a:spcBef>
                <a:spcPts val="1200"/>
              </a:spcBef>
              <a:spcAft>
                <a:spcPts val="0"/>
              </a:spcAft>
              <a:buSzPts val="1800"/>
              <a:buChar char="○"/>
              <a:defRPr/>
            </a:lvl8pPr>
            <a:lvl9pPr marL="4114800" lvl="8" indent="-342900" algn="l">
              <a:spcBef>
                <a:spcPts val="1200"/>
              </a:spcBef>
              <a:spcAft>
                <a:spcPts val="1200"/>
              </a:spcAft>
              <a:buSzPts val="1800"/>
              <a:buChar char="■"/>
              <a:defRPr/>
            </a:lvl9pPr>
          </a:lstStyle>
          <a:p>
            <a:endParaRPr/>
          </a:p>
        </p:txBody>
      </p:sp>
      <p:sp>
        <p:nvSpPr>
          <p:cNvPr id="206" name="Google Shape;206;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1B49-1E82-DC39-0A46-BC8C6F44F53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DB54443-2E72-5448-9823-78B5CA28FF23}"/>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601471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341E-9665-8C9C-55AD-9F7067BC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D11E1-9F6E-8906-7AE8-79EAB4572230}"/>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F1C04-10F2-1EE7-F4F4-0CC1CFFDCB24}"/>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5" name="Footer Placeholder 4">
            <a:extLst>
              <a:ext uri="{FF2B5EF4-FFF2-40B4-BE49-F238E27FC236}">
                <a16:creationId xmlns:a16="http://schemas.microsoft.com/office/drawing/2014/main" id="{BA4E68CC-2BFF-5CF9-C6F8-48CDB2C386C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F4E523-3A8B-82D7-58F0-79805CFFCBAE}"/>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187339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8D3D-2DC3-00AB-B863-360362E61B88}"/>
              </a:ext>
            </a:extLst>
          </p:cNvPr>
          <p:cNvSpPr>
            <a:spLocks noGrp="1"/>
          </p:cNvSpPr>
          <p:nvPr>
            <p:ph type="title"/>
          </p:nvPr>
        </p:nvSpPr>
        <p:spPr>
          <a:xfrm>
            <a:off x="623888" y="1282313"/>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7D38EF6-D102-1A7A-FE6A-2B5EEEF9A183}"/>
              </a:ext>
            </a:extLst>
          </p:cNvPr>
          <p:cNvSpPr>
            <a:spLocks noGrp="1"/>
          </p:cNvSpPr>
          <p:nvPr>
            <p:ph type="body" idx="1"/>
          </p:nvPr>
        </p:nvSpPr>
        <p:spPr>
          <a:xfrm>
            <a:off x="623888" y="344210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E2033-C064-FC8B-FCAB-5D0510141A6F}"/>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5" name="Footer Placeholder 4">
            <a:extLst>
              <a:ext uri="{FF2B5EF4-FFF2-40B4-BE49-F238E27FC236}">
                <a16:creationId xmlns:a16="http://schemas.microsoft.com/office/drawing/2014/main" id="{A2D97BC7-80E4-B4BB-7D62-CDA7B1E9D8A9}"/>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368FE-1613-99B4-9618-00C9F2F8A6B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953569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C06C-4937-C3CB-A822-0D52F7ADD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2EF8E1-408D-D2AB-B0CA-D58135C8BF1F}"/>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178B0-F29D-AA25-8D29-9C4CFB9D443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7B804F-D2D8-9B82-7FF0-F50D64D08C1C}"/>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6" name="Footer Placeholder 5">
            <a:extLst>
              <a:ext uri="{FF2B5EF4-FFF2-40B4-BE49-F238E27FC236}">
                <a16:creationId xmlns:a16="http://schemas.microsoft.com/office/drawing/2014/main" id="{6440957C-4113-C191-328D-C0D8D1B9FBF2}"/>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FD21F3-6A78-40C0-26B3-0314AB77A884}"/>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54541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D29C-8705-A6DF-28C2-DD64DD2E14DE}"/>
              </a:ext>
            </a:extLst>
          </p:cNvPr>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6C22C7-14FC-3354-746F-F79CC7C73B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5CD73C-5CA3-79B6-ED4C-958217B7EEB9}"/>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92A79E-A019-4012-382D-63CBC17716E8}"/>
              </a:ext>
            </a:extLst>
          </p:cNvPr>
          <p:cNvSpPr>
            <a:spLocks noGrp="1"/>
          </p:cNvSpPr>
          <p:nvPr>
            <p:ph type="body" sz="quarter" idx="3"/>
          </p:nvPr>
        </p:nvSpPr>
        <p:spPr>
          <a:xfrm>
            <a:off x="4629152"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CEA8822-B0B2-FA9C-8310-845DB40BEFE5}"/>
              </a:ext>
            </a:extLst>
          </p:cNvPr>
          <p:cNvSpPr>
            <a:spLocks noGrp="1"/>
          </p:cNvSpPr>
          <p:nvPr>
            <p:ph sz="quarter" idx="4"/>
          </p:nvPr>
        </p:nvSpPr>
        <p:spPr>
          <a:xfrm>
            <a:off x="4629152"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7B464-EEEC-16B6-1F06-600D59C47107}"/>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8" name="Footer Placeholder 7">
            <a:extLst>
              <a:ext uri="{FF2B5EF4-FFF2-40B4-BE49-F238E27FC236}">
                <a16:creationId xmlns:a16="http://schemas.microsoft.com/office/drawing/2014/main" id="{3068E6FF-A37A-F5D8-903C-A937458CCE44}"/>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4F7CA4C-7B34-B86B-0AC8-8C0469EED9D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701741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BBD0-30E0-68B0-1038-41DB7820E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91ECC-4962-3AB4-8EF9-8FB332F4CDAB}"/>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4" name="Footer Placeholder 3">
            <a:extLst>
              <a:ext uri="{FF2B5EF4-FFF2-40B4-BE49-F238E27FC236}">
                <a16:creationId xmlns:a16="http://schemas.microsoft.com/office/drawing/2014/main" id="{A07037E1-F913-69AA-29C7-73806F72AA1D}"/>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29FEF-A708-F292-57CE-B6F09D5DF0A8}"/>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86330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43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CF3-4570-3DC3-8DDC-4DA5005EDB2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A11607-B9CA-0986-D06E-2AD41F9DA21E}"/>
              </a:ext>
            </a:extLst>
          </p:cNvPr>
          <p:cNvSpPr>
            <a:spLocks noGrp="1"/>
          </p:cNvSpPr>
          <p:nvPr>
            <p:ph idx="1"/>
          </p:nvPr>
        </p:nvSpPr>
        <p:spPr>
          <a:xfrm>
            <a:off x="3887391" y="740578"/>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74B1B-96F3-BD39-9215-AE186F2553F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12F466A-E227-E140-9052-4C4F22DCFDF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6" name="Footer Placeholder 5">
            <a:extLst>
              <a:ext uri="{FF2B5EF4-FFF2-40B4-BE49-F238E27FC236}">
                <a16:creationId xmlns:a16="http://schemas.microsoft.com/office/drawing/2014/main" id="{C079E3DB-9FFD-9E88-94EE-2E3C41398217}"/>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EF28F-951F-B2C6-63F3-448D4BF6FC79}"/>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084403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4FDA-B8BF-7CB9-E85D-81AA79A3BA3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C77DE9-91E0-9385-AACC-72497B5A5320}"/>
              </a:ext>
            </a:extLst>
          </p:cNvPr>
          <p:cNvSpPr>
            <a:spLocks noGrp="1"/>
          </p:cNvSpPr>
          <p:nvPr>
            <p:ph type="pic" idx="1"/>
          </p:nvPr>
        </p:nvSpPr>
        <p:spPr>
          <a:xfrm>
            <a:off x="3887391" y="740578"/>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72B5FEE-368C-D274-4356-D5FEC2AADCD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39FFA4-D60E-38A6-3250-88A20F9438C2}"/>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6" name="Footer Placeholder 5">
            <a:extLst>
              <a:ext uri="{FF2B5EF4-FFF2-40B4-BE49-F238E27FC236}">
                <a16:creationId xmlns:a16="http://schemas.microsoft.com/office/drawing/2014/main" id="{502EBA07-F057-1090-8888-C778D317C493}"/>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444070-01C6-F7A1-345F-3D8E1EEC1A4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1113458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99E0-96DC-C0B1-130F-9B5F7AFC0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69CEB-FBD4-6254-582B-617688C31BF7}"/>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8F031-1A3D-BB9B-8670-EC4CED53198E}"/>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5" name="Footer Placeholder 4">
            <a:extLst>
              <a:ext uri="{FF2B5EF4-FFF2-40B4-BE49-F238E27FC236}">
                <a16:creationId xmlns:a16="http://schemas.microsoft.com/office/drawing/2014/main" id="{16F1DAC0-95DA-F58B-4CD3-FC611B221861}"/>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EEE04D-6D5D-6EC5-B487-E2E768B8AE82}"/>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3569024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3C182-99CA-9CFC-0ACC-15218BD60F90}"/>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5DE71D-9229-3A24-73C8-9DB3DA1ACA27}"/>
              </a:ext>
            </a:extLst>
          </p:cNvPr>
          <p:cNvSpPr>
            <a:spLocks noGrp="1"/>
          </p:cNvSpPr>
          <p:nvPr>
            <p:ph type="body" orient="vert" idx="1"/>
          </p:nvPr>
        </p:nvSpPr>
        <p:spPr>
          <a:xfrm>
            <a:off x="628652"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D975F-9F05-DE1D-70C8-5C243089769D}"/>
              </a:ext>
            </a:extLst>
          </p:cNvPr>
          <p:cNvSpPr>
            <a:spLocks noGrp="1"/>
          </p:cNvSpPr>
          <p:nvPr>
            <p:ph type="dt" sz="half" idx="10"/>
          </p:nvPr>
        </p:nvSpPr>
        <p:spPr>
          <a:xfrm>
            <a:off x="628650" y="4767272"/>
            <a:ext cx="2057400" cy="273844"/>
          </a:xfrm>
          <a:prstGeom prst="rect">
            <a:avLst/>
          </a:prstGeom>
        </p:spPr>
        <p:txBody>
          <a:bodyPr/>
          <a:lstStyle/>
          <a:p>
            <a:fld id="{D86AA5B6-78ED-D843-A881-23EC76A46800}" type="datetimeFigureOut">
              <a:rPr lang="en-US" smtClean="0"/>
              <a:t>1/28/2026</a:t>
            </a:fld>
            <a:endParaRPr lang="en-US"/>
          </a:p>
        </p:txBody>
      </p:sp>
      <p:sp>
        <p:nvSpPr>
          <p:cNvPr id="5" name="Footer Placeholder 4">
            <a:extLst>
              <a:ext uri="{FF2B5EF4-FFF2-40B4-BE49-F238E27FC236}">
                <a16:creationId xmlns:a16="http://schemas.microsoft.com/office/drawing/2014/main" id="{C857D18C-FD9D-0315-D700-D9F64D99E07B}"/>
              </a:ext>
            </a:extLst>
          </p:cNvPr>
          <p:cNvSpPr>
            <a:spLocks noGrp="1"/>
          </p:cNvSpPr>
          <p:nvPr>
            <p:ph type="ftr" sz="quarter" idx="11"/>
          </p:nvPr>
        </p:nvSpPr>
        <p:spPr>
          <a:xfrm>
            <a:off x="3028950" y="4767272"/>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02500E-6130-2CCA-2B25-EB940C1D4980}"/>
              </a:ext>
            </a:extLst>
          </p:cNvPr>
          <p:cNvSpPr>
            <a:spLocks noGrp="1"/>
          </p:cNvSpPr>
          <p:nvPr>
            <p:ph type="sldNum" sz="quarter" idx="12"/>
          </p:nvPr>
        </p:nvSpPr>
        <p:spPr>
          <a:xfrm>
            <a:off x="6457950" y="4767272"/>
            <a:ext cx="2057400" cy="273844"/>
          </a:xfrm>
          <a:prstGeom prst="rect">
            <a:avLst/>
          </a:prstGeom>
        </p:spPr>
        <p:txBody>
          <a:bodyPr/>
          <a:lstStyle/>
          <a:p>
            <a:fld id="{9217007D-A7EE-AD4E-90C3-6D7E0964BF9B}" type="slidenum">
              <a:rPr lang="en-US" smtClean="0"/>
              <a:t>‹#›</a:t>
            </a:fld>
            <a:endParaRPr lang="en-US"/>
          </a:p>
        </p:txBody>
      </p:sp>
    </p:spTree>
    <p:extLst>
      <p:ext uri="{BB962C8B-B14F-4D97-AF65-F5344CB8AC3E}">
        <p14:creationId xmlns:p14="http://schemas.microsoft.com/office/powerpoint/2010/main" val="2637958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0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0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4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6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2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2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8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78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01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938115" y="94297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75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1826272" y="923925"/>
            <a:ext cx="5090816" cy="31623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20364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B050663-043D-44C2-A9F2-625C59F1197B}"/>
              </a:ext>
            </a:extLst>
          </p:cNvPr>
          <p:cNvSpPr>
            <a:spLocks noGrp="1"/>
          </p:cNvSpPr>
          <p:nvPr>
            <p:ph type="pic" sz="quarter" idx="10" hasCustomPrompt="1"/>
          </p:nvPr>
        </p:nvSpPr>
        <p:spPr>
          <a:xfrm>
            <a:off x="484376" y="514351"/>
            <a:ext cx="2963681" cy="192405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807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9EB5E956-8933-4751-B348-F81A0B6E840E}"/>
              </a:ext>
            </a:extLst>
          </p:cNvPr>
          <p:cNvSpPr>
            <a:spLocks noGrp="1"/>
          </p:cNvSpPr>
          <p:nvPr>
            <p:ph type="pic" sz="quarter" idx="10" hasCustomPrompt="1"/>
          </p:nvPr>
        </p:nvSpPr>
        <p:spPr>
          <a:xfrm>
            <a:off x="5738474" y="447675"/>
            <a:ext cx="3024525" cy="1905000"/>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7852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 Master Layout">
    <p:bg>
      <p:bgRef idx="1001">
        <a:schemeClr val="bg1"/>
      </p:bgRef>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9972273-D5AE-46AC-B285-4D65928911D4}"/>
              </a:ext>
            </a:extLst>
          </p:cNvPr>
          <p:cNvSpPr>
            <a:spLocks noGrp="1"/>
          </p:cNvSpPr>
          <p:nvPr>
            <p:ph type="pic" sz="quarter" idx="11" hasCustomPrompt="1"/>
          </p:nvPr>
        </p:nvSpPr>
        <p:spPr>
          <a:xfrm>
            <a:off x="5070111" y="1298526"/>
            <a:ext cx="3845297" cy="256353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245309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 Maste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1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 Master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7BF7FB5-48ED-45FF-A895-9C7EDEAED228}"/>
              </a:ext>
            </a:extLst>
          </p:cNvPr>
          <p:cNvSpPr>
            <a:spLocks noGrp="1"/>
          </p:cNvSpPr>
          <p:nvPr>
            <p:ph type="pic" sz="quarter" idx="14" hasCustomPrompt="1"/>
          </p:nvPr>
        </p:nvSpPr>
        <p:spPr>
          <a:xfrm>
            <a:off x="269823" y="188314"/>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8" name="Picture Placeholder 8">
            <a:extLst>
              <a:ext uri="{FF2B5EF4-FFF2-40B4-BE49-F238E27FC236}">
                <a16:creationId xmlns:a16="http://schemas.microsoft.com/office/drawing/2014/main" id="{F5B4738C-AB31-44F0-A0EB-5F4688B9026D}"/>
              </a:ext>
            </a:extLst>
          </p:cNvPr>
          <p:cNvSpPr>
            <a:spLocks noGrp="1"/>
          </p:cNvSpPr>
          <p:nvPr>
            <p:ph type="pic" sz="quarter" idx="15" hasCustomPrompt="1"/>
          </p:nvPr>
        </p:nvSpPr>
        <p:spPr>
          <a:xfrm>
            <a:off x="2630772" y="2549265"/>
            <a:ext cx="2360950"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
        <p:nvSpPr>
          <p:cNvPr id="9" name="Picture Placeholder 8">
            <a:extLst>
              <a:ext uri="{FF2B5EF4-FFF2-40B4-BE49-F238E27FC236}">
                <a16:creationId xmlns:a16="http://schemas.microsoft.com/office/drawing/2014/main" id="{D51E98F7-D24A-4452-B920-17F1FDC12652}"/>
              </a:ext>
            </a:extLst>
          </p:cNvPr>
          <p:cNvSpPr>
            <a:spLocks noGrp="1"/>
          </p:cNvSpPr>
          <p:nvPr>
            <p:ph type="pic" sz="quarter" idx="16" hasCustomPrompt="1"/>
          </p:nvPr>
        </p:nvSpPr>
        <p:spPr>
          <a:xfrm>
            <a:off x="5182846" y="2549265"/>
            <a:ext cx="3691328" cy="2360951"/>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9727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9B7FF0B-56F0-46D1-918D-09E6A7530FB7}"/>
              </a:ext>
            </a:extLst>
          </p:cNvPr>
          <p:cNvSpPr>
            <a:spLocks noGrp="1"/>
          </p:cNvSpPr>
          <p:nvPr>
            <p:ph type="pic" sz="quarter" idx="15" hasCustomPrompt="1"/>
          </p:nvPr>
        </p:nvSpPr>
        <p:spPr>
          <a:xfrm>
            <a:off x="6114112" y="1056810"/>
            <a:ext cx="3029888" cy="3029887"/>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0832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27710ED-8E70-42FD-A54C-A150975A7B35}"/>
              </a:ext>
            </a:extLst>
          </p:cNvPr>
          <p:cNvSpPr>
            <a:spLocks noGrp="1"/>
          </p:cNvSpPr>
          <p:nvPr>
            <p:ph type="pic" sz="quarter" idx="18" hasCustomPrompt="1"/>
          </p:nvPr>
        </p:nvSpPr>
        <p:spPr>
          <a:xfrm>
            <a:off x="4040999" y="1191719"/>
            <a:ext cx="2303597" cy="2760063"/>
          </a:xfrm>
          <a:prstGeom prst="rect">
            <a:avLst/>
          </a:prstGeom>
          <a:pattFill prst="pct5">
            <a:fgClr>
              <a:schemeClr val="accent1"/>
            </a:fgClr>
            <a:bgClr>
              <a:schemeClr val="bg1"/>
            </a:bgClr>
          </a:pattFill>
        </p:spPr>
        <p:txBody>
          <a:bodyPr anchor="ct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lvl1pPr>
          </a:lstStyle>
          <a:p>
            <a:pPr marL="0" marR="0" lvl="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2770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3.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237F1-6A10-EBEE-0076-C26AAF5A6FB6}"/>
              </a:ext>
            </a:extLst>
          </p:cNvPr>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7" name="Picture 1">
            <a:extLst>
              <a:ext uri="{FF2B5EF4-FFF2-40B4-BE49-F238E27FC236}">
                <a16:creationId xmlns:a16="http://schemas.microsoft.com/office/drawing/2014/main" id="{C97ADCA1-61A8-86E5-1DCF-971426CE4AE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 y="4786313"/>
            <a:ext cx="9143987" cy="357188"/>
          </a:xfrm>
          <a:prstGeom prst="rect">
            <a:avLst/>
          </a:prstGeom>
          <a:solidFill>
            <a:schemeClr val="accent1"/>
          </a:solidFill>
          <a:ln>
            <a:noFill/>
          </a:ln>
        </p:spPr>
      </p:pic>
    </p:spTree>
    <p:extLst>
      <p:ext uri="{BB962C8B-B14F-4D97-AF65-F5344CB8AC3E}">
        <p14:creationId xmlns:p14="http://schemas.microsoft.com/office/powerpoint/2010/main" val="21669581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C764DE79-268F-4C1A-8933-263129D2AF90}" type="datetimeFigureOut">
              <a:rPr lang="en-US" smtClean="0">
                <a:solidFill>
                  <a:prstClr val="black">
                    <a:tint val="75000"/>
                  </a:prstClr>
                </a:solidFill>
              </a:rPr>
              <a:pPr defTabSz="342900"/>
              <a:t>1/28/2026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8F63A3B-78C7-47BE-AE5E-E10140E04643}"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752914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findahealthcenter.hrsa.gov/"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3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3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hyperlink" Target="https://healthpartnersipve.org/learning-opp/intimate-partner-violence-and-elder-abuse-later-in-life-webinar/" TargetMode="Externa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74.png"/><Relationship Id="rId4" Type="http://schemas.openxmlformats.org/officeDocument/2006/relationships/hyperlink" Target="https://healthpartnersipve.org/learning-opp/prevention-as-safety-planning-addressing-the-intersections-of-hiv-and-ipv/"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hrsa.gov" TargetMode="External"/><Relationship Id="rId3" Type="http://schemas.openxmlformats.org/officeDocument/2006/relationships/hyperlink" Target="https://futureswithoutviolence.org/form-page/?input_4=" TargetMode="External"/><Relationship Id="rId7" Type="http://schemas.openxmlformats.org/officeDocument/2006/relationships/hyperlink" Target="http://www.hrsa.gov/"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http://www.healthpartnersipve.or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hyperlink" Target="workplacesrespond.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7"/>
          <p:cNvSpPr txBox="1">
            <a:spLocks noGrp="1"/>
          </p:cNvSpPr>
          <p:nvPr>
            <p:ph type="subTitle" idx="4294967295"/>
          </p:nvPr>
        </p:nvSpPr>
        <p:spPr>
          <a:xfrm>
            <a:off x="571379" y="843719"/>
            <a:ext cx="8115300" cy="130958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700"/>
              <a:buFont typeface="Arial"/>
              <a:buNone/>
            </a:pPr>
            <a:r>
              <a:rPr lang="es" sz="2300" b="1" i="0" u="none" baseline="0" dirty="0">
                <a:solidFill>
                  <a:srgbClr val="2D2A26"/>
                </a:solidFill>
                <a:highlight>
                  <a:srgbClr val="FFFFFF"/>
                </a:highlight>
              </a:rPr>
              <a:t>Necesidades económicas y de salud de los sobrevivientes de la trata de personas</a:t>
            </a:r>
            <a:endParaRPr sz="2300" b="1" dirty="0">
              <a:solidFill>
                <a:srgbClr val="2D2A26"/>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700"/>
              <a:buFont typeface="Arial"/>
              <a:buNone/>
            </a:pPr>
            <a:endParaRPr sz="1200" b="1" dirty="0">
              <a:solidFill>
                <a:srgbClr val="2D2A26"/>
              </a:solidFill>
              <a:highlight>
                <a:srgbClr val="FFFFFF"/>
              </a:highlight>
            </a:endParaRPr>
          </a:p>
          <a:p>
            <a:pPr marL="0" marR="0" lvl="0" indent="0" algn="ctr" rtl="0">
              <a:lnSpc>
                <a:spcPct val="115000"/>
              </a:lnSpc>
              <a:spcBef>
                <a:spcPts val="0"/>
              </a:spcBef>
              <a:spcAft>
                <a:spcPts val="0"/>
              </a:spcAft>
              <a:buClr>
                <a:srgbClr val="000000"/>
              </a:buClr>
              <a:buSzPts val="700"/>
              <a:buFont typeface="Arial"/>
              <a:buNone/>
            </a:pPr>
            <a:r>
              <a:rPr lang="es" sz="1600" b="1" i="0" u="none" baseline="0" dirty="0">
                <a:solidFill>
                  <a:srgbClr val="2D2A26"/>
                </a:solidFill>
                <a:highlight>
                  <a:srgbClr val="FFFFFF"/>
                </a:highlight>
                <a:latin typeface="Arial"/>
                <a:ea typeface="Arial"/>
                <a:cs typeface="Arial"/>
                <a:sym typeface="Arial"/>
              </a:rPr>
              <a:t>Jueves</a:t>
            </a:r>
            <a:r>
              <a:rPr lang="es" sz="1600" b="1" i="0" u="none" strike="noStrike" cap="none" baseline="0" dirty="0">
                <a:solidFill>
                  <a:srgbClr val="2D2A26"/>
                </a:solidFill>
                <a:highlight>
                  <a:srgbClr val="FFFFFF"/>
                </a:highlight>
                <a:latin typeface="Arial"/>
                <a:ea typeface="Arial"/>
                <a:cs typeface="Arial"/>
                <a:sym typeface="Arial"/>
              </a:rPr>
              <a:t> </a:t>
            </a:r>
            <a:r>
              <a:rPr lang="es" sz="1600" b="1" i="0" u="none" baseline="0" dirty="0">
                <a:solidFill>
                  <a:srgbClr val="2D2A26"/>
                </a:solidFill>
                <a:highlight>
                  <a:srgbClr val="FFFFFF"/>
                </a:highlight>
              </a:rPr>
              <a:t>29 de enero de 2026</a:t>
            </a:r>
            <a:endParaRPr sz="1600" b="1" i="0" u="none" strike="noStrike" cap="none" dirty="0">
              <a:solidFill>
                <a:srgbClr val="2D2A26"/>
              </a:solidFill>
              <a:highlight>
                <a:srgbClr val="FFFFFF"/>
              </a:highlight>
              <a:latin typeface="Arial"/>
              <a:ea typeface="Arial"/>
              <a:cs typeface="Arial"/>
              <a:sym typeface="Arial"/>
            </a:endParaRPr>
          </a:p>
        </p:txBody>
      </p:sp>
      <p:sp>
        <p:nvSpPr>
          <p:cNvPr id="213" name="Google Shape;213;p37"/>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a:t>1</a:t>
            </a:fld>
            <a:endParaRPr/>
          </a:p>
        </p:txBody>
      </p:sp>
      <p:pic>
        <p:nvPicPr>
          <p:cNvPr id="214" name="Google Shape;214;p37"/>
          <p:cNvPicPr preferRelativeResize="0"/>
          <p:nvPr/>
        </p:nvPicPr>
        <p:blipFill>
          <a:blip r:embed="rId3">
            <a:alphaModFix/>
          </a:blip>
          <a:stretch>
            <a:fillRect/>
          </a:stretch>
        </p:blipFill>
        <p:spPr>
          <a:xfrm>
            <a:off x="571379" y="3909552"/>
            <a:ext cx="2873917" cy="615839"/>
          </a:xfrm>
          <a:prstGeom prst="rect">
            <a:avLst/>
          </a:prstGeom>
          <a:noFill/>
          <a:ln>
            <a:noFill/>
          </a:ln>
        </p:spPr>
      </p:pic>
      <p:pic>
        <p:nvPicPr>
          <p:cNvPr id="215" name="Google Shape;215;p37"/>
          <p:cNvPicPr preferRelativeResize="0"/>
          <p:nvPr/>
        </p:nvPicPr>
        <p:blipFill>
          <a:blip r:embed="rId4">
            <a:alphaModFix/>
          </a:blip>
          <a:stretch>
            <a:fillRect/>
          </a:stretch>
        </p:blipFill>
        <p:spPr>
          <a:xfrm>
            <a:off x="3697178" y="3795068"/>
            <a:ext cx="2400194" cy="844805"/>
          </a:xfrm>
          <a:prstGeom prst="rect">
            <a:avLst/>
          </a:prstGeom>
          <a:noFill/>
          <a:ln>
            <a:noFill/>
          </a:ln>
        </p:spPr>
      </p:pic>
      <p:sp>
        <p:nvSpPr>
          <p:cNvPr id="216" name="Google Shape;216;p37"/>
          <p:cNvSpPr txBox="1"/>
          <p:nvPr/>
        </p:nvSpPr>
        <p:spPr>
          <a:xfrm>
            <a:off x="1782225" y="2378650"/>
            <a:ext cx="62733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100" b="0" i="1" u="none" baseline="0">
                <a:solidFill>
                  <a:srgbClr val="7030A0"/>
                </a:solidFill>
              </a:rPr>
              <a:t>Spanish and ASL interpretation available. </a:t>
            </a:r>
            <a:endParaRPr sz="2100" i="1">
              <a:solidFill>
                <a:srgbClr val="7030A0"/>
              </a:solidFill>
            </a:endParaRPr>
          </a:p>
          <a:p>
            <a:pPr marL="0" lvl="0" indent="0" algn="ctr" rtl="0">
              <a:spcBef>
                <a:spcPts val="0"/>
              </a:spcBef>
              <a:spcAft>
                <a:spcPts val="0"/>
              </a:spcAft>
              <a:buNone/>
            </a:pPr>
            <a:r>
              <a:rPr lang="es" sz="2100" b="0" i="1" u="none" baseline="0">
                <a:solidFill>
                  <a:srgbClr val="7030A0"/>
                </a:solidFill>
              </a:rPr>
              <a:t>Interpretación en español y lengua de señas estadounidense disponibles.</a:t>
            </a:r>
            <a:endParaRPr sz="1800">
              <a:solidFill>
                <a:srgbClr val="7030A0"/>
              </a:solidFill>
              <a:highlight>
                <a:srgbClr val="303134"/>
              </a:highlight>
            </a:endParaRPr>
          </a:p>
          <a:p>
            <a:pPr marL="0" lvl="0" indent="0" algn="ctr" rtl="0">
              <a:spcBef>
                <a:spcPts val="0"/>
              </a:spcBef>
              <a:spcAft>
                <a:spcPts val="0"/>
              </a:spcAft>
              <a:buNone/>
            </a:pPr>
            <a:endParaRPr sz="2100" i="1">
              <a:solidFill>
                <a:srgbClr val="7030A0"/>
              </a:solidFill>
            </a:endParaRPr>
          </a:p>
        </p:txBody>
      </p:sp>
      <p:pic>
        <p:nvPicPr>
          <p:cNvPr id="2" name="Google Shape;249;p40" descr="A black and orange sign with green border&#10;&#10;Description automatically generated">
            <a:extLst>
              <a:ext uri="{FF2B5EF4-FFF2-40B4-BE49-F238E27FC236}">
                <a16:creationId xmlns:a16="http://schemas.microsoft.com/office/drawing/2014/main" id="{2C401B90-D140-262D-B632-558F7FE17F73}"/>
              </a:ext>
            </a:extLst>
          </p:cNvPr>
          <p:cNvPicPr preferRelativeResize="0"/>
          <p:nvPr/>
        </p:nvPicPr>
        <p:blipFill>
          <a:blip r:embed="rId5">
            <a:alphaModFix/>
          </a:blip>
          <a:stretch>
            <a:fillRect/>
          </a:stretch>
        </p:blipFill>
        <p:spPr>
          <a:xfrm>
            <a:off x="6392453" y="3909552"/>
            <a:ext cx="2102999" cy="6158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a:off x="465075" y="290525"/>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a:t>Objetivos de aprendizaje</a:t>
            </a:r>
            <a:endParaRPr/>
          </a:p>
        </p:txBody>
      </p:sp>
      <p:sp>
        <p:nvSpPr>
          <p:cNvPr id="264" name="Google Shape;264;p42"/>
          <p:cNvSpPr txBox="1">
            <a:spLocks noGrp="1"/>
          </p:cNvSpPr>
          <p:nvPr>
            <p:ph type="body" idx="1"/>
          </p:nvPr>
        </p:nvSpPr>
        <p:spPr>
          <a:xfrm>
            <a:off x="465075" y="722375"/>
            <a:ext cx="8262900" cy="3543900"/>
          </a:xfrm>
          <a:prstGeom prst="rect">
            <a:avLst/>
          </a:prstGeom>
        </p:spPr>
        <p:txBody>
          <a:bodyPr spcFirstLastPara="1" wrap="square" lIns="45725" tIns="45725" rIns="45725" bIns="45725" anchor="t" anchorCtr="0">
            <a:noAutofit/>
          </a:bodyPr>
          <a:lstStyle/>
          <a:p>
            <a:pPr marL="0" lvl="0" indent="0" algn="l" rtl="0">
              <a:spcBef>
                <a:spcPts val="1200"/>
              </a:spcBef>
              <a:spcAft>
                <a:spcPts val="0"/>
              </a:spcAft>
              <a:buNone/>
            </a:pPr>
            <a:r>
              <a:rPr lang="es" sz="1700" b="0" i="0" u="none" baseline="0">
                <a:solidFill>
                  <a:schemeClr val="dk1"/>
                </a:solidFill>
              </a:rPr>
              <a:t>Al finalizar este seminario web, los asistentes podrán hacer lo siguiente:</a:t>
            </a:r>
          </a:p>
          <a:p>
            <a:pPr marL="0" lvl="0" indent="0" algn="l" rtl="0">
              <a:spcBef>
                <a:spcPts val="0"/>
              </a:spcBef>
              <a:spcAft>
                <a:spcPts val="0"/>
              </a:spcAft>
              <a:buNone/>
            </a:pP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s" sz="1700" b="0" i="0" u="none" baseline="0">
                <a:solidFill>
                  <a:schemeClr val="dk1"/>
                </a:solidFill>
              </a:rPr>
              <a:t>Describir las necesidades económicas y laborales de los sobrevivientes de la trata de personas y su conexión con la seguridad.</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s" sz="1700" b="0" i="0" u="none" baseline="0">
                <a:solidFill>
                  <a:schemeClr val="dk1"/>
                </a:solidFill>
              </a:rPr>
              <a:t>Identificar dos estrategias que los centros de salud pueden implementar para crear vías de empleo para los sobrevivientes.</a:t>
            </a:r>
            <a:endParaRPr sz="1700" dirty="0">
              <a:solidFill>
                <a:schemeClr val="dk1"/>
              </a:solidFill>
            </a:endParaRPr>
          </a:p>
          <a:p>
            <a:pPr marL="457200" lvl="0" indent="-336550" algn="l" rtl="0">
              <a:spcBef>
                <a:spcPts val="0"/>
              </a:spcBef>
              <a:spcAft>
                <a:spcPts val="1200"/>
              </a:spcAft>
              <a:buClr>
                <a:schemeClr val="dk1"/>
              </a:buClr>
              <a:buSzPts val="1700"/>
              <a:buAutoNum type="arabicPeriod"/>
            </a:pPr>
            <a:r>
              <a:rPr lang="es" sz="1700" b="0" i="0" u="none" baseline="0">
                <a:solidFill>
                  <a:schemeClr val="dk1"/>
                </a:solidFill>
              </a:rPr>
              <a:t>Definir las necesidades de salud mental de los sobrevivientes de la trata de personas y la manera en que los centros de salud y sus socios pueden abordarlas.</a:t>
            </a:r>
            <a:endParaRPr sz="1700" dirty="0">
              <a:solidFill>
                <a:schemeClr val="dk1"/>
              </a:solidFill>
            </a:endParaRPr>
          </a:p>
        </p:txBody>
      </p:sp>
      <p:sp>
        <p:nvSpPr>
          <p:cNvPr id="265" name="Google Shape;265;p42"/>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592853" y="542600"/>
            <a:ext cx="8093828" cy="3539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Trata y explotación de personas: definiciones y dinámicas</a:t>
            </a:r>
            <a:endParaRPr dirty="0"/>
          </a:p>
        </p:txBody>
      </p:sp>
      <p:sp>
        <p:nvSpPr>
          <p:cNvPr id="271" name="Google Shape;271;p43"/>
          <p:cNvSpPr txBox="1"/>
          <p:nvPr/>
        </p:nvSpPr>
        <p:spPr>
          <a:xfrm>
            <a:off x="5510700" y="1524000"/>
            <a:ext cx="2666400" cy="2488800"/>
          </a:xfrm>
          <a:prstGeom prst="rect">
            <a:avLst/>
          </a:prstGeom>
          <a:solidFill>
            <a:srgbClr val="ED7D31"/>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i="1" u="none" baseline="0">
                <a:solidFill>
                  <a:schemeClr val="dk1"/>
                </a:solidFill>
              </a:rPr>
              <a:t>Un caso práctico</a:t>
            </a:r>
            <a:endParaRPr sz="1800" b="1" dirty="0">
              <a:solidFill>
                <a:schemeClr val="dk1"/>
              </a:solidFill>
            </a:endParaRPr>
          </a:p>
          <a:p>
            <a:pPr marL="0" lvl="0" indent="0" algn="l" rtl="0">
              <a:lnSpc>
                <a:spcPct val="100000"/>
              </a:lnSpc>
              <a:spcBef>
                <a:spcPts val="1000"/>
              </a:spcBef>
              <a:spcAft>
                <a:spcPts val="1000"/>
              </a:spcAft>
              <a:buNone/>
            </a:pPr>
            <a:r>
              <a:rPr lang="es" sz="1800" b="1" i="1" u="none" baseline="0">
                <a:solidFill>
                  <a:schemeClr val="dk1"/>
                </a:solidFill>
              </a:rPr>
              <a:t>“¡Dijo que nos despediría a mí, a mi marido, a mi cuñado y a todos los empleados del restaurante!”</a:t>
            </a:r>
            <a:endParaRPr sz="1800" b="1" i="1" dirty="0">
              <a:solidFill>
                <a:schemeClr val="dk1"/>
              </a:solidFill>
            </a:endParaRPr>
          </a:p>
        </p:txBody>
      </p:sp>
      <p:pic>
        <p:nvPicPr>
          <p:cNvPr id="272" name="Google Shape;272;p43"/>
          <p:cNvPicPr preferRelativeResize="0"/>
          <p:nvPr/>
        </p:nvPicPr>
        <p:blipFill>
          <a:blip r:embed="rId3">
            <a:alphaModFix/>
          </a:blip>
          <a:stretch>
            <a:fillRect/>
          </a:stretch>
        </p:blipFill>
        <p:spPr>
          <a:xfrm>
            <a:off x="1411188" y="1524000"/>
            <a:ext cx="3733186" cy="2488800"/>
          </a:xfrm>
          <a:prstGeom prst="rect">
            <a:avLst/>
          </a:prstGeom>
          <a:noFill/>
          <a:ln w="9525" cap="flat" cmpd="sng">
            <a:solidFill>
              <a:schemeClr val="dk2"/>
            </a:solidFill>
            <a:prstDash val="solid"/>
            <a:round/>
            <a:headEnd type="none" w="sm" len="sm"/>
            <a:tailEnd type="none" w="sm" len="sm"/>
          </a:ln>
        </p:spPr>
      </p:pic>
      <p:sp>
        <p:nvSpPr>
          <p:cNvPr id="273" name="Google Shape;273;p4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xEl>
                                              <p:pRg st="1" end="1"/>
                                            </p:txEl>
                                          </p:spTgt>
                                        </p:tgtEl>
                                        <p:attrNameLst>
                                          <p:attrName>style.visibility</p:attrName>
                                        </p:attrNameLst>
                                      </p:cBhvr>
                                      <p:to>
                                        <p:strVal val="visible"/>
                                      </p:to>
                                    </p:set>
                                    <p:animEffect transition="in" filter="fade">
                                      <p:cBhvr>
                                        <p:cTn id="12" dur="1000"/>
                                        <p:tgtEl>
                                          <p:spTgt spid="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1287550" y="1"/>
            <a:ext cx="6477900" cy="8928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s" sz="2900" b="1" i="0" u="none" baseline="0" dirty="0"/>
              <a:t>Dinámicas subyacentes de la trata y la explotación de personas</a:t>
            </a:r>
            <a:endParaRPr sz="2900" dirty="0"/>
          </a:p>
        </p:txBody>
      </p:sp>
      <p:sp>
        <p:nvSpPr>
          <p:cNvPr id="279" name="Google Shape;279;p44"/>
          <p:cNvSpPr txBox="1">
            <a:spLocks noGrp="1"/>
          </p:cNvSpPr>
          <p:nvPr>
            <p:ph type="body" idx="1"/>
          </p:nvPr>
        </p:nvSpPr>
        <p:spPr>
          <a:xfrm>
            <a:off x="963600" y="952500"/>
            <a:ext cx="7216800" cy="8091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s" sz="4000" b="1" i="0" u="none" baseline="0">
                <a:solidFill>
                  <a:schemeClr val="dk1"/>
                </a:solidFill>
              </a:rPr>
              <a:t>Poder y control</a:t>
            </a:r>
            <a:endParaRPr sz="4000" b="1">
              <a:solidFill>
                <a:schemeClr val="dk1"/>
              </a:solidFill>
            </a:endParaRPr>
          </a:p>
        </p:txBody>
      </p:sp>
      <p:pic>
        <p:nvPicPr>
          <p:cNvPr id="280" name="Google Shape;280;p44"/>
          <p:cNvPicPr preferRelativeResize="0"/>
          <p:nvPr/>
        </p:nvPicPr>
        <p:blipFill>
          <a:blip r:embed="rId3">
            <a:alphaModFix/>
          </a:blip>
          <a:stretch>
            <a:fillRect/>
          </a:stretch>
        </p:blipFill>
        <p:spPr>
          <a:xfrm>
            <a:off x="3012350" y="1669450"/>
            <a:ext cx="3028275" cy="2117814"/>
          </a:xfrm>
          <a:prstGeom prst="rect">
            <a:avLst/>
          </a:prstGeom>
          <a:noFill/>
          <a:ln>
            <a:noFill/>
          </a:ln>
        </p:spPr>
      </p:pic>
      <p:sp>
        <p:nvSpPr>
          <p:cNvPr id="281" name="Google Shape;281;p44"/>
          <p:cNvSpPr txBox="1">
            <a:spLocks noGrp="1"/>
          </p:cNvSpPr>
          <p:nvPr>
            <p:ph type="sldNum" idx="12"/>
          </p:nvPr>
        </p:nvSpPr>
        <p:spPr>
          <a:xfrm>
            <a:off x="6583681" y="4783456"/>
            <a:ext cx="2103000" cy="1539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a:t>12</a:t>
            </a:fld>
            <a:endParaRPr/>
          </a:p>
        </p:txBody>
      </p:sp>
      <p:sp>
        <p:nvSpPr>
          <p:cNvPr id="282" name="Google Shape;282;p44"/>
          <p:cNvSpPr txBox="1"/>
          <p:nvPr/>
        </p:nvSpPr>
        <p:spPr>
          <a:xfrm>
            <a:off x="1890975" y="3899600"/>
            <a:ext cx="5507700" cy="6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4000" b="1" i="0" u="none" baseline="0">
                <a:solidFill>
                  <a:schemeClr val="dk1"/>
                </a:solidFill>
              </a:rPr>
              <a:t>con fines de lucro</a:t>
            </a:r>
            <a:endParaRPr sz="40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439517" y="272012"/>
            <a:ext cx="8332693" cy="34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s" sz="2200" b="1" i="0" u="none" baseline="0" dirty="0"/>
              <a:t>Explotación laboral, infracciones laborales, trata de personas con fines laborales: un abanico de experiencias</a:t>
            </a:r>
            <a:endParaRPr dirty="0"/>
          </a:p>
        </p:txBody>
      </p:sp>
      <p:grpSp>
        <p:nvGrpSpPr>
          <p:cNvPr id="289" name="Google Shape;289;p45"/>
          <p:cNvGrpSpPr/>
          <p:nvPr/>
        </p:nvGrpSpPr>
        <p:grpSpPr>
          <a:xfrm>
            <a:off x="525185" y="973679"/>
            <a:ext cx="3592200" cy="3506046"/>
            <a:chOff x="2010114" y="0"/>
            <a:chExt cx="6924300" cy="7012093"/>
          </a:xfrm>
        </p:grpSpPr>
        <p:sp>
          <p:nvSpPr>
            <p:cNvPr id="290" name="Google Shape;290;p45"/>
            <p:cNvSpPr/>
            <p:nvPr/>
          </p:nvSpPr>
          <p:spPr>
            <a:xfrm>
              <a:off x="2010114" y="0"/>
              <a:ext cx="6924300" cy="70119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1" name="Google Shape;291;p45"/>
            <p:cNvSpPr txBox="1"/>
            <p:nvPr/>
          </p:nvSpPr>
          <p:spPr>
            <a:xfrm>
              <a:off x="4262254" y="350596"/>
              <a:ext cx="2420101" cy="1292874"/>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s" sz="1500" b="0" i="0" u="none" baseline="0" dirty="0">
                  <a:solidFill>
                    <a:schemeClr val="lt1"/>
                  </a:solidFill>
                  <a:latin typeface="Arial"/>
                  <a:ea typeface="Arial"/>
                  <a:cs typeface="Arial"/>
                  <a:sym typeface="Arial"/>
                </a:rPr>
                <a:t>Explotación laboral</a:t>
              </a:r>
              <a:endParaRPr sz="700" dirty="0"/>
            </a:p>
          </p:txBody>
        </p:sp>
        <p:sp>
          <p:nvSpPr>
            <p:cNvPr id="292" name="Google Shape;292;p45"/>
            <p:cNvSpPr/>
            <p:nvPr/>
          </p:nvSpPr>
          <p:spPr>
            <a:xfrm>
              <a:off x="2875954" y="1752996"/>
              <a:ext cx="5259000" cy="52590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3" name="Google Shape;293;p45"/>
            <p:cNvSpPr txBox="1"/>
            <p:nvPr/>
          </p:nvSpPr>
          <p:spPr>
            <a:xfrm>
              <a:off x="4038726" y="2081682"/>
              <a:ext cx="2905369" cy="9861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dirty="0">
                  <a:solidFill>
                    <a:schemeClr val="lt1"/>
                  </a:solidFill>
                  <a:latin typeface="Arial"/>
                  <a:ea typeface="Arial"/>
                  <a:cs typeface="Arial"/>
                  <a:sym typeface="Arial"/>
                </a:rPr>
                <a:t>Infracciones laborales</a:t>
              </a:r>
              <a:endParaRPr sz="700" dirty="0"/>
            </a:p>
          </p:txBody>
        </p:sp>
        <p:sp>
          <p:nvSpPr>
            <p:cNvPr id="294" name="Google Shape;294;p45"/>
            <p:cNvSpPr/>
            <p:nvPr/>
          </p:nvSpPr>
          <p:spPr>
            <a:xfrm>
              <a:off x="3752453" y="3505993"/>
              <a:ext cx="3506100" cy="35061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5" name="Google Shape;295;p45"/>
            <p:cNvSpPr txBox="1"/>
            <p:nvPr/>
          </p:nvSpPr>
          <p:spPr>
            <a:xfrm>
              <a:off x="4265894" y="4382491"/>
              <a:ext cx="2479200" cy="17529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a:solidFill>
                    <a:schemeClr val="lt1"/>
                  </a:solidFill>
                  <a:latin typeface="Arial"/>
                  <a:ea typeface="Arial"/>
                  <a:cs typeface="Arial"/>
                  <a:sym typeface="Arial"/>
                </a:rPr>
                <a:t>Trata de personas con fines laborales</a:t>
              </a:r>
              <a:endParaRPr sz="700"/>
            </a:p>
          </p:txBody>
        </p:sp>
      </p:grpSp>
      <p:sp>
        <p:nvSpPr>
          <p:cNvPr id="296" name="Google Shape;296;p45"/>
          <p:cNvSpPr txBox="1"/>
          <p:nvPr/>
        </p:nvSpPr>
        <p:spPr>
          <a:xfrm>
            <a:off x="4566568" y="973677"/>
            <a:ext cx="4205642" cy="1359952"/>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s" sz="1700" b="1" i="0" u="none" baseline="0" dirty="0">
                <a:solidFill>
                  <a:schemeClr val="dk1"/>
                </a:solidFill>
                <a:latin typeface="Arial"/>
                <a:ea typeface="Arial"/>
                <a:cs typeface="Arial"/>
                <a:sym typeface="Arial"/>
              </a:rPr>
              <a:t>Explotación laboral:</a:t>
            </a:r>
            <a:r>
              <a:rPr lang="es" sz="1700" b="0" i="0" u="none" baseline="0" dirty="0">
                <a:solidFill>
                  <a:schemeClr val="dk1"/>
                </a:solidFill>
                <a:latin typeface="Arial"/>
                <a:ea typeface="Arial"/>
                <a:cs typeface="Arial"/>
                <a:sym typeface="Arial"/>
              </a:rPr>
              <a:t> un empleador se beneficia injustamente del trabajo del empleado. La explotación laboral no es un término legal; de hecho, no todas las formas de explotación laboral son ilegales.</a:t>
            </a:r>
            <a:endParaRPr sz="1700" dirty="0"/>
          </a:p>
        </p:txBody>
      </p:sp>
      <p:sp>
        <p:nvSpPr>
          <p:cNvPr id="297" name="Google Shape;297;p45"/>
          <p:cNvSpPr txBox="1"/>
          <p:nvPr/>
        </p:nvSpPr>
        <p:spPr>
          <a:xfrm>
            <a:off x="4566567" y="2636523"/>
            <a:ext cx="4205642" cy="1877417"/>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s" sz="1700" b="1" i="0" u="none" baseline="0" dirty="0">
                <a:solidFill>
                  <a:schemeClr val="dk1"/>
                </a:solidFill>
                <a:latin typeface="Arial"/>
                <a:ea typeface="Arial"/>
                <a:cs typeface="Arial"/>
                <a:sym typeface="Arial"/>
              </a:rPr>
              <a:t>Infracciones laborales:</a:t>
            </a:r>
            <a:r>
              <a:rPr lang="es" sz="1700" b="0" i="0" u="none" baseline="0" dirty="0">
                <a:solidFill>
                  <a:schemeClr val="dk1"/>
                </a:solidFill>
                <a:latin typeface="Arial"/>
                <a:ea typeface="Arial"/>
                <a:cs typeface="Arial"/>
                <a:sym typeface="Arial"/>
              </a:rPr>
              <a:t> término legal utilizado cuando los empleadores infringen las leyes federales, estatales o municipales relacionadas con el trato a los trabajadores, la seguridad en el lugar de trabajo o los requisitos de mantenimiento de registros.</a:t>
            </a:r>
            <a:endParaRPr sz="1700" dirty="0"/>
          </a:p>
        </p:txBody>
      </p:sp>
      <p:sp>
        <p:nvSpPr>
          <p:cNvPr id="298" name="Google Shape;298;p45"/>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445420" y="268128"/>
            <a:ext cx="8075582" cy="40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s" sz="2200" b="1" i="0" u="none" baseline="0" dirty="0"/>
              <a:t>Violencia sexual, explotación sexual, trata de personas con fines sexuales: un abanico de experiencias</a:t>
            </a:r>
            <a:endParaRPr sz="2200" dirty="0"/>
          </a:p>
        </p:txBody>
      </p:sp>
      <p:grpSp>
        <p:nvGrpSpPr>
          <p:cNvPr id="305" name="Google Shape;305;p46"/>
          <p:cNvGrpSpPr/>
          <p:nvPr/>
        </p:nvGrpSpPr>
        <p:grpSpPr>
          <a:xfrm>
            <a:off x="519375" y="977025"/>
            <a:ext cx="3595901" cy="3505188"/>
            <a:chOff x="3365153" y="0"/>
            <a:chExt cx="6922800" cy="7010400"/>
          </a:xfrm>
        </p:grpSpPr>
        <p:sp>
          <p:nvSpPr>
            <p:cNvPr id="306" name="Google Shape;306;p46"/>
            <p:cNvSpPr/>
            <p:nvPr/>
          </p:nvSpPr>
          <p:spPr>
            <a:xfrm>
              <a:off x="3365153" y="0"/>
              <a:ext cx="6922800" cy="7010400"/>
            </a:xfrm>
            <a:prstGeom prst="ellipse">
              <a:avLst/>
            </a:prstGeom>
            <a:solidFill>
              <a:srgbClr val="236C9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7" name="Google Shape;307;p46"/>
            <p:cNvSpPr txBox="1"/>
            <p:nvPr/>
          </p:nvSpPr>
          <p:spPr>
            <a:xfrm>
              <a:off x="5616784" y="350519"/>
              <a:ext cx="2419500" cy="10515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a:solidFill>
                    <a:schemeClr val="lt1"/>
                  </a:solidFill>
                  <a:latin typeface="Arial"/>
                  <a:ea typeface="Arial"/>
                  <a:cs typeface="Arial"/>
                  <a:sym typeface="Arial"/>
                </a:rPr>
                <a:t>Violencia sexual</a:t>
              </a:r>
              <a:endParaRPr sz="700"/>
            </a:p>
          </p:txBody>
        </p:sp>
        <p:sp>
          <p:nvSpPr>
            <p:cNvPr id="308" name="Google Shape;308;p46"/>
            <p:cNvSpPr/>
            <p:nvPr/>
          </p:nvSpPr>
          <p:spPr>
            <a:xfrm>
              <a:off x="4305309" y="1752599"/>
              <a:ext cx="5219700" cy="5257800"/>
            </a:xfrm>
            <a:prstGeom prst="ellipse">
              <a:avLst/>
            </a:prstGeom>
            <a:solidFill>
              <a:srgbClr val="7B8BDD"/>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9" name="Google Shape;309;p46"/>
            <p:cNvSpPr txBox="1"/>
            <p:nvPr/>
          </p:nvSpPr>
          <p:spPr>
            <a:xfrm>
              <a:off x="5698964" y="2081212"/>
              <a:ext cx="2432400" cy="9858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s" sz="1500" b="0" i="0" u="none" baseline="0">
                  <a:solidFill>
                    <a:schemeClr val="lt1"/>
                  </a:solidFill>
                  <a:latin typeface="Arial"/>
                  <a:ea typeface="Arial"/>
                  <a:cs typeface="Arial"/>
                  <a:sym typeface="Arial"/>
                </a:rPr>
                <a:t>Explotación sexual</a:t>
              </a:r>
              <a:endParaRPr sz="700"/>
            </a:p>
          </p:txBody>
        </p:sp>
        <p:sp>
          <p:nvSpPr>
            <p:cNvPr id="310" name="Google Shape;310;p46"/>
            <p:cNvSpPr/>
            <p:nvPr/>
          </p:nvSpPr>
          <p:spPr>
            <a:xfrm>
              <a:off x="5162550" y="3505200"/>
              <a:ext cx="3505200" cy="3505200"/>
            </a:xfrm>
            <a:prstGeom prst="ellipse">
              <a:avLst/>
            </a:prstGeom>
            <a:solidFill>
              <a:srgbClr val="B195C3"/>
            </a:solidFill>
            <a:ln w="25400" cap="flat" cmpd="sng">
              <a:solidFill>
                <a:schemeClr val="lt1"/>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1" name="Google Shape;311;p46"/>
            <p:cNvSpPr txBox="1"/>
            <p:nvPr/>
          </p:nvSpPr>
          <p:spPr>
            <a:xfrm>
              <a:off x="5675874" y="4381500"/>
              <a:ext cx="2478600" cy="1752600"/>
            </a:xfrm>
            <a:prstGeom prst="rect">
              <a:avLst/>
            </a:prstGeom>
            <a:noFill/>
            <a:ln>
              <a:noFill/>
            </a:ln>
          </p:spPr>
          <p:txBody>
            <a:bodyPr spcFirstLastPara="1" wrap="square" lIns="113800" tIns="113800" rIns="113800" bIns="1138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s" sz="1600" b="0" i="0" u="none" baseline="0">
                  <a:solidFill>
                    <a:schemeClr val="lt1"/>
                  </a:solidFill>
                  <a:latin typeface="Arial"/>
                  <a:ea typeface="Arial"/>
                  <a:cs typeface="Arial"/>
                  <a:sym typeface="Arial"/>
                </a:rPr>
                <a:t>Trata de personas con fines sexuales</a:t>
              </a:r>
              <a:endParaRPr sz="700"/>
            </a:p>
          </p:txBody>
        </p:sp>
      </p:grpSp>
      <p:sp>
        <p:nvSpPr>
          <p:cNvPr id="312" name="Google Shape;312;p46"/>
          <p:cNvSpPr txBox="1"/>
          <p:nvPr/>
        </p:nvSpPr>
        <p:spPr>
          <a:xfrm>
            <a:off x="4279425" y="977025"/>
            <a:ext cx="4345200" cy="1344564"/>
          </a:xfrm>
          <a:prstGeom prst="rect">
            <a:avLst/>
          </a:prstGeom>
          <a:noFill/>
          <a:ln>
            <a:noFill/>
          </a:ln>
        </p:spPr>
        <p:txBody>
          <a:bodyPr spcFirstLastPara="1" wrap="square" lIns="51425" tIns="25700" rIns="51425" bIns="25700" anchor="t" anchorCtr="0">
            <a:spAutoFit/>
          </a:bodyPr>
          <a:lstStyle/>
          <a:p>
            <a:pPr marL="0" marR="0" lvl="0" indent="0" algn="l" rtl="0">
              <a:spcBef>
                <a:spcPts val="0"/>
              </a:spcBef>
              <a:spcAft>
                <a:spcPts val="0"/>
              </a:spcAft>
              <a:buNone/>
            </a:pPr>
            <a:r>
              <a:rPr lang="es" b="1" i="0" u="none" baseline="0" dirty="0">
                <a:solidFill>
                  <a:schemeClr val="dk1"/>
                </a:solidFill>
              </a:rPr>
              <a:t>Violencia sexual:</a:t>
            </a:r>
            <a:r>
              <a:rPr lang="es" b="0" i="0" u="none" baseline="0" dirty="0">
                <a:solidFill>
                  <a:schemeClr val="dk1"/>
                </a:solidFill>
              </a:rPr>
              <a:t> incluye violación, agresión sexual, acoso sexual, difusión no consentida de imágenes, incesto, agresión sexual infantil, masturbación pública, observar a alguien realizando actos privados sin su consentimiento, contacto o toqueteo sexual no deseado.</a:t>
            </a:r>
            <a:endParaRPr dirty="0">
              <a:solidFill>
                <a:schemeClr val="dk1"/>
              </a:solidFill>
            </a:endParaRPr>
          </a:p>
        </p:txBody>
      </p:sp>
      <p:sp>
        <p:nvSpPr>
          <p:cNvPr id="313" name="Google Shape;313;p46"/>
          <p:cNvSpPr txBox="1"/>
          <p:nvPr/>
        </p:nvSpPr>
        <p:spPr>
          <a:xfrm>
            <a:off x="4279431" y="2571754"/>
            <a:ext cx="4684800" cy="2262600"/>
          </a:xfrm>
          <a:prstGeom prst="rect">
            <a:avLst/>
          </a:prstGeom>
          <a:noFill/>
          <a:ln>
            <a:noFill/>
          </a:ln>
        </p:spPr>
        <p:txBody>
          <a:bodyPr spcFirstLastPara="1" wrap="square" lIns="45725" tIns="22850" rIns="45725" bIns="22850" anchor="t" anchorCtr="0">
            <a:spAutoFit/>
          </a:bodyPr>
          <a:lstStyle/>
          <a:p>
            <a:pPr marL="0" marR="0" lvl="0" indent="0" algn="l" rtl="0">
              <a:spcBef>
                <a:spcPts val="0"/>
              </a:spcBef>
              <a:spcAft>
                <a:spcPts val="0"/>
              </a:spcAft>
              <a:buNone/>
            </a:pPr>
            <a:r>
              <a:rPr lang="es" b="1" i="0" u="none" baseline="0" dirty="0">
                <a:solidFill>
                  <a:schemeClr val="dk1"/>
                </a:solidFill>
              </a:rPr>
              <a:t>Explotación sexual:</a:t>
            </a:r>
            <a:r>
              <a:rPr lang="es" b="0" i="0" u="none" baseline="0" dirty="0">
                <a:solidFill>
                  <a:schemeClr val="dk1"/>
                </a:solidFill>
              </a:rPr>
              <a:t> abuso real o intento de abuso de una posición de vulnerabilidad, poder o confianza con fines sexuales, lo que incluye, entre otros, el beneficio económico, social o político derivado de las relaciones sexuales:</a:t>
            </a:r>
            <a:endParaRPr dirty="0">
              <a:solidFill>
                <a:schemeClr val="dk1"/>
              </a:solidFill>
            </a:endParaRPr>
          </a:p>
          <a:p>
            <a:pPr marL="254000" marR="0" lvl="0" indent="-266700" algn="l" rtl="0">
              <a:spcBef>
                <a:spcPts val="0"/>
              </a:spcBef>
              <a:spcAft>
                <a:spcPts val="0"/>
              </a:spcAft>
              <a:buClr>
                <a:schemeClr val="dk1"/>
              </a:buClr>
              <a:buSzPts val="1600"/>
              <a:buChar char="•"/>
            </a:pPr>
            <a:r>
              <a:rPr lang="es" b="0" i="0" u="none" baseline="0" dirty="0">
                <a:solidFill>
                  <a:schemeClr val="dk1"/>
                </a:solidFill>
              </a:rPr>
              <a:t>Coerción por parte de los empleadores o el lugar de trabajo. </a:t>
            </a:r>
            <a:endParaRPr dirty="0">
              <a:solidFill>
                <a:schemeClr val="dk1"/>
              </a:solidFill>
            </a:endParaRPr>
          </a:p>
          <a:p>
            <a:pPr marL="254000" marR="0" lvl="0" indent="-266700" algn="l" rtl="0">
              <a:spcBef>
                <a:spcPts val="0"/>
              </a:spcBef>
              <a:spcAft>
                <a:spcPts val="0"/>
              </a:spcAft>
              <a:buClr>
                <a:schemeClr val="dk1"/>
              </a:buClr>
              <a:buSzPts val="1600"/>
              <a:buChar char="•"/>
            </a:pPr>
            <a:r>
              <a:rPr lang="es" b="0" i="0" u="none" baseline="0" dirty="0">
                <a:solidFill>
                  <a:schemeClr val="dk1"/>
                </a:solidFill>
              </a:rPr>
              <a:t>Intercambio coercitivo de renta o deudas. </a:t>
            </a:r>
            <a:endParaRPr dirty="0">
              <a:solidFill>
                <a:schemeClr val="dk1"/>
              </a:solidFill>
            </a:endParaRPr>
          </a:p>
          <a:p>
            <a:pPr marL="254000" marR="0" lvl="0" indent="-266700" algn="l" rtl="0">
              <a:spcBef>
                <a:spcPts val="0"/>
              </a:spcBef>
              <a:spcAft>
                <a:spcPts val="0"/>
              </a:spcAft>
              <a:buClr>
                <a:schemeClr val="dk1"/>
              </a:buClr>
              <a:buSzPts val="1600"/>
              <a:buChar char="•"/>
            </a:pPr>
            <a:r>
              <a:rPr lang="es" b="0" i="0" u="none" baseline="0" dirty="0">
                <a:solidFill>
                  <a:schemeClr val="dk1"/>
                </a:solidFill>
              </a:rPr>
              <a:t>Comercio de drogas.</a:t>
            </a:r>
            <a:endParaRPr dirty="0">
              <a:solidFill>
                <a:schemeClr val="dk1"/>
              </a:solidFill>
            </a:endParaRPr>
          </a:p>
          <a:p>
            <a:pPr marL="0" marR="0" lvl="0" indent="0" algn="l" rtl="0">
              <a:spcBef>
                <a:spcPts val="0"/>
              </a:spcBef>
              <a:spcAft>
                <a:spcPts val="0"/>
              </a:spcAft>
              <a:buNone/>
            </a:pPr>
            <a:endParaRPr dirty="0">
              <a:solidFill>
                <a:schemeClr val="dk1"/>
              </a:solidFill>
            </a:endParaRPr>
          </a:p>
        </p:txBody>
      </p:sp>
      <p:sp>
        <p:nvSpPr>
          <p:cNvPr id="314" name="Google Shape;314;p46"/>
          <p:cNvSpPr txBox="1">
            <a:spLocks noGrp="1"/>
          </p:cNvSpPr>
          <p:nvPr>
            <p:ph type="sldNum" idx="12"/>
          </p:nvPr>
        </p:nvSpPr>
        <p:spPr>
          <a:xfrm>
            <a:off x="7381720" y="4834345"/>
            <a:ext cx="1401900" cy="215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p:nvPr/>
        </p:nvSpPr>
        <p:spPr>
          <a:xfrm>
            <a:off x="309750" y="891200"/>
            <a:ext cx="3000000" cy="3910200"/>
          </a:xfrm>
          <a:prstGeom prst="rect">
            <a:avLst/>
          </a:prstGeom>
          <a:solidFill>
            <a:srgbClr val="FCE5CD"/>
          </a:solidFill>
          <a:ln>
            <a:noFill/>
          </a:ln>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s" sz="1800" b="1" i="0" u="none" baseline="0" dirty="0">
                <a:solidFill>
                  <a:srgbClr val="222222"/>
                </a:solidFill>
              </a:rPr>
              <a:t>Mientras eran víctimas de trata:</a:t>
            </a:r>
            <a:endParaRPr sz="1800" b="1" dirty="0">
              <a:solidFill>
                <a:srgbClr val="222222"/>
              </a:solidFill>
            </a:endParaRPr>
          </a:p>
          <a:p>
            <a:pPr marL="0" lvl="0" indent="0" algn="l" rtl="0">
              <a:spcBef>
                <a:spcPts val="1000"/>
              </a:spcBef>
              <a:spcAft>
                <a:spcPts val="0"/>
              </a:spcAft>
              <a:buNone/>
            </a:pPr>
            <a:endParaRPr sz="1800" b="1" dirty="0">
              <a:solidFill>
                <a:srgbClr val="222222"/>
              </a:solidFill>
            </a:endParaRPr>
          </a:p>
          <a:p>
            <a:pPr marL="457200" lvl="0" indent="-342900" algn="l" rtl="0">
              <a:spcBef>
                <a:spcPts val="1000"/>
              </a:spcBef>
              <a:spcAft>
                <a:spcPts val="0"/>
              </a:spcAft>
              <a:buClr>
                <a:srgbClr val="222222"/>
              </a:buClr>
              <a:buSzPts val="1800"/>
              <a:buChar char="●"/>
            </a:pPr>
            <a:r>
              <a:rPr lang="es" sz="1800" b="0" i="0" u="none" baseline="0" dirty="0">
                <a:solidFill>
                  <a:srgbClr val="222222"/>
                </a:solidFill>
              </a:rPr>
              <a:t>El 87.8 % de las víctimas de trata acudieron a un proveedor de la salud y el 57.1 % visitaron una clínica.</a:t>
            </a:r>
            <a:endParaRPr sz="1800" dirty="0">
              <a:solidFill>
                <a:srgbClr val="222222"/>
              </a:solidFill>
            </a:endParaRPr>
          </a:p>
          <a:p>
            <a:pPr marL="457200" lvl="0" indent="0" algn="l" rtl="0">
              <a:spcBef>
                <a:spcPts val="0"/>
              </a:spcBef>
              <a:spcAft>
                <a:spcPts val="0"/>
              </a:spcAft>
              <a:buNone/>
            </a:pPr>
            <a:endParaRPr sz="1800" dirty="0">
              <a:solidFill>
                <a:srgbClr val="222222"/>
              </a:solidFill>
            </a:endParaRPr>
          </a:p>
          <a:p>
            <a:pPr marL="457200" lvl="0" indent="-342900" algn="l" rtl="0">
              <a:spcBef>
                <a:spcPts val="0"/>
              </a:spcBef>
              <a:spcAft>
                <a:spcPts val="0"/>
              </a:spcAft>
              <a:buClr>
                <a:srgbClr val="ED7D31"/>
              </a:buClr>
              <a:buSzPts val="1800"/>
              <a:buChar char="●"/>
            </a:pPr>
            <a:r>
              <a:rPr lang="es" sz="1800" b="1" i="1" u="none" baseline="0" dirty="0">
                <a:solidFill>
                  <a:srgbClr val="ED7D31"/>
                </a:solidFill>
              </a:rPr>
              <a:t>Ninguna persona fue identificada como víctima de trata.</a:t>
            </a:r>
            <a:endParaRPr sz="1800" b="1" i="1" dirty="0">
              <a:solidFill>
                <a:srgbClr val="ED7D31"/>
              </a:solidFill>
            </a:endParaRPr>
          </a:p>
          <a:p>
            <a:pPr marL="0" lvl="0" indent="0" algn="ctr" rtl="0">
              <a:spcBef>
                <a:spcPts val="0"/>
              </a:spcBef>
              <a:spcAft>
                <a:spcPts val="0"/>
              </a:spcAft>
              <a:buNone/>
            </a:pPr>
            <a:endParaRPr sz="1200" b="1" dirty="0">
              <a:solidFill>
                <a:schemeClr val="dk1"/>
              </a:solidFill>
            </a:endParaRPr>
          </a:p>
          <a:p>
            <a:pPr marL="0" lvl="0" indent="0" algn="ctr" rtl="0">
              <a:spcBef>
                <a:spcPts val="0"/>
              </a:spcBef>
              <a:spcAft>
                <a:spcPts val="0"/>
              </a:spcAft>
              <a:buNone/>
            </a:pPr>
            <a:r>
              <a:rPr lang="es" sz="1300" b="0" i="0" u="none" baseline="0" dirty="0">
                <a:solidFill>
                  <a:schemeClr val="dk1"/>
                </a:solidFill>
              </a:rPr>
              <a:t>(Lederer y colaboradores, 2014)</a:t>
            </a:r>
            <a:endParaRPr sz="1300" dirty="0">
              <a:solidFill>
                <a:schemeClr val="dk1"/>
              </a:solidFill>
            </a:endParaRPr>
          </a:p>
          <a:p>
            <a:pPr marL="0" lvl="0" indent="0" algn="l" rtl="0">
              <a:spcBef>
                <a:spcPts val="0"/>
              </a:spcBef>
              <a:spcAft>
                <a:spcPts val="0"/>
              </a:spcAft>
              <a:buNone/>
            </a:pPr>
            <a:endParaRPr sz="1800" dirty="0">
              <a:solidFill>
                <a:srgbClr val="222222"/>
              </a:solidFill>
            </a:endParaRPr>
          </a:p>
        </p:txBody>
      </p:sp>
      <p:sp>
        <p:nvSpPr>
          <p:cNvPr id="320" name="Google Shape;320;p47"/>
          <p:cNvSpPr txBox="1"/>
          <p:nvPr/>
        </p:nvSpPr>
        <p:spPr>
          <a:xfrm>
            <a:off x="309750" y="-20366"/>
            <a:ext cx="8711407" cy="5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700" b="1" i="0" u="none" baseline="0" dirty="0">
                <a:solidFill>
                  <a:schemeClr val="dk1"/>
                </a:solidFill>
              </a:rPr>
              <a:t>Interacciones de los sobrevivientes con la atención médica</a:t>
            </a:r>
            <a:endParaRPr sz="2700" b="1" dirty="0">
              <a:solidFill>
                <a:schemeClr val="dk1"/>
              </a:solidFill>
            </a:endParaRPr>
          </a:p>
        </p:txBody>
      </p:sp>
      <p:sp>
        <p:nvSpPr>
          <p:cNvPr id="321" name="Google Shape;32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a:t>15</a:t>
            </a:fld>
            <a:endParaRPr/>
          </a:p>
        </p:txBody>
      </p:sp>
      <p:pic>
        <p:nvPicPr>
          <p:cNvPr id="322" name="Google Shape;322;p47"/>
          <p:cNvPicPr preferRelativeResize="0"/>
          <p:nvPr/>
        </p:nvPicPr>
        <p:blipFill>
          <a:blip r:embed="rId3">
            <a:alphaModFix/>
          </a:blip>
          <a:stretch>
            <a:fillRect/>
          </a:stretch>
        </p:blipFill>
        <p:spPr>
          <a:xfrm>
            <a:off x="3565613" y="1965350"/>
            <a:ext cx="5111728" cy="2935662"/>
          </a:xfrm>
          <a:prstGeom prst="rect">
            <a:avLst/>
          </a:prstGeom>
          <a:noFill/>
          <a:ln>
            <a:noFill/>
          </a:ln>
        </p:spPr>
      </p:pic>
      <p:sp>
        <p:nvSpPr>
          <p:cNvPr id="323" name="Google Shape;323;p47"/>
          <p:cNvSpPr txBox="1"/>
          <p:nvPr/>
        </p:nvSpPr>
        <p:spPr>
          <a:xfrm>
            <a:off x="3309749" y="703500"/>
            <a:ext cx="5834375" cy="11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b="1" i="0" u="none" baseline="0" dirty="0">
                <a:solidFill>
                  <a:srgbClr val="E36C09"/>
                </a:solidFill>
              </a:rPr>
              <a:t>Las víctimas acuden a una variedad de profesionales de atención médica mientras son víctimas de trata.</a:t>
            </a:r>
            <a:endParaRPr sz="1600" b="1" dirty="0">
              <a:solidFill>
                <a:srgbClr val="E36C09"/>
              </a:solidFill>
            </a:endParaRPr>
          </a:p>
          <a:p>
            <a:pPr marL="0" lvl="0" indent="0" algn="ctr" rtl="0">
              <a:spcBef>
                <a:spcPts val="1000"/>
              </a:spcBef>
              <a:spcAft>
                <a:spcPts val="0"/>
              </a:spcAft>
              <a:buNone/>
            </a:pPr>
            <a:r>
              <a:rPr lang="es" b="0" i="1" u="none" baseline="0" dirty="0">
                <a:solidFill>
                  <a:schemeClr val="dk1"/>
                </a:solidFill>
              </a:rPr>
              <a:t>Porcentaje de víctimas* que estuvieron en contacto con profesionales de atención médica (por especialidad)</a:t>
            </a:r>
            <a:endParaRPr i="1" dirty="0">
              <a:solidFill>
                <a:schemeClr val="dk1"/>
              </a:solidFill>
            </a:endParaRPr>
          </a:p>
        </p:txBody>
      </p:sp>
      <p:sp>
        <p:nvSpPr>
          <p:cNvPr id="324" name="Google Shape;324;p47"/>
          <p:cNvSpPr txBox="1"/>
          <p:nvPr/>
        </p:nvSpPr>
        <p:spPr>
          <a:xfrm>
            <a:off x="3634740" y="4801550"/>
            <a:ext cx="650026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50" b="0" i="0" u="none" baseline="0" dirty="0">
                <a:solidFill>
                  <a:schemeClr val="dk1"/>
                </a:solidFill>
              </a:rPr>
              <a:t>* Algunos pacientes habían recibido servicios de múltiples categorías de proveedores.</a:t>
            </a:r>
            <a:endParaRPr sz="1050" dirty="0">
              <a:solidFill>
                <a:schemeClr val="dk1"/>
              </a:solidFill>
            </a:endParaRPr>
          </a:p>
        </p:txBody>
      </p:sp>
      <p:sp>
        <p:nvSpPr>
          <p:cNvPr id="325" name="Google Shape;325;p47"/>
          <p:cNvSpPr txBox="1"/>
          <p:nvPr/>
        </p:nvSpPr>
        <p:spPr>
          <a:xfrm>
            <a:off x="4846800" y="4531700"/>
            <a:ext cx="348186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s" b="0" i="0" u="none" baseline="0" dirty="0">
                <a:solidFill>
                  <a:schemeClr val="dk1"/>
                </a:solidFill>
              </a:rPr>
              <a:t>(Chisolm-Straker y colaboradores, 2016)</a:t>
            </a:r>
            <a:endParaRPr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460650" y="283825"/>
            <a:ext cx="8401996"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Problemas de salud que llevan a las victimas/sobrevivientes de trata a buscar atención médica</a:t>
            </a:r>
            <a:endParaRPr dirty="0"/>
          </a:p>
        </p:txBody>
      </p:sp>
      <p:sp>
        <p:nvSpPr>
          <p:cNvPr id="331" name="Google Shape;331;p48"/>
          <p:cNvSpPr txBox="1">
            <a:spLocks noGrp="1"/>
          </p:cNvSpPr>
          <p:nvPr>
            <p:ph type="body" idx="1"/>
          </p:nvPr>
        </p:nvSpPr>
        <p:spPr>
          <a:xfrm>
            <a:off x="460650" y="8550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Bef>
                <a:spcPts val="2000"/>
              </a:spcBef>
              <a:spcAft>
                <a:spcPts val="0"/>
              </a:spcAft>
              <a:buClr>
                <a:schemeClr val="dk1"/>
              </a:buClr>
              <a:buSzPts val="1800"/>
              <a:buFont typeface="Times New Roman"/>
              <a:buChar char="●"/>
            </a:pPr>
            <a:r>
              <a:rPr lang="es" sz="1800" b="1" i="0" u="none" baseline="0">
                <a:solidFill>
                  <a:schemeClr val="dk1"/>
                </a:solidFill>
                <a:latin typeface="+mn-lt"/>
                <a:ea typeface="+mn-lt"/>
                <a:cs typeface="+mn-lt"/>
              </a:rPr>
              <a:t>Condiciones médicas urgentes</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s" sz="1800" b="0" i="0" u="none" baseline="0">
                <a:solidFill>
                  <a:schemeClr val="dk1"/>
                </a:solidFill>
                <a:latin typeface="+mn-lt"/>
                <a:ea typeface="+mn-lt"/>
                <a:cs typeface="+mn-lt"/>
              </a:rPr>
              <a:t>Sangrado abundante o dolor causado por una paliza o un aborto forzado, una lesión en el lugar de trabajo o complicaciones durante el embarazo, como un embarazo ectópico.</a:t>
            </a:r>
            <a:endParaRPr sz="1800"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Times New Roman"/>
              <a:buChar char="○"/>
            </a:pPr>
            <a:r>
              <a:rPr lang="es" sz="1800" b="0" i="0" u="none" baseline="0">
                <a:solidFill>
                  <a:schemeClr val="dk1"/>
                </a:solidFill>
                <a:latin typeface="+mn-lt"/>
                <a:ea typeface="+mn-lt"/>
                <a:cs typeface="+mn-lt"/>
              </a:rPr>
              <a:t>Infecciones graves de heridas con signos de septicemia. </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s" sz="1800" b="1" i="0" u="none" baseline="0">
                <a:solidFill>
                  <a:schemeClr val="dk1"/>
                </a:solidFill>
                <a:latin typeface="+mn-lt"/>
                <a:ea typeface="+mn-lt"/>
                <a:cs typeface="+mn-lt"/>
              </a:rPr>
              <a:t>Servicios ginecológicos </a:t>
            </a:r>
            <a:endParaRPr sz="1800" b="1" dirty="0">
              <a:solidFill>
                <a:schemeClr val="dk1"/>
              </a:solidFill>
              <a:latin typeface="+mn-lt"/>
            </a:endParaRPr>
          </a:p>
          <a:p>
            <a:pPr marL="914400" lvl="1" indent="-342900" algn="l" rtl="0">
              <a:lnSpc>
                <a:spcPct val="115000"/>
              </a:lnSpc>
              <a:spcBef>
                <a:spcPts val="0"/>
              </a:spcBef>
              <a:spcAft>
                <a:spcPts val="0"/>
              </a:spcAft>
              <a:buClr>
                <a:schemeClr val="dk1"/>
              </a:buClr>
              <a:buSzPts val="1800"/>
              <a:buFont typeface="Arial"/>
              <a:buChar char="○"/>
            </a:pPr>
            <a:r>
              <a:rPr lang="es" sz="1800" b="0" i="0" u="none" baseline="0">
                <a:solidFill>
                  <a:schemeClr val="dk1"/>
                </a:solidFill>
                <a:latin typeface="+mn-lt"/>
                <a:ea typeface="+mn-lt"/>
                <a:cs typeface="+mn-lt"/>
              </a:rPr>
              <a:t>Infecciones de transmisión sexual.</a:t>
            </a:r>
            <a:endParaRPr sz="1800" dirty="0">
              <a:solidFill>
                <a:schemeClr val="dk1"/>
              </a:solidFill>
              <a:latin typeface="+mn-lt"/>
            </a:endParaRPr>
          </a:p>
          <a:p>
            <a:pPr marL="457200" lvl="0" indent="-342900" algn="l" rtl="0">
              <a:lnSpc>
                <a:spcPct val="115000"/>
              </a:lnSpc>
              <a:spcBef>
                <a:spcPts val="1000"/>
              </a:spcBef>
              <a:spcAft>
                <a:spcPts val="0"/>
              </a:spcAft>
              <a:buClr>
                <a:schemeClr val="dk1"/>
              </a:buClr>
              <a:buSzPts val="1800"/>
              <a:buFont typeface="Times New Roman"/>
              <a:buChar char="●"/>
            </a:pPr>
            <a:r>
              <a:rPr lang="es" sz="1800" b="1" i="0" u="none" baseline="0">
                <a:solidFill>
                  <a:schemeClr val="dk1"/>
                </a:solidFill>
                <a:latin typeface="+mn-lt"/>
                <a:ea typeface="+mn-lt"/>
                <a:cs typeface="+mn-lt"/>
              </a:rPr>
              <a:t>Atención prenatal tardía o inexistente   </a:t>
            </a:r>
            <a:endParaRPr sz="2200" b="1" dirty="0">
              <a:solidFill>
                <a:schemeClr val="dk1"/>
              </a:solidFill>
              <a:latin typeface="+mn-lt"/>
            </a:endParaRPr>
          </a:p>
          <a:p>
            <a:pPr marL="0" lvl="0" indent="0" algn="l" rtl="0">
              <a:spcBef>
                <a:spcPts val="2000"/>
              </a:spcBef>
              <a:spcAft>
                <a:spcPts val="0"/>
              </a:spcAft>
              <a:buNone/>
            </a:pPr>
            <a:endParaRPr dirty="0"/>
          </a:p>
        </p:txBody>
      </p:sp>
      <p:sp>
        <p:nvSpPr>
          <p:cNvPr id="333" name="Google Shape;333;p48"/>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16</a:t>
            </a:fld>
            <a:endParaRPr/>
          </a:p>
        </p:txBody>
      </p:sp>
      <p:sp>
        <p:nvSpPr>
          <p:cNvPr id="2" name="Google Shape;340;p49">
            <a:extLst>
              <a:ext uri="{FF2B5EF4-FFF2-40B4-BE49-F238E27FC236}">
                <a16:creationId xmlns:a16="http://schemas.microsoft.com/office/drawing/2014/main" id="{2DC6914C-91AE-CA37-D6D0-E8FA5906D38E}"/>
              </a:ext>
            </a:extLst>
          </p:cNvPr>
          <p:cNvSpPr txBox="1"/>
          <p:nvPr/>
        </p:nvSpPr>
        <p:spPr>
          <a:xfrm>
            <a:off x="4846320" y="3873026"/>
            <a:ext cx="383703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s" sz="1600" b="0" i="0" u="none" baseline="0" dirty="0">
                <a:solidFill>
                  <a:schemeClr val="dk1"/>
                </a:solidFill>
              </a:rPr>
              <a:t>(Toney-Butler TJ y colaboradores, 2023)</a:t>
            </a:r>
            <a:endParaRPr sz="1600" dirty="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9"/>
          <p:cNvSpPr txBox="1">
            <a:spLocks noGrp="1"/>
          </p:cNvSpPr>
          <p:nvPr>
            <p:ph type="title"/>
          </p:nvPr>
        </p:nvSpPr>
        <p:spPr>
          <a:xfrm>
            <a:off x="472624" y="300500"/>
            <a:ext cx="8379973" cy="708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Problemas de salud que llevan a las victimas/sobrevivientes de trata a buscar atención médica (continuación)</a:t>
            </a:r>
            <a:endParaRPr dirty="0"/>
          </a:p>
        </p:txBody>
      </p:sp>
      <p:sp>
        <p:nvSpPr>
          <p:cNvPr id="339" name="Google Shape;339;p49"/>
          <p:cNvSpPr txBox="1">
            <a:spLocks noGrp="1"/>
          </p:cNvSpPr>
          <p:nvPr>
            <p:ph type="body" idx="1"/>
          </p:nvPr>
        </p:nvSpPr>
        <p:spPr>
          <a:xfrm>
            <a:off x="472625" y="1015191"/>
            <a:ext cx="8222700" cy="3528600"/>
          </a:xfrm>
          <a:prstGeom prst="rect">
            <a:avLst/>
          </a:prstGeom>
        </p:spPr>
        <p:txBody>
          <a:bodyPr spcFirstLastPara="1" wrap="square" lIns="45725" tIns="45725" rIns="45725" bIns="45725" anchor="t" anchorCtr="0">
            <a:noAutofit/>
          </a:bodyPr>
          <a:lstStyle/>
          <a:p>
            <a:pPr marL="400050" algn="l" rtl="0">
              <a:lnSpc>
                <a:spcPct val="115000"/>
              </a:lnSpc>
              <a:spcBef>
                <a:spcPts val="2000"/>
              </a:spcBef>
              <a:buClr>
                <a:schemeClr val="dk1"/>
              </a:buClr>
              <a:buSzPts val="1800"/>
            </a:pPr>
            <a:r>
              <a:rPr lang="es" sz="1800" b="0" i="0" u="none" baseline="0">
                <a:solidFill>
                  <a:schemeClr val="dk1"/>
                </a:solidFill>
                <a:latin typeface="+mn-lt"/>
                <a:ea typeface="+mn-lt"/>
                <a:cs typeface="+mn-lt"/>
              </a:rPr>
              <a:t>Problemas de consumo de sustancias y adicción </a:t>
            </a:r>
            <a:endParaRPr sz="1800" dirty="0">
              <a:solidFill>
                <a:schemeClr val="dk1"/>
              </a:solidFill>
              <a:latin typeface="+mn-lt"/>
            </a:endParaRPr>
          </a:p>
          <a:p>
            <a:pPr marL="857250" lvl="1" indent="-285750" algn="l" rtl="0">
              <a:lnSpc>
                <a:spcPct val="115000"/>
              </a:lnSpc>
              <a:spcBef>
                <a:spcPts val="0"/>
              </a:spcBef>
              <a:buClr>
                <a:schemeClr val="dk1"/>
              </a:buClr>
              <a:buSzPts val="1800"/>
            </a:pPr>
            <a:r>
              <a:rPr lang="es" sz="1800" b="0" i="0" u="none" baseline="0">
                <a:solidFill>
                  <a:schemeClr val="dk1"/>
                </a:solidFill>
                <a:latin typeface="+mn-lt"/>
                <a:ea typeface="+mn-lt"/>
                <a:cs typeface="+mn-lt"/>
              </a:rPr>
              <a:t>Como una sobredosis grave o signos y síntomas de abstinencia.</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Problemas de salud mental </a:t>
            </a:r>
            <a:endParaRPr sz="1800" dirty="0">
              <a:solidFill>
                <a:schemeClr val="dk1"/>
              </a:solidFill>
              <a:latin typeface="+mn-lt"/>
            </a:endParaRPr>
          </a:p>
          <a:p>
            <a:pPr marL="857250" lvl="1" indent="-285750" algn="l" rtl="0">
              <a:lnSpc>
                <a:spcPct val="115000"/>
              </a:lnSpc>
              <a:spcBef>
                <a:spcPts val="0"/>
              </a:spcBef>
              <a:buClr>
                <a:schemeClr val="dk1"/>
              </a:buClr>
              <a:buSzPts val="1800"/>
            </a:pPr>
            <a:r>
              <a:rPr lang="es" sz="1800" b="0" i="0" u="none" baseline="0">
                <a:solidFill>
                  <a:schemeClr val="dk1"/>
                </a:solidFill>
                <a:latin typeface="+mn-lt"/>
                <a:ea typeface="+mn-lt"/>
                <a:cs typeface="+mn-lt"/>
              </a:rPr>
              <a:t>Depresión, intentos de suicidio o trastorno de ansiedad.</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Somatización del malestar mental</a:t>
            </a:r>
            <a:endParaRPr sz="1800" dirty="0">
              <a:solidFill>
                <a:schemeClr val="dk1"/>
              </a:solidFill>
              <a:latin typeface="+mn-lt"/>
            </a:endParaRPr>
          </a:p>
          <a:p>
            <a:pPr marL="857250" lvl="1" indent="-285750" algn="l" rtl="0">
              <a:lnSpc>
                <a:spcPct val="115000"/>
              </a:lnSpc>
              <a:spcBef>
                <a:spcPts val="0"/>
              </a:spcBef>
              <a:buClr>
                <a:schemeClr val="dk1"/>
              </a:buClr>
              <a:buSzPts val="1800"/>
            </a:pPr>
            <a:r>
              <a:rPr lang="es" sz="1800" b="0" i="0" u="none" baseline="0">
                <a:solidFill>
                  <a:schemeClr val="dk1"/>
                </a:solidFill>
                <a:latin typeface="+mn-lt"/>
                <a:ea typeface="+mn-lt"/>
                <a:cs typeface="+mn-lt"/>
              </a:rPr>
              <a:t>Dolores de cabeza, dolores de estómago, fatiga, mareos.</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Urgencias dentales</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Lesiones musculoesqueléticas </a:t>
            </a:r>
            <a:endParaRPr sz="1800" dirty="0">
              <a:solidFill>
                <a:schemeClr val="dk1"/>
              </a:solidFill>
              <a:latin typeface="+mn-lt"/>
            </a:endParaRPr>
          </a:p>
          <a:p>
            <a:pPr marL="400050" algn="l" rtl="0">
              <a:lnSpc>
                <a:spcPct val="115000"/>
              </a:lnSpc>
              <a:buClr>
                <a:schemeClr val="dk1"/>
              </a:buClr>
              <a:buSzPts val="1800"/>
            </a:pPr>
            <a:r>
              <a:rPr lang="es" sz="1800" b="0" i="0" u="none" baseline="0">
                <a:solidFill>
                  <a:schemeClr val="dk1"/>
                </a:solidFill>
                <a:latin typeface="+mn-lt"/>
                <a:ea typeface="+mn-lt"/>
                <a:cs typeface="+mn-lt"/>
              </a:rPr>
              <a:t>Consultas de cirugía plástica</a:t>
            </a:r>
            <a:endParaRPr sz="1800" dirty="0">
              <a:solidFill>
                <a:schemeClr val="dk1"/>
              </a:solidFill>
              <a:latin typeface="+mn-lt"/>
            </a:endParaRPr>
          </a:p>
          <a:p>
            <a:pPr marL="2286000" lvl="0" indent="0" algn="l" rtl="0">
              <a:lnSpc>
                <a:spcPct val="115000"/>
              </a:lnSpc>
              <a:spcBef>
                <a:spcPts val="2000"/>
              </a:spcBef>
              <a:spcAft>
                <a:spcPts val="0"/>
              </a:spcAft>
              <a:buNone/>
            </a:pPr>
            <a:endParaRPr sz="1800" dirty="0">
              <a:solidFill>
                <a:schemeClr val="dk1"/>
              </a:solidFill>
            </a:endParaRPr>
          </a:p>
          <a:p>
            <a:pPr marL="3200400" lvl="0" indent="0" algn="l" rtl="0">
              <a:lnSpc>
                <a:spcPct val="115000"/>
              </a:lnSpc>
              <a:spcBef>
                <a:spcPts val="2000"/>
              </a:spcBef>
              <a:spcAft>
                <a:spcPts val="0"/>
              </a:spcAft>
              <a:buNone/>
            </a:pPr>
            <a:endParaRPr sz="1800" dirty="0">
              <a:solidFill>
                <a:schemeClr val="dk1"/>
              </a:solidFill>
            </a:endParaRPr>
          </a:p>
          <a:p>
            <a:pPr marL="0" lvl="0" indent="0" algn="l" rtl="0">
              <a:lnSpc>
                <a:spcPct val="115000"/>
              </a:lnSpc>
              <a:spcBef>
                <a:spcPts val="2000"/>
              </a:spcBef>
              <a:spcAft>
                <a:spcPts val="0"/>
              </a:spcAft>
              <a:buNone/>
            </a:pPr>
            <a:endParaRPr sz="1800" dirty="0">
              <a:solidFill>
                <a:schemeClr val="dk1"/>
              </a:solidFill>
            </a:endParaRPr>
          </a:p>
          <a:p>
            <a:pPr marL="0" lvl="0" indent="0" algn="l" rtl="0">
              <a:spcBef>
                <a:spcPts val="1200"/>
              </a:spcBef>
              <a:spcAft>
                <a:spcPts val="0"/>
              </a:spcAft>
              <a:buNone/>
            </a:pPr>
            <a:endParaRPr sz="1800" dirty="0">
              <a:solidFill>
                <a:schemeClr val="dk1"/>
              </a:solidFill>
            </a:endParaRPr>
          </a:p>
        </p:txBody>
      </p:sp>
      <p:sp>
        <p:nvSpPr>
          <p:cNvPr id="340" name="Google Shape;340;p49"/>
          <p:cNvSpPr txBox="1"/>
          <p:nvPr/>
        </p:nvSpPr>
        <p:spPr>
          <a:xfrm>
            <a:off x="5067300" y="3873026"/>
            <a:ext cx="3855720"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s" sz="1600" b="0" i="0" u="none" baseline="0" dirty="0">
                <a:solidFill>
                  <a:schemeClr val="dk1"/>
                </a:solidFill>
              </a:rPr>
              <a:t>(Toney-Butler TJ y colaboradores, 2023)</a:t>
            </a:r>
            <a:endParaRPr sz="1600" dirty="0">
              <a:solidFill>
                <a:schemeClr val="dk1"/>
              </a:solidFill>
            </a:endParaRPr>
          </a:p>
        </p:txBody>
      </p:sp>
      <p:sp>
        <p:nvSpPr>
          <p:cNvPr id="341" name="Google Shape;341;p49"/>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456932" y="314614"/>
            <a:ext cx="6882900" cy="63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 sz="2400" b="1" i="0" u="none" baseline="0">
                <a:latin typeface="Arial"/>
                <a:ea typeface="Arial"/>
                <a:cs typeface="Arial"/>
                <a:sym typeface="Arial"/>
              </a:rPr>
              <a:t>Trata de personas y salud conductual </a:t>
            </a:r>
            <a:endParaRPr sz="2400">
              <a:latin typeface="Arial"/>
              <a:ea typeface="Arial"/>
              <a:cs typeface="Arial"/>
              <a:sym typeface="Arial"/>
            </a:endParaRPr>
          </a:p>
        </p:txBody>
      </p:sp>
      <p:pic>
        <p:nvPicPr>
          <p:cNvPr id="348" name="Google Shape;348;p50" descr="Image result for free image of pills"/>
          <p:cNvPicPr preferRelativeResize="0"/>
          <p:nvPr/>
        </p:nvPicPr>
        <p:blipFill rotWithShape="1">
          <a:blip r:embed="rId3">
            <a:alphaModFix/>
          </a:blip>
          <a:srcRect/>
          <a:stretch/>
        </p:blipFill>
        <p:spPr>
          <a:xfrm>
            <a:off x="5358432" y="753916"/>
            <a:ext cx="1844942" cy="1229961"/>
          </a:xfrm>
          <a:prstGeom prst="rect">
            <a:avLst/>
          </a:prstGeom>
          <a:noFill/>
          <a:ln>
            <a:noFill/>
          </a:ln>
        </p:spPr>
      </p:pic>
      <p:pic>
        <p:nvPicPr>
          <p:cNvPr id="349" name="Google Shape;349;p50" descr="F:\PROGDATA\Public Education\Photo Library\Images from Shutterstock\Pics\shutterstock_58649125.jpg"/>
          <p:cNvPicPr preferRelativeResize="0"/>
          <p:nvPr/>
        </p:nvPicPr>
        <p:blipFill rotWithShape="1">
          <a:blip r:embed="rId4">
            <a:alphaModFix/>
          </a:blip>
          <a:srcRect/>
          <a:stretch/>
        </p:blipFill>
        <p:spPr>
          <a:xfrm>
            <a:off x="6252376" y="1694349"/>
            <a:ext cx="2286000" cy="1178719"/>
          </a:xfrm>
          <a:prstGeom prst="rect">
            <a:avLst/>
          </a:prstGeom>
          <a:noFill/>
          <a:ln>
            <a:noFill/>
          </a:ln>
        </p:spPr>
      </p:pic>
      <p:pic>
        <p:nvPicPr>
          <p:cNvPr id="350" name="Google Shape;350;p50" descr="F:\ORGDATA\PHOTOS\Health Team Photos &amp; Graphics\ALL PHOTOS\By Project\Home Visitation Guidelines\Empty glass_Alcohol.png"/>
          <p:cNvPicPr preferRelativeResize="0"/>
          <p:nvPr/>
        </p:nvPicPr>
        <p:blipFill rotWithShape="1">
          <a:blip r:embed="rId5">
            <a:alphaModFix/>
          </a:blip>
          <a:srcRect/>
          <a:stretch/>
        </p:blipFill>
        <p:spPr>
          <a:xfrm>
            <a:off x="5088939" y="2571760"/>
            <a:ext cx="1716087" cy="1138430"/>
          </a:xfrm>
          <a:prstGeom prst="rect">
            <a:avLst/>
          </a:prstGeom>
          <a:noFill/>
          <a:ln>
            <a:noFill/>
          </a:ln>
        </p:spPr>
      </p:pic>
      <p:sp>
        <p:nvSpPr>
          <p:cNvPr id="351" name="Google Shape;351;p50"/>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1400"/>
              <a:buFont typeface="Arial"/>
              <a:buNone/>
            </a:pPr>
            <a:fld id="{00000000-1234-1234-1234-123412341234}" type="slidenum">
              <a:rPr/>
              <a:t>18</a:t>
            </a:fld>
            <a:endParaRPr/>
          </a:p>
        </p:txBody>
      </p:sp>
      <p:sp>
        <p:nvSpPr>
          <p:cNvPr id="2" name="Google Shape;331;p48">
            <a:extLst>
              <a:ext uri="{FF2B5EF4-FFF2-40B4-BE49-F238E27FC236}">
                <a16:creationId xmlns:a16="http://schemas.microsoft.com/office/drawing/2014/main" id="{326716A0-60F0-3FF6-E09A-2E116DA41DDF}"/>
              </a:ext>
            </a:extLst>
          </p:cNvPr>
          <p:cNvSpPr txBox="1">
            <a:spLocks noGrp="1"/>
          </p:cNvSpPr>
          <p:nvPr>
            <p:ph type="body" idx="1"/>
          </p:nvPr>
        </p:nvSpPr>
        <p:spPr>
          <a:xfrm>
            <a:off x="463981" y="1193425"/>
            <a:ext cx="8222700" cy="3528600"/>
          </a:xfrm>
          <a:prstGeom prst="rect">
            <a:avLst/>
          </a:prstGeom>
        </p:spPr>
        <p:txBody>
          <a:bodyPr spcFirstLastPara="1" wrap="square" lIns="45725" tIns="45725" rIns="45725" bIns="45725" anchor="t" anchorCtr="0">
            <a:noAutofit/>
          </a:bodyPr>
          <a:lstStyle/>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Ansiedad o depresión</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 de pánico</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 de estrés postraumático (TEPT)</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Conducta antisocial</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Conducta suicida</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Trastornos del sueño</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Trastornos por consumo de sustancias</a:t>
            </a:r>
          </a:p>
          <a:p>
            <a:pPr marL="457200" lvl="0" indent="-342900" algn="l" rtl="0">
              <a:lnSpc>
                <a:spcPct val="115000"/>
              </a:lnSpc>
              <a:spcAft>
                <a:spcPts val="0"/>
              </a:spcAft>
              <a:buClr>
                <a:schemeClr val="dk1"/>
              </a:buClr>
              <a:buSzPts val="1800"/>
              <a:buFont typeface="Times New Roman"/>
              <a:buChar char="●"/>
            </a:pPr>
            <a:r>
              <a:rPr lang="es" b="0" i="0" u="none" baseline="0">
                <a:solidFill>
                  <a:schemeClr val="dk1"/>
                </a:solidFill>
                <a:latin typeface="+mn-lt"/>
                <a:ea typeface="+mn-lt"/>
                <a:cs typeface="+mn-lt"/>
              </a:rPr>
              <a:t>Trastornos alimentarios</a:t>
            </a:r>
            <a:endParaRPr dirty="0"/>
          </a:p>
        </p:txBody>
      </p:sp>
      <p:sp>
        <p:nvSpPr>
          <p:cNvPr id="3" name="Google Shape;340;p49">
            <a:extLst>
              <a:ext uri="{FF2B5EF4-FFF2-40B4-BE49-F238E27FC236}">
                <a16:creationId xmlns:a16="http://schemas.microsoft.com/office/drawing/2014/main" id="{A3ED6878-7B8E-CCF7-3EB9-E9491C039417}"/>
              </a:ext>
            </a:extLst>
          </p:cNvPr>
          <p:cNvSpPr txBox="1"/>
          <p:nvPr/>
        </p:nvSpPr>
        <p:spPr>
          <a:xfrm>
            <a:off x="4823461" y="3873026"/>
            <a:ext cx="3856558" cy="467790"/>
          </a:xfrm>
          <a:prstGeom prst="rect">
            <a:avLst/>
          </a:prstGeom>
          <a:noFill/>
          <a:ln>
            <a:noFill/>
          </a:ln>
        </p:spPr>
        <p:txBody>
          <a:bodyPr spcFirstLastPara="1" wrap="square" lIns="91425" tIns="91425" rIns="91425" bIns="91425" anchor="t" anchorCtr="0">
            <a:spAutoFit/>
          </a:bodyPr>
          <a:lstStyle/>
          <a:p>
            <a:pPr marL="0" lvl="0" indent="0" algn="l" rtl="0">
              <a:lnSpc>
                <a:spcPct val="115000"/>
              </a:lnSpc>
              <a:buNone/>
            </a:pPr>
            <a:r>
              <a:rPr lang="es" sz="1600" b="0" i="0" u="none" baseline="0" dirty="0">
                <a:solidFill>
                  <a:schemeClr val="dk1"/>
                </a:solidFill>
              </a:rPr>
              <a:t>(Toney-Butler TJ y colaboradores, 2023)</a:t>
            </a:r>
            <a:endParaRPr sz="16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781175" y="552450"/>
            <a:ext cx="7468522" cy="3539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Intersección entre la salud y la seguridad económica</a:t>
            </a:r>
            <a:endParaRPr dirty="0"/>
          </a:p>
        </p:txBody>
      </p:sp>
      <p:sp>
        <p:nvSpPr>
          <p:cNvPr id="357" name="Google Shape;357;p51"/>
          <p:cNvSpPr txBox="1">
            <a:spLocks noGrp="1"/>
          </p:cNvSpPr>
          <p:nvPr>
            <p:ph type="body" idx="1"/>
          </p:nvPr>
        </p:nvSpPr>
        <p:spPr>
          <a:xfrm>
            <a:off x="4965974" y="1284825"/>
            <a:ext cx="3846429" cy="3306225"/>
          </a:xfrm>
          <a:prstGeom prst="rect">
            <a:avLst/>
          </a:prstGeom>
        </p:spPr>
        <p:txBody>
          <a:bodyPr spcFirstLastPara="1" wrap="square" lIns="45725" tIns="45725" rIns="45725" bIns="45725" anchor="t" anchorCtr="0">
            <a:normAutofit fontScale="92500"/>
          </a:bodyPr>
          <a:lstStyle/>
          <a:p>
            <a:pPr marL="0" lvl="0" indent="0" algn="l" rtl="0">
              <a:spcBef>
                <a:spcPts val="0"/>
              </a:spcBef>
              <a:spcAft>
                <a:spcPts val="1200"/>
              </a:spcAft>
              <a:buNone/>
            </a:pPr>
            <a:r>
              <a:rPr lang="es" b="0" i="0" u="none" baseline="0" dirty="0">
                <a:solidFill>
                  <a:srgbClr val="222222"/>
                </a:solidFill>
              </a:rPr>
              <a:t>Problemas comunes:</a:t>
            </a:r>
            <a:endParaRPr dirty="0">
              <a:solidFill>
                <a:srgbClr val="222222"/>
              </a:solidFill>
            </a:endParaRPr>
          </a:p>
          <a:p>
            <a:pPr marL="457200" lvl="0" indent="-323850" algn="l" rtl="0">
              <a:spcAft>
                <a:spcPts val="600"/>
              </a:spcAft>
              <a:buClr>
                <a:srgbClr val="222222"/>
              </a:buClr>
              <a:buSzPts val="1500"/>
              <a:buAutoNum type="arabicPeriod"/>
            </a:pPr>
            <a:r>
              <a:rPr lang="es" b="0" i="0" u="none" baseline="0" dirty="0">
                <a:solidFill>
                  <a:srgbClr val="222222"/>
                </a:solidFill>
                <a:highlight>
                  <a:srgbClr val="FFFFFF"/>
                </a:highlight>
              </a:rPr>
              <a:t>Sufrir lesiones en el lugar de trabajo debido a condiciones inseguras. </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s" b="0" i="0" u="none" baseline="0" dirty="0">
                <a:solidFill>
                  <a:srgbClr val="222222"/>
                </a:solidFill>
                <a:highlight>
                  <a:srgbClr val="FFFFFF"/>
                </a:highlight>
              </a:rPr>
              <a:t>Discapacidades cognitivas y físicas que pueden requerir adaptaciones en el lugar de trabajo.</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s" b="0" i="0" u="none" baseline="0" dirty="0">
                <a:solidFill>
                  <a:srgbClr val="222222"/>
                </a:solidFill>
                <a:highlight>
                  <a:srgbClr val="FFFFFF"/>
                </a:highlight>
              </a:rPr>
              <a:t>Trastornos de salud mental concurrentes.</a:t>
            </a:r>
            <a:endParaRPr dirty="0">
              <a:solidFill>
                <a:srgbClr val="222222"/>
              </a:solidFill>
              <a:highlight>
                <a:srgbClr val="FFFFFF"/>
              </a:highlight>
            </a:endParaRPr>
          </a:p>
          <a:p>
            <a:pPr marL="457200" lvl="0" indent="-323850" algn="l" rtl="0">
              <a:spcAft>
                <a:spcPts val="600"/>
              </a:spcAft>
              <a:buClr>
                <a:srgbClr val="222222"/>
              </a:buClr>
              <a:buSzPts val="1500"/>
              <a:buAutoNum type="arabicPeriod"/>
            </a:pPr>
            <a:r>
              <a:rPr lang="es" b="0" i="0" u="none" baseline="0" dirty="0">
                <a:solidFill>
                  <a:srgbClr val="222222"/>
                </a:solidFill>
              </a:rPr>
              <a:t>Deficiencias en educación y experiencia laboral. </a:t>
            </a:r>
            <a:endParaRPr dirty="0">
              <a:solidFill>
                <a:srgbClr val="222222"/>
              </a:solidFill>
            </a:endParaRPr>
          </a:p>
          <a:p>
            <a:pPr marL="457200" lvl="0" indent="-323850" algn="l" rtl="0">
              <a:spcAft>
                <a:spcPts val="600"/>
              </a:spcAft>
              <a:buClr>
                <a:srgbClr val="222222"/>
              </a:buClr>
              <a:buSzPts val="1500"/>
              <a:buAutoNum type="arabicPeriod"/>
            </a:pPr>
            <a:r>
              <a:rPr lang="es" b="0" i="0" u="none" baseline="0" dirty="0">
                <a:solidFill>
                  <a:srgbClr val="222222"/>
                </a:solidFill>
              </a:rPr>
              <a:t>Dificultades para satisfacer las necesidades básicas.</a:t>
            </a:r>
            <a:endParaRPr dirty="0">
              <a:solidFill>
                <a:srgbClr val="222222"/>
              </a:solidFill>
            </a:endParaRPr>
          </a:p>
          <a:p>
            <a:pPr marL="457200" lvl="0" indent="-323850" algn="l" rtl="0">
              <a:spcAft>
                <a:spcPts val="600"/>
              </a:spcAft>
              <a:buClr>
                <a:srgbClr val="222222"/>
              </a:buClr>
              <a:buSzPts val="1500"/>
              <a:buAutoNum type="arabicPeriod"/>
            </a:pPr>
            <a:r>
              <a:rPr lang="es" b="0" i="0" u="none" baseline="0" dirty="0">
                <a:solidFill>
                  <a:srgbClr val="222222"/>
                </a:solidFill>
              </a:rPr>
              <a:t>Mayor vulnerabilidad a la explotación.</a:t>
            </a:r>
            <a:endParaRPr dirty="0">
              <a:solidFill>
                <a:srgbClr val="222222"/>
              </a:solidFill>
            </a:endParaRPr>
          </a:p>
          <a:p>
            <a:pPr marL="0" lvl="0" indent="0" algn="l" rtl="0">
              <a:spcBef>
                <a:spcPts val="0"/>
              </a:spcBef>
              <a:spcAft>
                <a:spcPts val="0"/>
              </a:spcAft>
              <a:buNone/>
            </a:pPr>
            <a:endParaRPr sz="1600" dirty="0"/>
          </a:p>
        </p:txBody>
      </p:sp>
      <p:pic>
        <p:nvPicPr>
          <p:cNvPr id="358" name="Google Shape;358;p51" descr="Happy doctor greeting with senior man during a home visit. (Provided by Getty Images)"/>
          <p:cNvPicPr preferRelativeResize="0"/>
          <p:nvPr/>
        </p:nvPicPr>
        <p:blipFill>
          <a:blip r:embed="rId3">
            <a:alphaModFix/>
          </a:blip>
          <a:stretch>
            <a:fillRect/>
          </a:stretch>
        </p:blipFill>
        <p:spPr>
          <a:xfrm>
            <a:off x="781175" y="1284825"/>
            <a:ext cx="4041999" cy="3011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a:stretch/>
        </p:blipFill>
        <p:spPr>
          <a:xfrm>
            <a:off x="-586" y="-53340"/>
            <a:ext cx="9144586" cy="5188048"/>
          </a:xfrm>
          <a:prstGeom prst="rect">
            <a:avLst/>
          </a:prstGeom>
          <a:noFill/>
          <a:ln>
            <a:noFill/>
          </a:ln>
        </p:spPr>
      </p:pic>
      <p:sp>
        <p:nvSpPr>
          <p:cNvPr id="307" name="Google Shape;307;p37"/>
          <p:cNvSpPr txBox="1"/>
          <p:nvPr/>
        </p:nvSpPr>
        <p:spPr>
          <a:xfrm>
            <a:off x="886000" y="961488"/>
            <a:ext cx="4431300" cy="980700"/>
          </a:xfrm>
          <a:prstGeom prst="rect">
            <a:avLst/>
          </a:prstGeom>
          <a:noFill/>
          <a:ln>
            <a:noFill/>
          </a:ln>
        </p:spPr>
        <p:txBody>
          <a:bodyPr spcFirstLastPara="1" wrap="square" lIns="0" tIns="59650" rIns="0" bIns="0" anchor="t" anchorCtr="0">
            <a:spAutoFit/>
          </a:bodyPr>
          <a:lstStyle/>
          <a:p>
            <a:pPr marL="12700" marR="0" lvl="0" indent="0" algn="ctr" rtl="0">
              <a:lnSpc>
                <a:spcPct val="121481"/>
              </a:lnSpc>
              <a:spcBef>
                <a:spcPts val="0"/>
              </a:spcBef>
              <a:spcAft>
                <a:spcPts val="0"/>
              </a:spcAft>
              <a:buNone/>
            </a:pPr>
            <a:r>
              <a:rPr lang="en" sz="2700" b="1" i="0" u="none" strike="noStrike" cap="none">
                <a:solidFill>
                  <a:schemeClr val="dk1"/>
                </a:solidFill>
                <a:latin typeface="Calibri"/>
                <a:ea typeface="Calibri"/>
                <a:cs typeface="Calibri"/>
                <a:sym typeface="Calibri"/>
              </a:rPr>
              <a:t>How To Access</a:t>
            </a:r>
            <a:r>
              <a:rPr lang="en" sz="2700" b="1">
                <a:solidFill>
                  <a:schemeClr val="dk1"/>
                </a:solidFill>
                <a:latin typeface="Calibri"/>
                <a:ea typeface="Calibri"/>
                <a:cs typeface="Calibri"/>
                <a:sym typeface="Calibri"/>
              </a:rPr>
              <a:t> </a:t>
            </a:r>
            <a:r>
              <a:rPr lang="en" sz="2700" b="1" i="0" u="none" strike="noStrike" cap="none">
                <a:solidFill>
                  <a:schemeClr val="dk1"/>
                </a:solidFill>
                <a:latin typeface="Calibri"/>
                <a:ea typeface="Calibri"/>
                <a:cs typeface="Calibri"/>
                <a:sym typeface="Calibri"/>
              </a:rPr>
              <a:t>Language  Interpretatio</a:t>
            </a:r>
            <a:r>
              <a:rPr lang="en" sz="2700" b="1">
                <a:solidFill>
                  <a:schemeClr val="dk1"/>
                </a:solidFill>
                <a:latin typeface="Calibri"/>
                <a:ea typeface="Calibri"/>
                <a:cs typeface="Calibri"/>
                <a:sym typeface="Calibri"/>
              </a:rPr>
              <a:t>n </a:t>
            </a:r>
            <a:r>
              <a:rPr lang="en" sz="2700" b="1" i="0" u="none" strike="noStrike" cap="none">
                <a:solidFill>
                  <a:schemeClr val="dk1"/>
                </a:solidFill>
                <a:latin typeface="Calibri"/>
                <a:ea typeface="Calibri"/>
                <a:cs typeface="Calibri"/>
                <a:sym typeface="Calibri"/>
              </a:rPr>
              <a:t>on Zoom</a:t>
            </a:r>
            <a:endParaRPr sz="2700" b="1" i="0" u="none" strike="noStrike" cap="none">
              <a:solidFill>
                <a:schemeClr val="dk1"/>
              </a:solidFill>
              <a:latin typeface="Calibri"/>
              <a:ea typeface="Calibri"/>
              <a:cs typeface="Calibri"/>
              <a:sym typeface="Calibri"/>
            </a:endParaRPr>
          </a:p>
        </p:txBody>
      </p:sp>
      <p:sp>
        <p:nvSpPr>
          <p:cNvPr id="308" name="Google Shape;308;p37"/>
          <p:cNvSpPr txBox="1"/>
          <p:nvPr/>
        </p:nvSpPr>
        <p:spPr>
          <a:xfrm>
            <a:off x="4157648" y="2973175"/>
            <a:ext cx="4267500" cy="1437777"/>
          </a:xfrm>
          <a:prstGeom prst="rect">
            <a:avLst/>
          </a:prstGeom>
          <a:noFill/>
          <a:ln>
            <a:noFill/>
          </a:ln>
        </p:spPr>
        <p:txBody>
          <a:bodyPr spcFirstLastPara="1" wrap="square" lIns="0" tIns="45350" rIns="0" bIns="0" anchor="t" anchorCtr="0">
            <a:spAutoFit/>
          </a:bodyPr>
          <a:lstStyle/>
          <a:p>
            <a:pPr marL="330200" marR="330200" lvl="0" indent="0" algn="ctr" rtl="0">
              <a:lnSpc>
                <a:spcPct val="112405"/>
              </a:lnSpc>
              <a:spcBef>
                <a:spcPts val="0"/>
              </a:spcBef>
              <a:spcAft>
                <a:spcPts val="0"/>
              </a:spcAft>
              <a:buNone/>
            </a:pPr>
            <a:r>
              <a:rPr lang="en" sz="2700" b="1" i="0" u="none" strike="noStrike" cap="none">
                <a:solidFill>
                  <a:srgbClr val="9A40DE"/>
                </a:solidFill>
                <a:latin typeface="Calibri"/>
                <a:ea typeface="Calibri"/>
                <a:cs typeface="Calibri"/>
                <a:sym typeface="Calibri"/>
              </a:rPr>
              <a:t>Cómo Activar la Interpretación</a:t>
            </a:r>
            <a:endParaRPr sz="2700" b="1" i="0" u="none" strike="noStrike" cap="none">
              <a:solidFill>
                <a:schemeClr val="dk1"/>
              </a:solidFill>
              <a:latin typeface="Calibri"/>
              <a:ea typeface="Calibri"/>
              <a:cs typeface="Calibri"/>
              <a:sym typeface="Calibri"/>
            </a:endParaRPr>
          </a:p>
          <a:p>
            <a:pPr marL="0" marR="0" lvl="0" indent="0" algn="ctr" rtl="0">
              <a:lnSpc>
                <a:spcPct val="110763"/>
              </a:lnSpc>
              <a:spcBef>
                <a:spcPts val="0"/>
              </a:spcBef>
              <a:spcAft>
                <a:spcPts val="0"/>
              </a:spcAft>
              <a:buNone/>
            </a:pPr>
            <a:r>
              <a:rPr lang="en" sz="2700" b="1" i="0" u="none" strike="noStrike" cap="none">
                <a:solidFill>
                  <a:srgbClr val="9A40DE"/>
                </a:solidFill>
                <a:latin typeface="Calibri"/>
                <a:ea typeface="Calibri"/>
                <a:cs typeface="Calibri"/>
                <a:sym typeface="Calibri"/>
              </a:rPr>
              <a:t>de Idiomas en Zoom</a:t>
            </a:r>
            <a:endParaRPr sz="2700" b="1" i="0" u="none" strike="noStrike" cap="none">
              <a:solidFill>
                <a:schemeClr val="dk1"/>
              </a:solidFill>
              <a:latin typeface="Calibri"/>
              <a:ea typeface="Calibri"/>
              <a:cs typeface="Calibri"/>
              <a:sym typeface="Calibri"/>
            </a:endParaRPr>
          </a:p>
        </p:txBody>
      </p:sp>
      <p:pic>
        <p:nvPicPr>
          <p:cNvPr id="309" name="Google Shape;309;p37"/>
          <p:cNvPicPr preferRelativeResize="0"/>
          <p:nvPr/>
        </p:nvPicPr>
        <p:blipFill rotWithShape="1">
          <a:blip r:embed="rId4">
            <a:alphaModFix/>
          </a:blip>
          <a:srcRect/>
          <a:stretch/>
        </p:blipFill>
        <p:spPr>
          <a:xfrm>
            <a:off x="3154010" y="3932199"/>
            <a:ext cx="2667993" cy="1148458"/>
          </a:xfrm>
          <a:prstGeom prst="rect">
            <a:avLst/>
          </a:prstGeom>
          <a:noFill/>
          <a:ln>
            <a:noFill/>
          </a:ln>
        </p:spPr>
      </p:pic>
    </p:spTree>
    <p:extLst>
      <p:ext uri="{BB962C8B-B14F-4D97-AF65-F5344CB8AC3E}">
        <p14:creationId xmlns:p14="http://schemas.microsoft.com/office/powerpoint/2010/main" val="168586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2"/>
          <p:cNvPicPr preferRelativeResize="0"/>
          <p:nvPr/>
        </p:nvPicPr>
        <p:blipFill rotWithShape="1">
          <a:blip r:embed="rId3">
            <a:alphaModFix/>
          </a:blip>
          <a:srcRect t="5335" b="8605"/>
          <a:stretch/>
        </p:blipFill>
        <p:spPr>
          <a:xfrm>
            <a:off x="7961" y="0"/>
            <a:ext cx="9136039" cy="4000499"/>
          </a:xfrm>
          <a:prstGeom prst="rect">
            <a:avLst/>
          </a:prstGeom>
          <a:noFill/>
          <a:ln>
            <a:noFill/>
          </a:ln>
        </p:spPr>
      </p:pic>
      <p:sp>
        <p:nvSpPr>
          <p:cNvPr id="365" name="Google Shape;365;p52"/>
          <p:cNvSpPr txBox="1"/>
          <p:nvPr/>
        </p:nvSpPr>
        <p:spPr>
          <a:xfrm>
            <a:off x="3975" y="4105500"/>
            <a:ext cx="9144000" cy="79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 sz="2600" b="1" i="0" u="none" baseline="0">
                <a:solidFill>
                  <a:schemeClr val="dk1"/>
                </a:solidFill>
              </a:rPr>
              <a:t>Análisis de las estrategias del sistema de salud para la prevención e intervención de la explotación</a:t>
            </a:r>
            <a:endParaRPr>
              <a:solidFill>
                <a:schemeClr val="dk1"/>
              </a:solidFill>
            </a:endParaRPr>
          </a:p>
        </p:txBody>
      </p:sp>
      <p:pic>
        <p:nvPicPr>
          <p:cNvPr id="366" name="Google Shape;366;p52"/>
          <p:cNvPicPr preferRelativeResize="0"/>
          <p:nvPr/>
        </p:nvPicPr>
        <p:blipFill rotWithShape="1">
          <a:blip r:embed="rId4">
            <a:alphaModFix/>
          </a:blip>
          <a:srcRect/>
          <a:stretch/>
        </p:blipFill>
        <p:spPr>
          <a:xfrm>
            <a:off x="6714555" y="2971800"/>
            <a:ext cx="1822084" cy="892558"/>
          </a:xfrm>
          <a:prstGeom prst="rect">
            <a:avLst/>
          </a:prstGeom>
          <a:noFill/>
          <a:ln>
            <a:noFill/>
          </a:ln>
        </p:spPr>
      </p:pic>
      <p:sp>
        <p:nvSpPr>
          <p:cNvPr id="367" name="Google Shape;367;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458499" y="453000"/>
            <a:ext cx="7278731" cy="354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b="1" i="0" u="none" baseline="0" dirty="0"/>
              <a:t>Descripción general de los centros de salud (HC)</a:t>
            </a:r>
            <a:endParaRPr dirty="0"/>
          </a:p>
        </p:txBody>
      </p:sp>
      <p:sp>
        <p:nvSpPr>
          <p:cNvPr id="374" name="Google Shape;374;p53"/>
          <p:cNvSpPr txBox="1">
            <a:spLocks noGrp="1"/>
          </p:cNvSpPr>
          <p:nvPr>
            <p:ph type="body" idx="1"/>
          </p:nvPr>
        </p:nvSpPr>
        <p:spPr>
          <a:xfrm>
            <a:off x="458500" y="901631"/>
            <a:ext cx="7710000" cy="2694300"/>
          </a:xfrm>
          <a:prstGeom prst="rect">
            <a:avLst/>
          </a:prstGeom>
          <a:noFill/>
          <a:ln>
            <a:noFill/>
          </a:ln>
        </p:spPr>
        <p:txBody>
          <a:bodyPr spcFirstLastPara="1" wrap="square" lIns="45725" tIns="45725" rIns="45725" bIns="45725" anchor="t" anchorCtr="0">
            <a:noAutofit/>
          </a:bodyPr>
          <a:lstStyle/>
          <a:p>
            <a:pPr marL="63500" lvl="0" indent="0" algn="l" rtl="0">
              <a:spcBef>
                <a:spcPts val="0"/>
              </a:spcBef>
              <a:spcAft>
                <a:spcPts val="0"/>
              </a:spcAft>
              <a:buSzPts val="900"/>
              <a:buFont typeface="Arial"/>
              <a:buNone/>
            </a:pPr>
            <a:r>
              <a:rPr lang="es" sz="1800" b="0" i="0" u="none" baseline="0" dirty="0">
                <a:solidFill>
                  <a:schemeClr val="dk1"/>
                </a:solidFill>
              </a:rPr>
              <a:t>Los centros de salud (health centers, HC) son organizaciones comunitarias y centradas en el paciente que brindan atención médica primaria integral gratuita o de bajo costo. </a:t>
            </a:r>
            <a:endParaRPr sz="1800" dirty="0">
              <a:solidFill>
                <a:schemeClr val="dk1"/>
              </a:solidFill>
            </a:endParaRPr>
          </a:p>
          <a:p>
            <a:pPr marL="63500" lvl="0" indent="0" algn="l" rtl="0">
              <a:spcBef>
                <a:spcPts val="0"/>
              </a:spcBef>
              <a:spcAft>
                <a:spcPts val="0"/>
              </a:spcAft>
              <a:buSzPts val="900"/>
              <a:buFont typeface="Arial"/>
              <a:buNone/>
            </a:pPr>
            <a:endParaRPr sz="1900" dirty="0"/>
          </a:p>
          <a:p>
            <a:pPr marL="63500" lvl="0" indent="0" algn="l" rtl="0">
              <a:spcBef>
                <a:spcPts val="0"/>
              </a:spcBef>
              <a:spcAft>
                <a:spcPts val="0"/>
              </a:spcAft>
              <a:buSzPts val="900"/>
              <a:buFont typeface="Arial"/>
              <a:buNone/>
            </a:pPr>
            <a:r>
              <a:rPr lang="es" sz="1900" b="1" i="0" u="none" baseline="0" dirty="0">
                <a:solidFill>
                  <a:srgbClr val="E36C09"/>
                </a:solidFill>
              </a:rPr>
              <a:t>Suelen incluir:</a:t>
            </a:r>
            <a:endParaRPr sz="1900" dirty="0"/>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Farmacia.</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Servicios de salud mental.</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Programas contra el consumo indebido de </a:t>
            </a:r>
            <a:br>
              <a:rPr lang="es" sz="1700" b="0" i="0" u="none" baseline="0" dirty="0">
                <a:solidFill>
                  <a:schemeClr val="dk1"/>
                </a:solidFill>
              </a:rPr>
            </a:br>
            <a:r>
              <a:rPr lang="es" sz="1700" b="0" i="0" u="none" baseline="0" dirty="0">
                <a:solidFill>
                  <a:schemeClr val="dk1"/>
                </a:solidFill>
              </a:rPr>
              <a:t>sustancias.</a:t>
            </a:r>
            <a:endParaRPr sz="1700" dirty="0">
              <a:solidFill>
                <a:schemeClr val="dk1"/>
              </a:solidFill>
            </a:endParaRPr>
          </a:p>
          <a:p>
            <a:pPr marL="571500" lvl="0" indent="-222250" algn="l" rtl="0">
              <a:spcBef>
                <a:spcPts val="0"/>
              </a:spcBef>
              <a:spcAft>
                <a:spcPts val="0"/>
              </a:spcAft>
              <a:buClr>
                <a:schemeClr val="dk1"/>
              </a:buClr>
              <a:buSzPts val="1700"/>
              <a:buFont typeface="Noto Sans Symbols"/>
              <a:buChar char="⮚"/>
            </a:pPr>
            <a:r>
              <a:rPr lang="es" sz="1700" b="0" i="0" u="none" baseline="0" dirty="0">
                <a:solidFill>
                  <a:schemeClr val="dk1"/>
                </a:solidFill>
              </a:rPr>
              <a:t>Servicios de salud bucodental.</a:t>
            </a:r>
            <a:endParaRPr sz="1700" dirty="0">
              <a:solidFill>
                <a:schemeClr val="dk1"/>
              </a:solidFill>
            </a:endParaRPr>
          </a:p>
        </p:txBody>
      </p:sp>
      <p:sp>
        <p:nvSpPr>
          <p:cNvPr id="375" name="Google Shape;375;p53"/>
          <p:cNvSpPr/>
          <p:nvPr/>
        </p:nvSpPr>
        <p:spPr>
          <a:xfrm>
            <a:off x="458500" y="3617890"/>
            <a:ext cx="8510700" cy="839400"/>
          </a:xfrm>
          <a:prstGeom prst="rect">
            <a:avLst/>
          </a:prstGeom>
          <a:noFill/>
          <a:ln>
            <a:noFill/>
          </a:ln>
        </p:spPr>
        <p:txBody>
          <a:bodyPr spcFirstLastPara="1" wrap="square" lIns="45725" tIns="22850" rIns="45725" bIns="22850" anchor="t" anchorCtr="0">
            <a:noAutofit/>
          </a:bodyPr>
          <a:lstStyle/>
          <a:p>
            <a:pPr marL="342900" marR="0" lvl="0" indent="-273050" algn="l" rtl="0">
              <a:lnSpc>
                <a:spcPct val="115000"/>
              </a:lnSpc>
              <a:spcBef>
                <a:spcPts val="0"/>
              </a:spcBef>
              <a:spcAft>
                <a:spcPts val="0"/>
              </a:spcAft>
              <a:buClr>
                <a:schemeClr val="dk1"/>
              </a:buClr>
              <a:buSzPts val="1700"/>
              <a:buFont typeface="Arial"/>
              <a:buChar char="●"/>
            </a:pPr>
            <a:r>
              <a:rPr lang="es" sz="1700" b="0" i="0" u="none" baseline="0" dirty="0">
                <a:solidFill>
                  <a:schemeClr val="dk1"/>
                </a:solidFill>
                <a:latin typeface="Arial"/>
                <a:ea typeface="Arial"/>
                <a:cs typeface="Arial"/>
                <a:sym typeface="Arial"/>
              </a:rPr>
              <a:t>Se encuentran en zonas con carencias médicas y para poblaciones con carencias médicas. </a:t>
            </a:r>
            <a:endParaRPr sz="1700" dirty="0">
              <a:solidFill>
                <a:schemeClr val="dk1"/>
              </a:solidFill>
              <a:latin typeface="Arial"/>
              <a:ea typeface="Arial"/>
              <a:cs typeface="Arial"/>
              <a:sym typeface="Arial"/>
            </a:endParaRPr>
          </a:p>
          <a:p>
            <a:pPr marL="342900" marR="0" lvl="0" indent="-273050" algn="l" rtl="0">
              <a:lnSpc>
                <a:spcPct val="115000"/>
              </a:lnSpc>
              <a:spcBef>
                <a:spcPts val="0"/>
              </a:spcBef>
              <a:spcAft>
                <a:spcPts val="0"/>
              </a:spcAft>
              <a:buClr>
                <a:schemeClr val="dk1"/>
              </a:buClr>
              <a:buSzPts val="1700"/>
              <a:buFont typeface="Arial"/>
              <a:buChar char="●"/>
            </a:pPr>
            <a:r>
              <a:rPr lang="es" sz="1700" b="0" i="0" u="none" baseline="0" dirty="0">
                <a:solidFill>
                  <a:schemeClr val="dk1"/>
                </a:solidFill>
                <a:latin typeface="Arial"/>
                <a:ea typeface="Arial"/>
                <a:cs typeface="Arial"/>
                <a:sym typeface="Arial"/>
              </a:rPr>
              <a:t>Encuentre un centro de salud aquí: </a:t>
            </a:r>
            <a:r>
              <a:rPr lang="es" sz="1700" b="0" i="0" u="sng" baseline="0"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https://findahealthcenter.hrsa.gov/</a:t>
            </a:r>
            <a:endParaRPr sz="1700" dirty="0">
              <a:solidFill>
                <a:schemeClr val="dk1"/>
              </a:solidFill>
              <a:latin typeface="Arial"/>
              <a:ea typeface="Arial"/>
              <a:cs typeface="Arial"/>
              <a:sym typeface="Arial"/>
            </a:endParaRPr>
          </a:p>
          <a:p>
            <a:pPr marL="0" marR="0" lvl="0" indent="0" algn="l" rtl="0">
              <a:spcBef>
                <a:spcPts val="0"/>
              </a:spcBef>
              <a:spcAft>
                <a:spcPts val="0"/>
              </a:spcAft>
              <a:buNone/>
            </a:pPr>
            <a:r>
              <a:rPr lang="es" sz="1200" b="0" i="0" u="none" baseline="0" dirty="0">
                <a:solidFill>
                  <a:schemeClr val="dk1"/>
                </a:solidFill>
                <a:latin typeface="Arial"/>
                <a:ea typeface="Arial"/>
                <a:cs typeface="Arial"/>
                <a:sym typeface="Arial"/>
              </a:rPr>
              <a:t> </a:t>
            </a:r>
            <a:endParaRPr sz="700" dirty="0"/>
          </a:p>
        </p:txBody>
      </p:sp>
      <p:pic>
        <p:nvPicPr>
          <p:cNvPr id="376" name="Google Shape;376;p53" descr="Photo: CHC Staff at Asian Health Services in Oakland, CA in 2021&#10;"/>
          <p:cNvPicPr preferRelativeResize="0"/>
          <p:nvPr/>
        </p:nvPicPr>
        <p:blipFill rotWithShape="1">
          <a:blip r:embed="rId4">
            <a:alphaModFix/>
          </a:blip>
          <a:srcRect/>
          <a:stretch/>
        </p:blipFill>
        <p:spPr>
          <a:xfrm>
            <a:off x="6103963" y="1660394"/>
            <a:ext cx="1895542" cy="142165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377" name="Google Shape;377;p53"/>
          <p:cNvSpPr/>
          <p:nvPr/>
        </p:nvSpPr>
        <p:spPr>
          <a:xfrm>
            <a:off x="5044440" y="3209346"/>
            <a:ext cx="3924885" cy="204300"/>
          </a:xfrm>
          <a:prstGeom prst="rect">
            <a:avLst/>
          </a:prstGeom>
          <a:noFill/>
          <a:ln>
            <a:noFill/>
          </a:ln>
        </p:spPr>
        <p:txBody>
          <a:bodyPr spcFirstLastPara="1" wrap="square" lIns="45725" tIns="22850" rIns="45725" bIns="22850" anchor="t" anchorCtr="0">
            <a:noAutofit/>
          </a:bodyPr>
          <a:lstStyle/>
          <a:p>
            <a:pPr marL="0" marR="0" lvl="0" indent="0" algn="l" rtl="0">
              <a:spcBef>
                <a:spcPts val="0"/>
              </a:spcBef>
              <a:spcAft>
                <a:spcPts val="0"/>
              </a:spcAft>
              <a:buNone/>
            </a:pPr>
            <a:r>
              <a:rPr lang="es" sz="900" b="0" i="1" u="none" baseline="0" dirty="0">
                <a:solidFill>
                  <a:schemeClr val="dk1"/>
                </a:solidFill>
                <a:latin typeface="Arial"/>
                <a:ea typeface="Arial"/>
                <a:cs typeface="Arial"/>
                <a:sym typeface="Arial"/>
              </a:rPr>
              <a:t>Foto: Personal de CHC en Asian Health Services en Oakland, CA en 2021</a:t>
            </a:r>
            <a:endParaRPr sz="700" dirty="0"/>
          </a:p>
        </p:txBody>
      </p:sp>
      <p:sp>
        <p:nvSpPr>
          <p:cNvPr id="378" name="Google Shape;378;p53"/>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sky, outdoor, city, sunset&#10;&#10;Description automatically generated">
            <a:extLst>
              <a:ext uri="{FF2B5EF4-FFF2-40B4-BE49-F238E27FC236}">
                <a16:creationId xmlns:a16="http://schemas.microsoft.com/office/drawing/2014/main" id="{0ECD4D75-7284-A7BA-B2E2-4F783C9D76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847" y="0"/>
            <a:ext cx="91836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AD5C8ACA-AE60-09EF-A39A-71B97A8DB5DB}"/>
              </a:ext>
            </a:extLst>
          </p:cNvPr>
          <p:cNvSpPr>
            <a:spLocks noChangeArrowheads="1"/>
          </p:cNvSpPr>
          <p:nvPr/>
        </p:nvSpPr>
        <p:spPr bwMode="auto">
          <a:xfrm>
            <a:off x="-19847" y="-15240"/>
            <a:ext cx="9183693" cy="1972428"/>
          </a:xfrm>
          <a:prstGeom prst="rect">
            <a:avLst/>
          </a:prstGeom>
          <a:solidFill>
            <a:srgbClr val="2B396E"/>
          </a:solidFill>
          <a:ln>
            <a:noFill/>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rtl="0">
              <a:buClrTx/>
              <a:defRPr/>
            </a:pPr>
            <a:endParaRPr lang="es" altLang="en-US" sz="1800" kern="1200">
              <a:solidFill>
                <a:prstClr val="black"/>
              </a:solidFill>
              <a:cs typeface="+mn-cs"/>
            </a:endParaRPr>
          </a:p>
        </p:txBody>
      </p:sp>
      <p:pic>
        <p:nvPicPr>
          <p:cNvPr id="4" name="Picture 7">
            <a:extLst>
              <a:ext uri="{FF2B5EF4-FFF2-40B4-BE49-F238E27FC236}">
                <a16:creationId xmlns:a16="http://schemas.microsoft.com/office/drawing/2014/main" id="{155E1BF2-EE49-6B22-34A3-79B1A04B45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6" y="3640563"/>
            <a:ext cx="9183694" cy="15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6A36E5B-9701-1219-37D0-97D0A926B4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8126" y="76442"/>
            <a:ext cx="5029865" cy="1682402"/>
          </a:xfrm>
          <a:prstGeom prst="rect">
            <a:avLst/>
          </a:prstGeom>
        </p:spPr>
      </p:pic>
      <p:sp>
        <p:nvSpPr>
          <p:cNvPr id="8" name="Subtitle 4">
            <a:extLst>
              <a:ext uri="{FF2B5EF4-FFF2-40B4-BE49-F238E27FC236}">
                <a16:creationId xmlns:a16="http://schemas.microsoft.com/office/drawing/2014/main" id="{A9A25F3C-AECA-110E-8D60-B93B1CB5B453}"/>
              </a:ext>
            </a:extLst>
          </p:cNvPr>
          <p:cNvSpPr txBox="1">
            <a:spLocks/>
          </p:cNvSpPr>
          <p:nvPr/>
        </p:nvSpPr>
        <p:spPr>
          <a:xfrm>
            <a:off x="5783586" y="452479"/>
            <a:ext cx="2954813" cy="1241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685800" rtl="0">
              <a:lnSpc>
                <a:spcPct val="100000"/>
              </a:lnSpc>
              <a:spcBef>
                <a:spcPts val="0"/>
              </a:spcBef>
              <a:buClrTx/>
              <a:buNone/>
            </a:pPr>
            <a:r>
              <a:rPr lang="es" sz="4125" b="1" i="0" u="none" baseline="0">
                <a:solidFill>
                  <a:prstClr val="white"/>
                </a:solidFill>
                <a:latin typeface="Calibri" panose="020F0502020204030204"/>
                <a:ea typeface="Calibri" panose="020F0502020204030204"/>
                <a:cs typeface="Calibri" panose="020F0502020204030204"/>
              </a:rPr>
              <a:t>RICA</a:t>
            </a:r>
          </a:p>
          <a:p>
            <a:pPr marL="0" indent="0" algn="r" defTabSz="685800" rtl="0">
              <a:lnSpc>
                <a:spcPct val="100000"/>
              </a:lnSpc>
              <a:spcBef>
                <a:spcPts val="0"/>
              </a:spcBef>
              <a:buClrTx/>
              <a:buNone/>
            </a:pPr>
            <a:r>
              <a:rPr lang="es" sz="1350" b="0" i="0" u="none" baseline="0">
                <a:solidFill>
                  <a:prstClr val="white"/>
                </a:solidFill>
                <a:latin typeface="Calibri" panose="020F0502020204030204"/>
                <a:ea typeface="Calibri" panose="020F0502020204030204"/>
                <a:cs typeface="Calibri" panose="020F0502020204030204"/>
              </a:rPr>
              <a:t>11374 Mountain View Ave.</a:t>
            </a:r>
          </a:p>
          <a:p>
            <a:pPr marL="0" indent="0" algn="r" defTabSz="685800" rtl="0">
              <a:lnSpc>
                <a:spcPct val="100000"/>
              </a:lnSpc>
              <a:spcBef>
                <a:spcPts val="0"/>
              </a:spcBef>
              <a:buClrTx/>
              <a:buNone/>
            </a:pPr>
            <a:r>
              <a:rPr lang="es" sz="1350" b="0" i="0" u="none" baseline="0">
                <a:solidFill>
                  <a:prstClr val="white"/>
                </a:solidFill>
                <a:latin typeface="Calibri" panose="020F0502020204030204"/>
                <a:ea typeface="Calibri" panose="020F0502020204030204"/>
                <a:cs typeface="Calibri" panose="020F0502020204030204"/>
              </a:rPr>
              <a:t>Loma Linda, CA 92354</a:t>
            </a:r>
          </a:p>
        </p:txBody>
      </p:sp>
    </p:spTree>
    <p:extLst>
      <p:ext uri="{BB962C8B-B14F-4D97-AF65-F5344CB8AC3E}">
        <p14:creationId xmlns:p14="http://schemas.microsoft.com/office/powerpoint/2010/main" val="3500141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23C52"/>
        </a:solidFill>
        <a:effectLst/>
      </p:bgPr>
    </p:bg>
    <p:spTree>
      <p:nvGrpSpPr>
        <p:cNvPr id="1" name=""/>
        <p:cNvGrpSpPr/>
        <p:nvPr/>
      </p:nvGrpSpPr>
      <p:grpSpPr>
        <a:xfrm>
          <a:off x="0" y="0"/>
          <a:ext cx="0" cy="0"/>
          <a:chOff x="0" y="0"/>
          <a:chExt cx="0" cy="0"/>
        </a:xfrm>
      </p:grpSpPr>
      <p:sp>
        <p:nvSpPr>
          <p:cNvPr id="14" name="Rectangle 13"/>
          <p:cNvSpPr/>
          <p:nvPr/>
        </p:nvSpPr>
        <p:spPr>
          <a:xfrm>
            <a:off x="6187270" y="1120412"/>
            <a:ext cx="2025110" cy="326469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rtl="0">
              <a:buClrTx/>
            </a:pPr>
            <a:endParaRPr lang="es" sz="1013" kern="1200">
              <a:solidFill>
                <a:srgbClr val="DD8047"/>
              </a:solidFill>
              <a:latin typeface="Calibri" panose="020F0502020204030204"/>
            </a:endParaRPr>
          </a:p>
        </p:txBody>
      </p:sp>
      <p:sp>
        <p:nvSpPr>
          <p:cNvPr id="10" name="Title 1">
            <a:extLst>
              <a:ext uri="{FF2B5EF4-FFF2-40B4-BE49-F238E27FC236}">
                <a16:creationId xmlns:a16="http://schemas.microsoft.com/office/drawing/2014/main" id="{AA22CD4A-7057-1A05-4B8C-FF3198FDE266}"/>
              </a:ext>
            </a:extLst>
          </p:cNvPr>
          <p:cNvSpPr txBox="1">
            <a:spLocks/>
          </p:cNvSpPr>
          <p:nvPr/>
        </p:nvSpPr>
        <p:spPr>
          <a:xfrm>
            <a:off x="2134518" y="338683"/>
            <a:ext cx="4874964" cy="530057"/>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rtl="0">
              <a:buClrTx/>
            </a:pPr>
            <a:r>
              <a:rPr lang="es" sz="3300" b="0" i="0" u="none" baseline="0">
                <a:solidFill>
                  <a:prstClr val="white">
                    <a:lumMod val="95000"/>
                  </a:prstClr>
                </a:solidFill>
                <a:effectLst>
                  <a:outerShdw blurRad="50800" dist="38100" dir="5400000" algn="t" rotWithShape="0">
                    <a:prstClr val="black">
                      <a:alpha val="79358"/>
                    </a:prstClr>
                  </a:outerShdw>
                </a:effectLst>
                <a:latin typeface="Impact" panose="020B0806030902050204" pitchFamily="34" charset="0"/>
                <a:ea typeface="Impact" panose="020B0806030902050204" pitchFamily="34" charset="0"/>
                <a:cs typeface="Impact" panose="020B0806030902050204" pitchFamily="34" charset="0"/>
              </a:rPr>
              <a:t>Pediatría forense</a:t>
            </a:r>
          </a:p>
        </p:txBody>
      </p:sp>
      <p:sp>
        <p:nvSpPr>
          <p:cNvPr id="11" name="Content Placeholder 2">
            <a:extLst>
              <a:ext uri="{FF2B5EF4-FFF2-40B4-BE49-F238E27FC236}">
                <a16:creationId xmlns:a16="http://schemas.microsoft.com/office/drawing/2014/main" id="{D5DB3DBB-10FB-6EEE-7871-69E1029FA79F}"/>
              </a:ext>
            </a:extLst>
          </p:cNvPr>
          <p:cNvSpPr txBox="1">
            <a:spLocks/>
          </p:cNvSpPr>
          <p:nvPr/>
        </p:nvSpPr>
        <p:spPr>
          <a:xfrm>
            <a:off x="457200" y="1120412"/>
            <a:ext cx="4514775" cy="357295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Experiencia en biomecánica y mecanismos de lesión.</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Evaluaciones, diagnóstico, tratamiento y manejo de casos de maltrato y negligencia infantil.</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Traumatismo craneal, lesiones en órganos o lesiones abdominales, fracturas, quemaduras, lesiones cutáneas, abuso o explotación sexual, negligencia grave, envenenamientos intencionados, tortura infantil, maltrato médico infantil. </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Beca de capacitación de tres años, certificación de la junta en Pediatría y Pediatría Especializada en Maltrato Infantil.</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Escasez de mano de obra.</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Experiencia en atención centrada en el paciente.</a:t>
            </a:r>
          </a:p>
          <a:p>
            <a:pPr marL="171450" indent="-171450" algn="l" defTabSz="685800" rtl="0">
              <a:lnSpc>
                <a:spcPct val="120000"/>
              </a:lnSpc>
              <a:spcBef>
                <a:spcPts val="750"/>
              </a:spcBef>
              <a:buClrTx/>
            </a:pPr>
            <a:r>
              <a:rPr lang="es" sz="1650" b="0" i="0" u="none" baseline="0">
                <a:solidFill>
                  <a:prstClr val="white">
                    <a:lumMod val="95000"/>
                  </a:prstClr>
                </a:solidFill>
                <a:latin typeface="Calibri" panose="020F0502020204030204"/>
                <a:ea typeface="Calibri" panose="020F0502020204030204"/>
                <a:cs typeface="Calibri" panose="020F0502020204030204"/>
              </a:rPr>
              <a:t>Testimonio médico experto. </a:t>
            </a:r>
          </a:p>
        </p:txBody>
      </p:sp>
      <p:pic>
        <p:nvPicPr>
          <p:cNvPr id="2" name="Picture 1" descr="child abuse and neglect ...">
            <a:extLst>
              <a:ext uri="{FF2B5EF4-FFF2-40B4-BE49-F238E27FC236}">
                <a16:creationId xmlns:a16="http://schemas.microsoft.com/office/drawing/2014/main" id="{C115CF17-3220-2603-1CFD-C83C0C9E9C99}"/>
              </a:ext>
            </a:extLst>
          </p:cNvPr>
          <p:cNvPicPr>
            <a:picLocks noChangeAspect="1"/>
          </p:cNvPicPr>
          <p:nvPr/>
        </p:nvPicPr>
        <p:blipFill>
          <a:blip r:embed="rId2"/>
          <a:stretch>
            <a:fillRect/>
          </a:stretch>
        </p:blipFill>
        <p:spPr>
          <a:xfrm>
            <a:off x="5045982" y="1680534"/>
            <a:ext cx="3915179" cy="2159839"/>
          </a:xfrm>
          <a:prstGeom prst="rect">
            <a:avLst/>
          </a:prstGeom>
        </p:spPr>
      </p:pic>
    </p:spTree>
    <p:extLst>
      <p:ext uri="{BB962C8B-B14F-4D97-AF65-F5344CB8AC3E}">
        <p14:creationId xmlns:p14="http://schemas.microsoft.com/office/powerpoint/2010/main" val="40649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056A1E-836F-63C5-887F-1EAB3E05B7FD}"/>
              </a:ext>
            </a:extLst>
          </p:cNvPr>
          <p:cNvPicPr>
            <a:picLocks noChangeAspect="1" noChangeArrowheads="1"/>
          </p:cNvPicPr>
          <p:nvPr/>
        </p:nvPicPr>
        <p:blipFill>
          <a:blip r:embed="rId2"/>
          <a:srcRect/>
          <a:stretch/>
        </p:blipFill>
        <p:spPr bwMode="auto">
          <a:xfrm>
            <a:off x="1202160" y="447540"/>
            <a:ext cx="3369840" cy="406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2EA572F-1B72-1E73-0FB3-783676905B15}"/>
              </a:ext>
            </a:extLst>
          </p:cNvPr>
          <p:cNvSpPr/>
          <p:nvPr/>
        </p:nvSpPr>
        <p:spPr>
          <a:xfrm>
            <a:off x="4261552" y="447541"/>
            <a:ext cx="4018850" cy="1771655"/>
          </a:xfrm>
          <a:prstGeom prst="rect">
            <a:avLst/>
          </a:prstGeom>
          <a:noFill/>
          <a:ln w="76200">
            <a:solidFill>
              <a:srgbClr val="315D2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rtl="0">
              <a:buClrTx/>
            </a:pPr>
            <a:endParaRPr lang="es" sz="1013" kern="1200">
              <a:solidFill>
                <a:prstClr val="white"/>
              </a:solidFill>
              <a:latin typeface="Calibri" panose="020F0502020204030204"/>
            </a:endParaRPr>
          </a:p>
        </p:txBody>
      </p:sp>
      <p:sp>
        <p:nvSpPr>
          <p:cNvPr id="4" name="Subtitle 2">
            <a:extLst>
              <a:ext uri="{FF2B5EF4-FFF2-40B4-BE49-F238E27FC236}">
                <a16:creationId xmlns:a16="http://schemas.microsoft.com/office/drawing/2014/main" id="{810B4D4C-4523-77D5-7D59-16805442DD4A}"/>
              </a:ext>
            </a:extLst>
          </p:cNvPr>
          <p:cNvSpPr txBox="1">
            <a:spLocks/>
          </p:cNvSpPr>
          <p:nvPr/>
        </p:nvSpPr>
        <p:spPr>
          <a:xfrm>
            <a:off x="4389124" y="596222"/>
            <a:ext cx="3763709" cy="1617587"/>
          </a:xfrm>
          <a:prstGeom prst="rect">
            <a:avLst/>
          </a:prstGeom>
        </p:spPr>
        <p:txBody>
          <a:bodyPr lIns="68580" tIns="34290" rIns="68580" bIns="3429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lgn="l" defTabSz="685800" rtl="0">
              <a:spcBef>
                <a:spcPts val="750"/>
              </a:spcBef>
              <a:buClrTx/>
            </a:pP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El equipo de Loma Linda cubre la región </a:t>
            </a:r>
            <a:r>
              <a:rPr lang="es" sz="1650" b="0" i="1" u="none" baseline="0">
                <a:solidFill>
                  <a:prstClr val="black">
                    <a:lumMod val="75000"/>
                    <a:lumOff val="25000"/>
                  </a:prstClr>
                </a:solidFill>
                <a:latin typeface="Calibri" panose="020F0502020204030204"/>
                <a:ea typeface="Calibri" panose="020F0502020204030204"/>
                <a:cs typeface="Calibri" panose="020F0502020204030204"/>
              </a:rPr>
              <a:t>geográfica más grande</a:t>
            </a: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 del condado.</a:t>
            </a:r>
          </a:p>
          <a:p>
            <a:pPr marL="171450" indent="-171450" algn="l" defTabSz="685800" rtl="0">
              <a:spcBef>
                <a:spcPts val="750"/>
              </a:spcBef>
              <a:buClrTx/>
            </a:pP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Más de </a:t>
            </a:r>
            <a:r>
              <a:rPr lang="es" sz="2100" b="0" i="0" u="none" baseline="0">
                <a:solidFill>
                  <a:srgbClr val="315D2B"/>
                </a:solidFill>
                <a:latin typeface="Impact"/>
                <a:ea typeface="Impact"/>
                <a:cs typeface="Impact"/>
              </a:rPr>
              <a:t>4,000 casos</a:t>
            </a: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 al año.</a:t>
            </a:r>
            <a:endParaRPr lang="es" sz="1650">
              <a:solidFill>
                <a:prstClr val="black">
                  <a:lumMod val="75000"/>
                  <a:lumOff val="25000"/>
                </a:prstClr>
              </a:solidFill>
              <a:latin typeface="Calibri" panose="020F0502020204030204"/>
              <a:cs typeface="Calibri"/>
            </a:endParaRPr>
          </a:p>
          <a:p>
            <a:pPr marL="171450" indent="-171450" algn="l" defTabSz="685800" rtl="0">
              <a:spcBef>
                <a:spcPts val="750"/>
              </a:spcBef>
              <a:buClrTx/>
            </a:pP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Aproximadamente </a:t>
            </a:r>
            <a:r>
              <a:rPr lang="es" sz="2400" b="0" i="0" u="none" baseline="0">
                <a:solidFill>
                  <a:srgbClr val="315D2B"/>
                </a:solidFill>
                <a:latin typeface="Impact"/>
                <a:ea typeface="Impact"/>
                <a:cs typeface="Impact"/>
              </a:rPr>
              <a:t>25</a:t>
            </a:r>
            <a:r>
              <a:rPr lang="es" sz="1650" b="0" i="0" u="none" baseline="0">
                <a:solidFill>
                  <a:prstClr val="black">
                    <a:lumMod val="75000"/>
                    <a:lumOff val="25000"/>
                  </a:prstClr>
                </a:solidFill>
                <a:latin typeface="Calibri" panose="020F0502020204030204"/>
                <a:ea typeface="Calibri" panose="020F0502020204030204"/>
                <a:cs typeface="Calibri" panose="020F0502020204030204"/>
              </a:rPr>
              <a:t> homicidios.</a:t>
            </a:r>
            <a:endParaRPr lang="es" sz="1650">
              <a:solidFill>
                <a:prstClr val="black">
                  <a:lumMod val="75000"/>
                  <a:lumOff val="25000"/>
                </a:prstClr>
              </a:solidFill>
              <a:latin typeface="Calibri" panose="020F0502020204030204"/>
              <a:cs typeface="Calibri"/>
            </a:endParaRPr>
          </a:p>
        </p:txBody>
      </p:sp>
    </p:spTree>
    <p:extLst>
      <p:ext uri="{BB962C8B-B14F-4D97-AF65-F5344CB8AC3E}">
        <p14:creationId xmlns:p14="http://schemas.microsoft.com/office/powerpoint/2010/main" val="417583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DA7E8D-10B7-4459-F254-0FED32CBC41A}"/>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499"/>
          <a:stretch/>
        </p:blipFill>
        <p:spPr>
          <a:xfrm>
            <a:off x="-1" y="0"/>
            <a:ext cx="9214339" cy="4800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Rectangle 1">
            <a:extLst>
              <a:ext uri="{FF2B5EF4-FFF2-40B4-BE49-F238E27FC236}">
                <a16:creationId xmlns:a16="http://schemas.microsoft.com/office/drawing/2014/main" id="{68BCD61C-95FC-6549-31C7-E64F9CF682FF}"/>
              </a:ext>
            </a:extLst>
          </p:cNvPr>
          <p:cNvSpPr/>
          <p:nvPr/>
        </p:nvSpPr>
        <p:spPr>
          <a:xfrm>
            <a:off x="367319" y="732058"/>
            <a:ext cx="8305194" cy="1246495"/>
          </a:xfrm>
          <a:prstGeom prst="rect">
            <a:avLst/>
          </a:prstGeom>
        </p:spPr>
        <p:txBody>
          <a:bodyPr wrap="square">
            <a:spAutoFit/>
          </a:bodyPr>
          <a:lstStyle/>
          <a:p>
            <a:pPr algn="l" defTabSz="685800" rtl="0">
              <a:buClrTx/>
              <a:defRPr/>
            </a:pPr>
            <a:r>
              <a:rPr lang="es" sz="1500" b="1" i="0" u="none" kern="1200" baseline="0">
                <a:solidFill>
                  <a:prstClr val="white"/>
                </a:solidFill>
                <a:effectLst>
                  <a:outerShdw blurRad="50800" dist="38100" dir="8100000" algn="tr" rotWithShape="0">
                    <a:prstClr val="black">
                      <a:alpha val="40000"/>
                    </a:prstClr>
                  </a:outerShdw>
                </a:effectLst>
                <a:latin typeface="Calibri" panose="020F0502020204030204" pitchFamily="34" charset="0"/>
                <a:ea typeface="+mn-ea"/>
                <a:cs typeface="Calibri" panose="020F0502020204030204" pitchFamily="34" charset="0"/>
              </a:rPr>
              <a:t>El Children's Assessment Center (CAC) de San Bernardino es una asociación pública y privada entre el condado de San Bernardino y el Loma Linda University Children's Hospital, que proporciona entrevistas forenses y exámenes médicos probatorios para ayudar en la evaluación de las acusaciones de maltrato infantil. El CAC coordina los servicios en un entorno centrado en los niños, con lo que se reduce el daño a las víctimas infantiles y sus familias.</a:t>
            </a:r>
          </a:p>
        </p:txBody>
      </p:sp>
      <p:sp>
        <p:nvSpPr>
          <p:cNvPr id="4" name="Title 1">
            <a:extLst>
              <a:ext uri="{FF2B5EF4-FFF2-40B4-BE49-F238E27FC236}">
                <a16:creationId xmlns:a16="http://schemas.microsoft.com/office/drawing/2014/main" id="{EEF20326-CCC1-33FE-A8DE-C5E23B7D3897}"/>
              </a:ext>
            </a:extLst>
          </p:cNvPr>
          <p:cNvSpPr txBox="1">
            <a:spLocks/>
          </p:cNvSpPr>
          <p:nvPr/>
        </p:nvSpPr>
        <p:spPr>
          <a:xfrm>
            <a:off x="281594" y="240330"/>
            <a:ext cx="6286500" cy="4572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algn="l" defTabSz="342900" rtl="0">
              <a:buClrTx/>
              <a:defRPr/>
            </a:pPr>
            <a:r>
              <a:rPr lang="es" sz="2700" b="1" i="0" u="none" baseline="0">
                <a:solidFill>
                  <a:prstClr val="white"/>
                </a:solidFill>
                <a:effectLst>
                  <a:outerShdw blurRad="50800" dist="38100" dir="8100000" algn="tr"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¿Qué es el Children’s Assessment Center?</a:t>
            </a:r>
            <a:endParaRPr lang="es" sz="2700">
              <a:solidFill>
                <a:prstClr val="white"/>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676708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04E7B-42F5-63F7-1A34-DFE94E32B4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2901"/>
            <a:ext cx="9144000" cy="51435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4B968ADE-8C7F-13C1-CE10-C326D2278428}"/>
              </a:ext>
            </a:extLst>
          </p:cNvPr>
          <p:cNvSpPr txBox="1">
            <a:spLocks/>
          </p:cNvSpPr>
          <p:nvPr/>
        </p:nvSpPr>
        <p:spPr>
          <a:xfrm>
            <a:off x="650630" y="268923"/>
            <a:ext cx="4474737" cy="4047551"/>
          </a:xfrm>
          <a:prstGeom prst="rect">
            <a:avLst/>
          </a:prstGeom>
          <a:solidFill>
            <a:schemeClr val="bg1">
              <a:alpha val="80569"/>
            </a:schemeClr>
          </a:solidFill>
          <a:ln>
            <a:solidFill>
              <a:schemeClr val="dk1"/>
            </a:solidFill>
          </a:ln>
        </p:spPr>
        <p:txBody>
          <a:bodyPr lIns="137160" tIns="137160" rIns="137160" bIns="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algn="l" defTabSz="342900" rtl="0">
              <a:buClrTx/>
              <a:defRPr/>
            </a:pPr>
            <a:r>
              <a:rPr lang="es" sz="2700" b="1" i="0" u="none" baseline="0" dirty="0">
                <a:solidFill>
                  <a:prstClr val="black">
                    <a:lumMod val="65000"/>
                    <a:lumOff val="35000"/>
                  </a:prstClr>
                </a:solidFill>
                <a:latin typeface="Calibri"/>
                <a:ea typeface="Calibri"/>
                <a:cs typeface="Calibri"/>
              </a:rPr>
              <a:t>Servicios</a:t>
            </a:r>
          </a:p>
          <a:p>
            <a:pPr marL="51435" algn="l" defTabSz="342900" rtl="0">
              <a:buClrTx/>
              <a:defRPr/>
            </a:pPr>
            <a:endParaRPr lang="es" sz="2100" b="1" dirty="0">
              <a:solidFill>
                <a:prstClr val="black">
                  <a:lumMod val="65000"/>
                  <a:lumOff val="35000"/>
                </a:prstClr>
              </a:solidFill>
              <a:latin typeface="Calibri" panose="020F0502020204030204" pitchFamily="34" charset="0"/>
              <a:cs typeface="Calibri" panose="020F0502020204030204" pitchFamily="34" charset="0"/>
            </a:endParaRPr>
          </a:p>
          <a:p>
            <a:pPr marL="51435" algn="l" defTabSz="342900" rtl="0">
              <a:buClrTx/>
              <a:defRPr/>
            </a:pPr>
            <a:r>
              <a:rPr lang="es" sz="2100" b="1" i="0" u="none" baseline="0" dirty="0">
                <a:solidFill>
                  <a:prstClr val="black">
                    <a:lumMod val="65000"/>
                    <a:lumOff val="35000"/>
                  </a:prstClr>
                </a:solidFill>
                <a:latin typeface="Calibri"/>
                <a:ea typeface="Calibri"/>
                <a:cs typeface="Calibri"/>
              </a:rPr>
              <a:t>El CAC ofrece servicios multidisciplinarios para presuntas víctimas de maltrato infantil, que incluyen:</a:t>
            </a:r>
          </a:p>
          <a:p>
            <a:pPr marL="51435" algn="l" defTabSz="342900" rtl="0">
              <a:buClrTx/>
              <a:defRPr/>
            </a:pPr>
            <a:endParaRPr lang="es" sz="2700" b="1" dirty="0">
              <a:solidFill>
                <a:prstClr val="black">
                  <a:lumMod val="65000"/>
                  <a:lumOff val="35000"/>
                </a:prstClr>
              </a:solidFill>
              <a:latin typeface="Calibri" panose="020F0502020204030204" pitchFamily="34" charset="0"/>
              <a:cs typeface="Calibri" panose="020F0502020204030204" pitchFamily="34" charset="0"/>
            </a:endParaRP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Entrevistas forenses.</a:t>
            </a: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Exámenes médicos forenses ambulatorios.</a:t>
            </a: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Seguimiento de casos de pacientes hospitalizados.</a:t>
            </a: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Defensa de las víctimas. </a:t>
            </a:r>
            <a:endParaRPr lang="es" sz="1650" b="1" dirty="0">
              <a:solidFill>
                <a:prstClr val="black">
                  <a:lumMod val="65000"/>
                  <a:lumOff val="35000"/>
                </a:prstClr>
              </a:solidFill>
              <a:latin typeface="Calibri" panose="020F0502020204030204" pitchFamily="34" charset="0"/>
              <a:cs typeface="Calibri" panose="020F0502020204030204" pitchFamily="34" charset="0"/>
            </a:endParaRPr>
          </a:p>
          <a:p>
            <a:pPr marL="123349" indent="-123349" algn="l" defTabSz="342900" rtl="0">
              <a:spcAft>
                <a:spcPts val="450"/>
              </a:spcAft>
              <a:buClrTx/>
              <a:buFont typeface="Arial" panose="020B0604020202020204" pitchFamily="34" charset="0"/>
              <a:buChar char="•"/>
              <a:defRPr/>
            </a:pPr>
            <a:r>
              <a:rPr lang="es" sz="1650" b="1" i="0" u="none" baseline="0" dirty="0">
                <a:solidFill>
                  <a:prstClr val="black">
                    <a:lumMod val="65000"/>
                    <a:lumOff val="35000"/>
                  </a:prstClr>
                </a:solidFill>
                <a:latin typeface="Calibri"/>
                <a:ea typeface="Calibri"/>
                <a:cs typeface="Calibri"/>
              </a:rPr>
              <a:t> Evaluaciones y derivaciones de salud mental.</a:t>
            </a:r>
          </a:p>
        </p:txBody>
      </p:sp>
    </p:spTree>
    <p:extLst>
      <p:ext uri="{BB962C8B-B14F-4D97-AF65-F5344CB8AC3E}">
        <p14:creationId xmlns:p14="http://schemas.microsoft.com/office/powerpoint/2010/main" val="1730065852"/>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22AEE9-FF44-5EA9-DEA6-EE22C7FF67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60797"/>
            <a:ext cx="9144000" cy="525260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DE68D462-DD95-B34A-96DE-B019C5854080}"/>
              </a:ext>
            </a:extLst>
          </p:cNvPr>
          <p:cNvSpPr txBox="1">
            <a:spLocks/>
          </p:cNvSpPr>
          <p:nvPr/>
        </p:nvSpPr>
        <p:spPr>
          <a:xfrm>
            <a:off x="766282" y="168701"/>
            <a:ext cx="4041938" cy="4305327"/>
          </a:xfrm>
          <a:prstGeom prst="rect">
            <a:avLst/>
          </a:prstGeom>
          <a:solidFill>
            <a:schemeClr val="bg1">
              <a:alpha val="83214"/>
            </a:schemeClr>
          </a:solidFill>
          <a:ln>
            <a:solidFill>
              <a:schemeClr val="tx1"/>
            </a:solidFill>
          </a:ln>
        </p:spPr>
        <p:txBody>
          <a:bodyPr lIns="137160" tIns="68580" rIns="137160" bIns="68580" anchor="t">
            <a:normAutofit fontScale="9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1435" algn="l" defTabSz="342900" rtl="0">
              <a:buClrTx/>
              <a:defRPr/>
            </a:pPr>
            <a:r>
              <a:rPr lang="es" sz="2700" b="1" i="0" u="none" baseline="0" dirty="0">
                <a:solidFill>
                  <a:prstClr val="black">
                    <a:lumMod val="65000"/>
                    <a:lumOff val="35000"/>
                  </a:prstClr>
                </a:solidFill>
                <a:latin typeface="Calibri"/>
                <a:ea typeface="Calibri"/>
                <a:cs typeface="Calibri"/>
              </a:rPr>
              <a:t>Asociaciones</a:t>
            </a:r>
          </a:p>
          <a:p>
            <a:pPr marL="51435" algn="l" defTabSz="342900" rtl="0">
              <a:buClrTx/>
              <a:defRPr/>
            </a:pPr>
            <a:endParaRPr lang="es" sz="13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Loma Linda University Children’s Hospital</a:t>
            </a:r>
            <a:endParaRPr lang="es" sz="1650" b="1" dirty="0">
              <a:solidFill>
                <a:prstClr val="black">
                  <a:lumMod val="65000"/>
                  <a:lumOff val="35000"/>
                </a:prstClr>
              </a:solidFill>
              <a:latin typeface="Calibri" panose="020F0502020204030204" pitchFamily="34" charset="0"/>
              <a:cs typeface="Calibri" panose="020F0502020204030204" pitchFamily="34" charset="0"/>
            </a:endParaRPr>
          </a:p>
          <a:p>
            <a:pPr marL="285750" indent="-28575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Condado de San Bernardino</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Departamento de Salud Conductual (Department of Behavioral Health)</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Servicios para Niños y Familias (Children &amp; Family Services)</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Fiscalía del Distrito (District Attorney’s Office)</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Departamento del Sheriff (Sheriff’s Department)</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Children’s Network</a:t>
            </a:r>
          </a:p>
          <a:p>
            <a:pPr marL="557213" lvl="1" indent="-214313" algn="l" defTabSz="685800" rtl="0">
              <a:lnSpc>
                <a:spcPct val="150000"/>
              </a:lnSpc>
              <a:buClrTx/>
              <a:buFont typeface="Courier New" panose="02070309020205020404" pitchFamily="49" charset="0"/>
              <a:buChar char="o"/>
              <a:defRPr/>
            </a:pPr>
            <a:r>
              <a:rPr lang="es" sz="1650" b="0" i="1" u="none" kern="1200" baseline="0" dirty="0">
                <a:solidFill>
                  <a:prstClr val="black">
                    <a:lumMod val="65000"/>
                    <a:lumOff val="35000"/>
                  </a:prstClr>
                </a:solidFill>
                <a:latin typeface="Calibri"/>
                <a:ea typeface="+mn-ea"/>
                <a:cs typeface="Calibri"/>
              </a:rPr>
              <a:t>First 5</a:t>
            </a:r>
            <a:endParaRPr lang="es" sz="1650" b="1" i="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342900" indent="-34290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Children’s Fund</a:t>
            </a:r>
            <a:endParaRPr lang="es" sz="1650" b="1" dirty="0">
              <a:solidFill>
                <a:prstClr val="black">
                  <a:lumMod val="65000"/>
                  <a:lumOff val="35000"/>
                </a:prstClr>
              </a:solidFill>
              <a:latin typeface="Calibri" panose="020F0502020204030204" pitchFamily="34" charset="0"/>
              <a:cs typeface="Calibri" panose="020F0502020204030204" pitchFamily="34" charset="0"/>
            </a:endParaRPr>
          </a:p>
          <a:p>
            <a:pPr marL="342900" indent="-342900" algn="l" defTabSz="342900" rtl="0">
              <a:spcBef>
                <a:spcPts val="0"/>
              </a:spcBef>
              <a:buClrTx/>
              <a:buFont typeface="Wingdings" panose="05000000000000000000" pitchFamily="2" charset="2"/>
              <a:buChar char="§"/>
              <a:defRPr/>
            </a:pPr>
            <a:r>
              <a:rPr lang="es" sz="1650" b="1" i="0" u="none" baseline="0" dirty="0">
                <a:solidFill>
                  <a:prstClr val="black">
                    <a:lumMod val="65000"/>
                    <a:lumOff val="35000"/>
                  </a:prstClr>
                </a:solidFill>
                <a:latin typeface="Calibri"/>
                <a:ea typeface="Calibri"/>
                <a:cs typeface="Calibri"/>
              </a:rPr>
              <a:t>Departamentos de policía locales</a:t>
            </a:r>
          </a:p>
          <a:p>
            <a:pPr algn="l" defTabSz="342900" rtl="0">
              <a:buClrTx/>
              <a:defRPr/>
            </a:pPr>
            <a:endParaRPr lang="es" sz="1500" b="1" dirty="0">
              <a:solidFill>
                <a:prstClr val="black">
                  <a:lumMod val="65000"/>
                  <a:lumOff val="35000"/>
                </a:prstClr>
              </a:solidFill>
              <a:latin typeface="Calibri" panose="020F0502020204030204" pitchFamily="34" charset="0"/>
              <a:cs typeface="Calibri" panose="020F0502020204030204" pitchFamily="34" charset="0"/>
            </a:endParaRPr>
          </a:p>
          <a:p>
            <a:pPr marL="274320" lvl="1" algn="l" defTabSz="685800" rtl="0">
              <a:buClrTx/>
              <a:defRPr/>
            </a:pPr>
            <a:endParaRPr lang="es" sz="1500" b="1" kern="1200" dirty="0">
              <a:solidFill>
                <a:prstClr val="black">
                  <a:lumMod val="65000"/>
                  <a:lumOff val="35000"/>
                </a:prstClr>
              </a:solidFill>
              <a:latin typeface="Calibri" panose="020F0502020204030204" pitchFamily="34" charset="0"/>
              <a:ea typeface="+mn-ea"/>
              <a:cs typeface="Calibri" panose="020F0502020204030204" pitchFamily="34" charset="0"/>
            </a:endParaRPr>
          </a:p>
          <a:p>
            <a:pPr marL="51435" algn="l" defTabSz="342900" rtl="0">
              <a:buClrTx/>
              <a:defRPr/>
            </a:pPr>
            <a:endParaRPr lang="es" sz="2700" dirty="0">
              <a:solidFill>
                <a:prstClr val="black">
                  <a:lumMod val="65000"/>
                  <a:lumOff val="35000"/>
                </a:prst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74552"/>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FF16-731A-4557-93FD-4A2A05CEBB18}"/>
              </a:ext>
            </a:extLst>
          </p:cNvPr>
          <p:cNvSpPr>
            <a:spLocks noGrp="1"/>
          </p:cNvSpPr>
          <p:nvPr>
            <p:ph type="title"/>
          </p:nvPr>
        </p:nvSpPr>
        <p:spPr/>
        <p:txBody>
          <a:bodyPr/>
          <a:lstStyle/>
          <a:p>
            <a:pPr algn="ctr" rtl="0"/>
            <a:r>
              <a:rPr lang="es" b="0" i="0" u="none" baseline="0">
                <a:latin typeface="Calibri"/>
                <a:cs typeface="Arial"/>
              </a:rPr>
              <a:t>Experiencias adversas en la infancia</a:t>
            </a:r>
            <a:endParaRPr lang="es"/>
          </a:p>
        </p:txBody>
      </p:sp>
      <p:sp>
        <p:nvSpPr>
          <p:cNvPr id="5" name="TextBox 4">
            <a:extLst>
              <a:ext uri="{FF2B5EF4-FFF2-40B4-BE49-F238E27FC236}">
                <a16:creationId xmlns:a16="http://schemas.microsoft.com/office/drawing/2014/main" id="{5FCEBF24-DFDA-47F4-A389-2C35930DEA51}"/>
              </a:ext>
            </a:extLst>
          </p:cNvPr>
          <p:cNvSpPr txBox="1"/>
          <p:nvPr/>
        </p:nvSpPr>
        <p:spPr>
          <a:xfrm>
            <a:off x="2584939" y="1863969"/>
            <a:ext cx="184731" cy="300082"/>
          </a:xfrm>
          <a:prstGeom prst="rect">
            <a:avLst/>
          </a:prstGeom>
          <a:noFill/>
        </p:spPr>
        <p:txBody>
          <a:bodyPr wrap="none" rtlCol="0">
            <a:spAutoFit/>
          </a:bodyPr>
          <a:lstStyle/>
          <a:p>
            <a:pPr algn="l" defTabSz="685800" rtl="0">
              <a:buClrTx/>
            </a:pPr>
            <a:endParaRPr lang="es" sz="1350" kern="1200">
              <a:solidFill>
                <a:prstClr val="black"/>
              </a:solidFill>
              <a:latin typeface="Calibri" panose="020F0502020204030204"/>
              <a:ea typeface="+mn-ea"/>
              <a:cs typeface="+mn-cs"/>
            </a:endParaRPr>
          </a:p>
        </p:txBody>
      </p:sp>
      <p:pic>
        <p:nvPicPr>
          <p:cNvPr id="7172" name="Picture 4" descr="ACE Pyramid represents the conceptual framework for the ACE Study">
            <a:extLst>
              <a:ext uri="{FF2B5EF4-FFF2-40B4-BE49-F238E27FC236}">
                <a16:creationId xmlns:a16="http://schemas.microsoft.com/office/drawing/2014/main" id="{49EDE31A-63BC-4593-B8AC-56C0B168093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319082" y="1278130"/>
            <a:ext cx="4242995" cy="3217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7A5638-8558-4D6F-9129-DEB5672B05D5}"/>
              </a:ext>
            </a:extLst>
          </p:cNvPr>
          <p:cNvSpPr txBox="1"/>
          <p:nvPr/>
        </p:nvSpPr>
        <p:spPr>
          <a:xfrm>
            <a:off x="448808" y="1364395"/>
            <a:ext cx="4123192" cy="3299045"/>
          </a:xfrm>
          <a:prstGeom prst="rect">
            <a:avLst/>
          </a:prstGeom>
          <a:noFill/>
        </p:spPr>
        <p:txBody>
          <a:bodyPr wrap="square" lIns="68580" tIns="34290" rIns="68580" bIns="34290" rtlCol="0" anchor="t">
            <a:normAutofit/>
          </a:bodyPr>
          <a:lstStyle/>
          <a:p>
            <a:pPr algn="l" defTabSz="685800" rtl="0">
              <a:buClrTx/>
            </a:pPr>
            <a:r>
              <a:rPr lang="es" sz="1800" b="0" i="0" u="none" kern="1200" baseline="0" dirty="0">
                <a:solidFill>
                  <a:prstClr val="black"/>
                </a:solidFill>
                <a:latin typeface="Calibri"/>
                <a:ea typeface="+mn-ea"/>
              </a:rPr>
              <a:t>Maltrato físico.</a:t>
            </a:r>
          </a:p>
          <a:p>
            <a:pPr algn="l" defTabSz="685800" rtl="0">
              <a:buClrTx/>
            </a:pPr>
            <a:r>
              <a:rPr lang="es" sz="1800" b="0" i="0" u="none" kern="1200" baseline="0" dirty="0">
                <a:solidFill>
                  <a:prstClr val="black"/>
                </a:solidFill>
                <a:latin typeface="Calibri"/>
                <a:ea typeface="+mn-ea"/>
              </a:rPr>
              <a:t>Abuso sexual.</a:t>
            </a:r>
          </a:p>
          <a:p>
            <a:pPr algn="l" defTabSz="685800" rtl="0">
              <a:buClrTx/>
            </a:pPr>
            <a:r>
              <a:rPr lang="es" sz="1800" b="0" i="0" u="none" kern="1200" baseline="0" dirty="0">
                <a:solidFill>
                  <a:prstClr val="black"/>
                </a:solidFill>
                <a:latin typeface="Calibri"/>
                <a:ea typeface="+mn-ea"/>
              </a:rPr>
              <a:t>Maltrato emocional. </a:t>
            </a:r>
          </a:p>
          <a:p>
            <a:pPr algn="l" defTabSz="685800" rtl="0">
              <a:buClrTx/>
            </a:pPr>
            <a:r>
              <a:rPr lang="es" sz="1800" b="0" i="0" u="none" kern="1200" baseline="0" dirty="0">
                <a:solidFill>
                  <a:prstClr val="black"/>
                </a:solidFill>
                <a:latin typeface="Calibri"/>
                <a:ea typeface="+mn-ea"/>
              </a:rPr>
              <a:t>Negligencia emocional.</a:t>
            </a:r>
          </a:p>
          <a:p>
            <a:pPr algn="l" defTabSz="685800" rtl="0">
              <a:buClrTx/>
            </a:pPr>
            <a:r>
              <a:rPr lang="es" sz="1800" b="0" i="0" u="none" kern="1200" baseline="0" dirty="0">
                <a:solidFill>
                  <a:prstClr val="black"/>
                </a:solidFill>
                <a:latin typeface="Calibri"/>
                <a:ea typeface="+mn-ea"/>
              </a:rPr>
              <a:t>Negligencia física.</a:t>
            </a:r>
          </a:p>
          <a:p>
            <a:pPr algn="l" defTabSz="685800" rtl="0">
              <a:buClrTx/>
            </a:pPr>
            <a:r>
              <a:rPr lang="es" sz="1800" b="0" i="0" u="none" kern="1200" baseline="0" dirty="0">
                <a:solidFill>
                  <a:prstClr val="black"/>
                </a:solidFill>
                <a:latin typeface="Calibri"/>
                <a:ea typeface="+mn-ea"/>
              </a:rPr>
              <a:t>Separación o divorcio de los padres.</a:t>
            </a:r>
          </a:p>
          <a:p>
            <a:pPr algn="l" defTabSz="685800" rtl="0">
              <a:buClrTx/>
            </a:pPr>
            <a:r>
              <a:rPr lang="es" sz="1800" b="0" i="0" u="none" kern="1200" baseline="0" dirty="0">
                <a:solidFill>
                  <a:prstClr val="black"/>
                </a:solidFill>
                <a:latin typeface="Calibri"/>
                <a:ea typeface="+mn-ea"/>
              </a:rPr>
              <a:t>Exposición a la violencia en el hogar.</a:t>
            </a:r>
          </a:p>
          <a:p>
            <a:pPr algn="l" defTabSz="685800" rtl="0">
              <a:buClrTx/>
            </a:pPr>
            <a:r>
              <a:rPr lang="es" sz="1800" b="0" i="0" u="none" kern="1200" baseline="0" dirty="0">
                <a:solidFill>
                  <a:prstClr val="black"/>
                </a:solidFill>
                <a:latin typeface="Calibri"/>
                <a:ea typeface="+mn-ea"/>
              </a:rPr>
              <a:t>Cuidador con un consumo indebido de sustancias.</a:t>
            </a:r>
          </a:p>
          <a:p>
            <a:pPr algn="l" defTabSz="685800" rtl="0">
              <a:buClrTx/>
            </a:pPr>
            <a:r>
              <a:rPr lang="es" sz="1800" b="0" i="0" u="none" kern="1200" baseline="0" dirty="0">
                <a:solidFill>
                  <a:prstClr val="black"/>
                </a:solidFill>
                <a:latin typeface="Calibri"/>
                <a:ea typeface="+mn-ea"/>
              </a:rPr>
              <a:t>Cuidador con problemas de salud mental.</a:t>
            </a:r>
          </a:p>
          <a:p>
            <a:pPr algn="l" defTabSz="685800" rtl="0">
              <a:buClrTx/>
            </a:pPr>
            <a:r>
              <a:rPr lang="es" sz="1800" b="0" i="0" u="none" kern="1200" baseline="0" dirty="0">
                <a:solidFill>
                  <a:prstClr val="black"/>
                </a:solidFill>
                <a:latin typeface="Calibri"/>
                <a:ea typeface="+mn-ea"/>
              </a:rPr>
              <a:t>Cuidador encarcelado.</a:t>
            </a:r>
          </a:p>
          <a:p>
            <a:pPr algn="l" defTabSz="685800" rtl="0">
              <a:buClrTx/>
            </a:pPr>
            <a:endParaRPr lang="e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0152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buClrTx/>
              <a:defRPr/>
            </a:pPr>
            <a:endParaRPr lang="es" sz="1350" kern="1200">
              <a:solidFill>
                <a:prstClr val="white"/>
              </a:solidFill>
              <a:latin typeface="Calibri" panose="020F0502020204030204"/>
            </a:endParaRPr>
          </a:p>
        </p:txBody>
      </p:sp>
      <p:pic>
        <p:nvPicPr>
          <p:cNvPr id="3" name="Content Placeholder 2"/>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1" y="7"/>
            <a:ext cx="7252232" cy="51434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buClrTx/>
              <a:defRPr/>
            </a:pPr>
            <a:endParaRPr lang="es" sz="1350" kern="1200">
              <a:solidFill>
                <a:prstClr val="white"/>
              </a:solidFill>
              <a:latin typeface="Calibri" panose="020F0502020204030204"/>
            </a:endParaRPr>
          </a:p>
        </p:txBody>
      </p:sp>
      <p:sp>
        <p:nvSpPr>
          <p:cNvPr id="6" name="Title 5"/>
          <p:cNvSpPr>
            <a:spLocks noGrp="1"/>
          </p:cNvSpPr>
          <p:nvPr>
            <p:ph type="title" idx="4294967295"/>
          </p:nvPr>
        </p:nvSpPr>
        <p:spPr>
          <a:xfrm>
            <a:off x="6326383" y="782532"/>
            <a:ext cx="2866642" cy="1424934"/>
          </a:xfrm>
        </p:spPr>
        <p:txBody>
          <a:bodyPr vert="horz" lIns="68580" tIns="34290" rIns="68580" bIns="34290" rtlCol="0" anchor="ctr">
            <a:normAutofit fontScale="90000"/>
          </a:bodyPr>
          <a:lstStyle/>
          <a:p>
            <a:pPr algn="ctr" rtl="0"/>
            <a:r>
              <a:rPr lang="es" sz="2775" b="1" i="0" u="none" baseline="0">
                <a:effectLst>
                  <a:outerShdw blurRad="165100" dist="63500" dir="5400000" algn="t" rotWithShape="0">
                    <a:schemeClr val="bg1">
                      <a:alpha val="92934"/>
                    </a:schemeClr>
                  </a:outerShdw>
                </a:effectLst>
                <a:latin typeface="Calibri"/>
                <a:ea typeface="Calibri"/>
                <a:cs typeface="Calibri"/>
              </a:rPr>
              <a:t>Resiliency Institute for Childhood Adversity (RICA)</a:t>
            </a:r>
            <a:endParaRPr lang="es"/>
          </a:p>
        </p:txBody>
      </p:sp>
      <p:sp>
        <p:nvSpPr>
          <p:cNvPr id="7" name="Content Placeholder 6"/>
          <p:cNvSpPr>
            <a:spLocks noGrp="1"/>
          </p:cNvSpPr>
          <p:nvPr>
            <p:ph sz="half" idx="4294967295"/>
          </p:nvPr>
        </p:nvSpPr>
        <p:spPr>
          <a:xfrm>
            <a:off x="6331030" y="2483524"/>
            <a:ext cx="3470491" cy="2656109"/>
          </a:xfrm>
          <a:prstGeom prst="rect">
            <a:avLst/>
          </a:prstGeom>
        </p:spPr>
        <p:txBody>
          <a:bodyPr vert="horz" lIns="68580" tIns="34290" rIns="68580" bIns="34290" rtlCol="0" anchor="t">
            <a:normAutofit/>
          </a:bodyPr>
          <a:lstStyle/>
          <a:p>
            <a:pPr marL="342900" indent="-342900" algn="l" rtl="0">
              <a:spcBef>
                <a:spcPts val="0"/>
              </a:spcBef>
              <a:spcAft>
                <a:spcPts val="450"/>
              </a:spcAft>
              <a:buFont typeface="Wingdings" panose="020B0604020202020204" pitchFamily="34" charset="0"/>
              <a:buChar char="v"/>
            </a:pPr>
            <a:r>
              <a:rPr lang="es" sz="2400" b="0" i="0" u="none" baseline="0"/>
              <a:t>Servicios</a:t>
            </a:r>
            <a:r>
              <a:rPr lang="es" sz="2400" b="0" i="0" u="none" baseline="0">
                <a:cs typeface="Calibri" panose="020F0502020204030204"/>
              </a:rPr>
              <a:t> clínicos integrados</a:t>
            </a:r>
          </a:p>
          <a:p>
            <a:pPr marL="342900" indent="-342900" algn="l" rtl="0">
              <a:spcBef>
                <a:spcPts val="0"/>
              </a:spcBef>
              <a:spcAft>
                <a:spcPts val="450"/>
              </a:spcAft>
              <a:buFont typeface="Wingdings" panose="020B0604020202020204" pitchFamily="34" charset="0"/>
              <a:buChar char="v"/>
            </a:pPr>
            <a:r>
              <a:rPr lang="es" sz="2400" b="0" i="0" u="none" baseline="0"/>
              <a:t>Educación interdisciplinaria</a:t>
            </a:r>
            <a:endParaRPr lang="es" sz="2400">
              <a:cs typeface="Calibri"/>
            </a:endParaRPr>
          </a:p>
          <a:p>
            <a:pPr marL="342900" indent="-342900" algn="l" rtl="0">
              <a:spcBef>
                <a:spcPts val="0"/>
              </a:spcBef>
              <a:spcAft>
                <a:spcPts val="450"/>
              </a:spcAft>
              <a:buFont typeface="Wingdings" panose="020B0604020202020204" pitchFamily="34" charset="0"/>
              <a:buChar char="v"/>
            </a:pPr>
            <a:r>
              <a:rPr lang="es" sz="2400" b="0" i="0" u="none" baseline="0"/>
              <a:t>Investigación</a:t>
            </a:r>
            <a:endParaRPr lang="es" sz="2400">
              <a:cs typeface="Calibri"/>
            </a:endParaRPr>
          </a:p>
        </p:txBody>
      </p:sp>
    </p:spTree>
    <p:extLst>
      <p:ext uri="{BB962C8B-B14F-4D97-AF65-F5344CB8AC3E}">
        <p14:creationId xmlns:p14="http://schemas.microsoft.com/office/powerpoint/2010/main" val="187082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8"/>
          <p:cNvPicPr preferRelativeResize="0"/>
          <p:nvPr/>
        </p:nvPicPr>
        <p:blipFill rotWithShape="1">
          <a:blip r:embed="rId3">
            <a:alphaModFix/>
          </a:blip>
          <a:srcRect/>
          <a:stretch/>
        </p:blipFill>
        <p:spPr>
          <a:xfrm>
            <a:off x="2095" y="-53339"/>
            <a:ext cx="9144586" cy="5196839"/>
          </a:xfrm>
          <a:prstGeom prst="rect">
            <a:avLst/>
          </a:prstGeom>
          <a:noFill/>
          <a:ln>
            <a:noFill/>
          </a:ln>
        </p:spPr>
      </p:pic>
      <p:sp>
        <p:nvSpPr>
          <p:cNvPr id="316" name="Google Shape;316;p38"/>
          <p:cNvSpPr txBox="1">
            <a:spLocks noGrp="1"/>
          </p:cNvSpPr>
          <p:nvPr>
            <p:ph type="title"/>
          </p:nvPr>
        </p:nvSpPr>
        <p:spPr>
          <a:xfrm>
            <a:off x="1356950" y="461923"/>
            <a:ext cx="3630300" cy="8862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latin typeface="Calibri"/>
                <a:ea typeface="Calibri"/>
                <a:cs typeface="Calibri"/>
                <a:sym typeface="Calibri"/>
              </a:rPr>
              <a:t>On your computer, find</a:t>
            </a:r>
            <a:r>
              <a:rPr lang="en" sz="2000">
                <a:latin typeface="Calibri"/>
                <a:ea typeface="Calibri"/>
                <a:cs typeface="Calibri"/>
                <a:sym typeface="Calibri"/>
              </a:rPr>
              <a:t> </a:t>
            </a:r>
            <a:r>
              <a:rPr lang="en" sz="2000" b="1" i="0" u="none" strike="noStrike" cap="none">
                <a:latin typeface="Calibri"/>
                <a:ea typeface="Calibri"/>
                <a:cs typeface="Calibri"/>
                <a:sym typeface="Calibri"/>
              </a:rPr>
              <a:t>the Interpretation Globe</a:t>
            </a:r>
            <a:r>
              <a:rPr lang="en" sz="2000">
                <a:latin typeface="Calibri"/>
                <a:ea typeface="Calibri"/>
                <a:cs typeface="Calibri"/>
                <a:sym typeface="Calibri"/>
              </a:rPr>
              <a:t> </a:t>
            </a:r>
            <a:r>
              <a:rPr lang="en" sz="2000" b="1" i="0" u="none" strike="noStrike" cap="none">
                <a:latin typeface="Calibri"/>
                <a:ea typeface="Calibri"/>
                <a:cs typeface="Calibri"/>
                <a:sym typeface="Calibri"/>
              </a:rPr>
              <a:t>Icon</a:t>
            </a:r>
            <a:r>
              <a:rPr lang="en" sz="2000">
                <a:latin typeface="Calibri"/>
                <a:ea typeface="Calibri"/>
                <a:cs typeface="Calibri"/>
                <a:sym typeface="Calibri"/>
              </a:rPr>
              <a:t> </a:t>
            </a:r>
            <a:r>
              <a:rPr lang="en" sz="2000" b="1" i="0" u="none" strike="noStrike" cap="none">
                <a:latin typeface="Calibri"/>
                <a:ea typeface="Calibri"/>
                <a:cs typeface="Calibri"/>
                <a:sym typeface="Calibri"/>
              </a:rPr>
              <a:t>at</a:t>
            </a:r>
            <a:r>
              <a:rPr lang="en" sz="2000">
                <a:latin typeface="Calibri"/>
                <a:ea typeface="Calibri"/>
                <a:cs typeface="Calibri"/>
                <a:sym typeface="Calibri"/>
              </a:rPr>
              <a:t> </a:t>
            </a:r>
            <a:r>
              <a:rPr lang="en" sz="2000" b="1" i="0" u="none" strike="noStrike" cap="none">
                <a:latin typeface="Calibri"/>
                <a:ea typeface="Calibri"/>
                <a:cs typeface="Calibri"/>
                <a:sym typeface="Calibri"/>
              </a:rPr>
              <a:t>the bottom of</a:t>
            </a:r>
            <a:r>
              <a:rPr lang="en" sz="2000">
                <a:latin typeface="Calibri"/>
                <a:ea typeface="Calibri"/>
                <a:cs typeface="Calibri"/>
                <a:sym typeface="Calibri"/>
              </a:rPr>
              <a:t> </a:t>
            </a:r>
            <a:r>
              <a:rPr lang="en-US" sz="2000" b="1" i="0" u="none" strike="noStrike" cap="none">
                <a:latin typeface="Calibri"/>
                <a:ea typeface="Calibri"/>
                <a:cs typeface="Calibri"/>
                <a:sym typeface="Calibri"/>
              </a:rPr>
              <a:t>your screen</a:t>
            </a:r>
          </a:p>
        </p:txBody>
      </p:sp>
      <p:sp>
        <p:nvSpPr>
          <p:cNvPr id="317" name="Google Shape;317;p38"/>
          <p:cNvSpPr txBox="1"/>
          <p:nvPr/>
        </p:nvSpPr>
        <p:spPr>
          <a:xfrm>
            <a:off x="4095925" y="3577500"/>
            <a:ext cx="4683000" cy="884700"/>
          </a:xfrm>
          <a:prstGeom prst="rect">
            <a:avLst/>
          </a:prstGeom>
          <a:noFill/>
          <a:ln>
            <a:noFill/>
          </a:ln>
        </p:spPr>
        <p:txBody>
          <a:bodyPr spcFirstLastPara="1" wrap="square" lIns="0" tIns="24650" rIns="0" bIns="0" anchor="t" anchorCtr="0">
            <a:spAutoFit/>
          </a:bodyPr>
          <a:lstStyle/>
          <a:p>
            <a:pPr marL="12700" marR="0" lvl="0" indent="0" algn="ctr" rtl="0">
              <a:lnSpc>
                <a:spcPct val="93100"/>
              </a:lnSpc>
              <a:spcBef>
                <a:spcPts val="0"/>
              </a:spcBef>
              <a:spcAft>
                <a:spcPts val="0"/>
              </a:spcAft>
              <a:buNone/>
            </a:pPr>
            <a:r>
              <a:rPr lang="en" sz="2000" b="1">
                <a:solidFill>
                  <a:srgbClr val="9A40DE"/>
                </a:solidFill>
                <a:latin typeface="Calibri"/>
                <a:ea typeface="Calibri"/>
                <a:cs typeface="Calibri"/>
                <a:sym typeface="Calibri"/>
              </a:rPr>
              <a:t>En su computadora, busque el globo  terráqueo que dice Interpretación en la  parte inferior de su pantalla.</a:t>
            </a:r>
            <a:endParaRPr sz="2000" b="1">
              <a:solidFill>
                <a:schemeClr val="dk1"/>
              </a:solidFill>
              <a:latin typeface="Calibri"/>
              <a:ea typeface="Calibri"/>
              <a:cs typeface="Calibri"/>
              <a:sym typeface="Calibri"/>
            </a:endParaRPr>
          </a:p>
        </p:txBody>
      </p:sp>
      <p:pic>
        <p:nvPicPr>
          <p:cNvPr id="318" name="Google Shape;318;p38"/>
          <p:cNvPicPr preferRelativeResize="0"/>
          <p:nvPr/>
        </p:nvPicPr>
        <p:blipFill rotWithShape="1">
          <a:blip r:embed="rId4">
            <a:alphaModFix/>
          </a:blip>
          <a:srcRect/>
          <a:stretch/>
        </p:blipFill>
        <p:spPr>
          <a:xfrm>
            <a:off x="738080" y="3724342"/>
            <a:ext cx="2667993" cy="1057376"/>
          </a:xfrm>
          <a:prstGeom prst="rect">
            <a:avLst/>
          </a:prstGeom>
          <a:noFill/>
          <a:ln>
            <a:noFill/>
          </a:ln>
        </p:spPr>
      </p:pic>
      <p:pic>
        <p:nvPicPr>
          <p:cNvPr id="319" name="Google Shape;319;p38"/>
          <p:cNvPicPr preferRelativeResize="0"/>
          <p:nvPr/>
        </p:nvPicPr>
        <p:blipFill rotWithShape="1">
          <a:blip r:embed="rId5">
            <a:alphaModFix/>
          </a:blip>
          <a:srcRect/>
          <a:stretch/>
        </p:blipFill>
        <p:spPr>
          <a:xfrm>
            <a:off x="2816079" y="1606899"/>
            <a:ext cx="3950045" cy="1555357"/>
          </a:xfrm>
          <a:prstGeom prst="rect">
            <a:avLst/>
          </a:prstGeom>
          <a:noFill/>
          <a:ln>
            <a:noFill/>
          </a:ln>
        </p:spPr>
      </p:pic>
    </p:spTree>
    <p:extLst>
      <p:ext uri="{BB962C8B-B14F-4D97-AF65-F5344CB8AC3E}">
        <p14:creationId xmlns:p14="http://schemas.microsoft.com/office/powerpoint/2010/main" val="56170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610F59-4D70-4A46-AD59-01DDCEA95E54}"/>
              </a:ext>
            </a:extLst>
          </p:cNvPr>
          <p:cNvSpPr txBox="1"/>
          <p:nvPr/>
        </p:nvSpPr>
        <p:spPr>
          <a:xfrm>
            <a:off x="2471730" y="300210"/>
            <a:ext cx="3905877" cy="1015663"/>
          </a:xfrm>
          <a:prstGeom prst="rect">
            <a:avLst/>
          </a:prstGeom>
          <a:noFill/>
        </p:spPr>
        <p:txBody>
          <a:bodyPr wrap="square" rtlCol="0">
            <a:spAutoFit/>
          </a:bodyPr>
          <a:lstStyle/>
          <a:p>
            <a:pPr algn="ctr" defTabSz="685800" rtl="0">
              <a:buClrTx/>
            </a:pPr>
            <a:r>
              <a:rPr lang="es" sz="3000" b="1" i="0" u="none" kern="1200" baseline="0">
                <a:solidFill>
                  <a:srgbClr val="4472C4">
                    <a:lumMod val="75000"/>
                  </a:srgbClr>
                </a:solidFill>
                <a:latin typeface="Calibri" panose="020F0502020204030204"/>
                <a:ea typeface="+mn-ea"/>
                <a:cs typeface="+mn-cs"/>
              </a:rPr>
              <a:t>SALAS DE </a:t>
            </a:r>
          </a:p>
          <a:p>
            <a:pPr algn="ctr" defTabSz="685800" rtl="0">
              <a:buClrTx/>
            </a:pPr>
            <a:r>
              <a:rPr lang="es" sz="3000" b="1" i="0" u="none" kern="1200" baseline="0">
                <a:solidFill>
                  <a:srgbClr val="4472C4">
                    <a:lumMod val="75000"/>
                  </a:srgbClr>
                </a:solidFill>
                <a:latin typeface="Calibri" panose="020F0502020204030204"/>
                <a:ea typeface="+mn-ea"/>
                <a:cs typeface="+mn-cs"/>
              </a:rPr>
              <a:t>EXÁMENES</a:t>
            </a:r>
          </a:p>
        </p:txBody>
      </p:sp>
      <p:pic>
        <p:nvPicPr>
          <p:cNvPr id="13" name="Picture 12">
            <a:extLst>
              <a:ext uri="{FF2B5EF4-FFF2-40B4-BE49-F238E27FC236}">
                <a16:creationId xmlns:a16="http://schemas.microsoft.com/office/drawing/2014/main" id="{7DE3B755-8C4A-574E-87C1-FFA39BDA79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72270" y="246399"/>
            <a:ext cx="2151642" cy="28198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0B9742E-4C04-A04E-9D3D-43747E0B5B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357" y="141630"/>
            <a:ext cx="2143373" cy="292460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E8063EA1-C6C1-C544-85A6-C86F43EBD27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91721" y="2415934"/>
            <a:ext cx="3052235" cy="22544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5D20F8CE-085D-3E45-9EE3-FA3BDD4CC8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78"/>
          <a:stretch/>
        </p:blipFill>
        <p:spPr>
          <a:xfrm>
            <a:off x="2184473" y="2138017"/>
            <a:ext cx="2289176" cy="25324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blue rectangular sign&#10;&#10;Description automatically generated with low confidence">
            <a:extLst>
              <a:ext uri="{FF2B5EF4-FFF2-40B4-BE49-F238E27FC236}">
                <a16:creationId xmlns:a16="http://schemas.microsoft.com/office/drawing/2014/main" id="{A3A9F50C-3413-E944-AB65-1DE3333686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2544" y="1668698"/>
            <a:ext cx="1455790" cy="1138428"/>
          </a:xfrm>
          <a:prstGeom prst="rect">
            <a:avLst/>
          </a:prstGeom>
        </p:spPr>
      </p:pic>
      <p:pic>
        <p:nvPicPr>
          <p:cNvPr id="18" name="Picture 17" descr="A green rectangular sign&#10;&#10;Description automatically generated with low confidence">
            <a:extLst>
              <a:ext uri="{FF2B5EF4-FFF2-40B4-BE49-F238E27FC236}">
                <a16:creationId xmlns:a16="http://schemas.microsoft.com/office/drawing/2014/main" id="{6C63F73D-CF4A-AB48-B9C8-3026850001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64260" y="64505"/>
            <a:ext cx="1455790" cy="1138428"/>
          </a:xfrm>
          <a:prstGeom prst="rect">
            <a:avLst/>
          </a:prstGeom>
        </p:spPr>
      </p:pic>
      <p:pic>
        <p:nvPicPr>
          <p:cNvPr id="4" name="Picture 3" descr="A picture containing text, sign, outdoor, pole&#10;&#10;Description automatically generated">
            <a:extLst>
              <a:ext uri="{FF2B5EF4-FFF2-40B4-BE49-F238E27FC236}">
                <a16:creationId xmlns:a16="http://schemas.microsoft.com/office/drawing/2014/main" id="{6CB94F46-5B62-A345-A88F-F81AE54121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6000" y="2768464"/>
            <a:ext cx="1455791" cy="1138428"/>
          </a:xfrm>
          <a:prstGeom prst="rect">
            <a:avLst/>
          </a:prstGeom>
        </p:spPr>
      </p:pic>
      <p:pic>
        <p:nvPicPr>
          <p:cNvPr id="2" name="Picture 1" descr="A picture containing text, outdoor, sign&#10;&#10;Description automatically generated">
            <a:extLst>
              <a:ext uri="{FF2B5EF4-FFF2-40B4-BE49-F238E27FC236}">
                <a16:creationId xmlns:a16="http://schemas.microsoft.com/office/drawing/2014/main" id="{C24958D7-C283-91D8-7C1E-A5B87FB2D2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00959" y="1292789"/>
            <a:ext cx="1466850" cy="1147077"/>
          </a:xfrm>
          <a:prstGeom prst="rect">
            <a:avLst/>
          </a:prstGeom>
        </p:spPr>
      </p:pic>
      <p:pic>
        <p:nvPicPr>
          <p:cNvPr id="3" name="Picture 2">
            <a:extLst>
              <a:ext uri="{FF2B5EF4-FFF2-40B4-BE49-F238E27FC236}">
                <a16:creationId xmlns:a16="http://schemas.microsoft.com/office/drawing/2014/main" id="{0FAC7B9F-C281-7E24-4267-C8B3879B84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080637">
            <a:off x="206834" y="4062776"/>
            <a:ext cx="2099162" cy="365255"/>
          </a:xfrm>
          <a:prstGeom prst="rect">
            <a:avLst/>
          </a:prstGeom>
        </p:spPr>
      </p:pic>
      <p:pic>
        <p:nvPicPr>
          <p:cNvPr id="6" name="Picture 5">
            <a:extLst>
              <a:ext uri="{FF2B5EF4-FFF2-40B4-BE49-F238E27FC236}">
                <a16:creationId xmlns:a16="http://schemas.microsoft.com/office/drawing/2014/main" id="{31D9B777-3DAB-1A82-9D2A-F47DF5004B24}"/>
              </a:ext>
            </a:extLst>
          </p:cNvPr>
          <p:cNvPicPr>
            <a:picLocks noChangeAspect="1"/>
          </p:cNvPicPr>
          <p:nvPr/>
        </p:nvPicPr>
        <p:blipFill>
          <a:blip r:embed="rId11"/>
          <a:stretch>
            <a:fillRect/>
          </a:stretch>
        </p:blipFill>
        <p:spPr>
          <a:xfrm rot="837457">
            <a:off x="7831560" y="3321626"/>
            <a:ext cx="1188823" cy="1170533"/>
          </a:xfrm>
          <a:prstGeom prst="rect">
            <a:avLst/>
          </a:prstGeom>
        </p:spPr>
      </p:pic>
    </p:spTree>
    <p:extLst>
      <p:ext uri="{BB962C8B-B14F-4D97-AF65-F5344CB8AC3E}">
        <p14:creationId xmlns:p14="http://schemas.microsoft.com/office/powerpoint/2010/main" val="76816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E41D655-43D9-E940-8928-423340D149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194" y="2702639"/>
            <a:ext cx="2647305"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0A80B6DC-DC76-E549-9911-0D12E29DA7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000" y="109390"/>
            <a:ext cx="2259527" cy="26877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B2F0455-3C02-B642-A95D-B38A2E8C52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92435" y="2680786"/>
            <a:ext cx="2686511" cy="2014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CA437191-4E51-9A42-8AE9-9F51285DEE49}"/>
              </a:ext>
            </a:extLst>
          </p:cNvPr>
          <p:cNvSpPr txBox="1"/>
          <p:nvPr/>
        </p:nvSpPr>
        <p:spPr>
          <a:xfrm>
            <a:off x="930211" y="4441049"/>
            <a:ext cx="1500569" cy="311624"/>
          </a:xfrm>
          <a:prstGeom prst="rect">
            <a:avLst/>
          </a:prstGeom>
          <a:solidFill>
            <a:srgbClr val="FFFFFF">
              <a:shade val="85000"/>
              <a:alpha val="55000"/>
            </a:srgbClr>
          </a:solidFill>
        </p:spPr>
        <p:txBody>
          <a:bodyPr wrap="square" rtlCol="0">
            <a:spAutoFit/>
          </a:bodyPr>
          <a:lstStyle/>
          <a:p>
            <a:pPr algn="ctr" defTabSz="685800" rtl="0">
              <a:buClrTx/>
            </a:pPr>
            <a:r>
              <a:rPr lang="es" sz="1425" b="0" i="0" u="none" kern="1200" baseline="0">
                <a:solidFill>
                  <a:prstClr val="black"/>
                </a:solidFill>
                <a:latin typeface="Calibri" panose="020F0502020204030204"/>
                <a:ea typeface="+mn-ea"/>
                <a:cs typeface="+mn-cs"/>
              </a:rPr>
              <a:t>SALA DE TERAPIA</a:t>
            </a:r>
          </a:p>
        </p:txBody>
      </p:sp>
      <p:sp>
        <p:nvSpPr>
          <p:cNvPr id="9" name="TextBox 8">
            <a:extLst>
              <a:ext uri="{FF2B5EF4-FFF2-40B4-BE49-F238E27FC236}">
                <a16:creationId xmlns:a16="http://schemas.microsoft.com/office/drawing/2014/main" id="{CAC15E7C-319D-C84E-86FC-EA9A811D7A47}"/>
              </a:ext>
            </a:extLst>
          </p:cNvPr>
          <p:cNvSpPr txBox="1"/>
          <p:nvPr/>
        </p:nvSpPr>
        <p:spPr>
          <a:xfrm>
            <a:off x="6571279" y="4441048"/>
            <a:ext cx="1554322" cy="300082"/>
          </a:xfrm>
          <a:prstGeom prst="rect">
            <a:avLst/>
          </a:prstGeom>
          <a:solidFill>
            <a:srgbClr val="FFFFFF">
              <a:shade val="85000"/>
              <a:alpha val="55000"/>
            </a:srgbClr>
          </a:solidFill>
        </p:spPr>
        <p:txBody>
          <a:bodyPr wrap="square" rtlCol="0">
            <a:spAutoFit/>
          </a:bodyPr>
          <a:lstStyle/>
          <a:p>
            <a:pPr algn="ctr" defTabSz="685800" rtl="0">
              <a:buClrTx/>
            </a:pPr>
            <a:r>
              <a:rPr lang="es" sz="1350" b="0" i="0" u="none" kern="1200" baseline="0">
                <a:solidFill>
                  <a:prstClr val="black"/>
                </a:solidFill>
                <a:latin typeface="Calibri" panose="020F0502020204030204"/>
                <a:ea typeface="+mn-ea"/>
                <a:cs typeface="+mn-cs"/>
              </a:rPr>
              <a:t>TERAPIA FAMILIAR</a:t>
            </a:r>
          </a:p>
        </p:txBody>
      </p:sp>
      <p:sp>
        <p:nvSpPr>
          <p:cNvPr id="10" name="TextBox 9">
            <a:extLst>
              <a:ext uri="{FF2B5EF4-FFF2-40B4-BE49-F238E27FC236}">
                <a16:creationId xmlns:a16="http://schemas.microsoft.com/office/drawing/2014/main" id="{BF179012-858E-734A-825C-C99147B3371F}"/>
              </a:ext>
            </a:extLst>
          </p:cNvPr>
          <p:cNvSpPr txBox="1"/>
          <p:nvPr/>
        </p:nvSpPr>
        <p:spPr>
          <a:xfrm>
            <a:off x="5077223" y="2463788"/>
            <a:ext cx="1494056" cy="311624"/>
          </a:xfrm>
          <a:prstGeom prst="rect">
            <a:avLst/>
          </a:prstGeom>
          <a:solidFill>
            <a:srgbClr val="FFFFFF">
              <a:shade val="85000"/>
              <a:alpha val="55000"/>
            </a:srgbClr>
          </a:solidFill>
        </p:spPr>
        <p:txBody>
          <a:bodyPr wrap="square" rtlCol="0">
            <a:spAutoFit/>
          </a:bodyPr>
          <a:lstStyle/>
          <a:p>
            <a:pPr algn="ctr" defTabSz="685800" rtl="0">
              <a:buClrTx/>
            </a:pPr>
            <a:r>
              <a:rPr lang="es" sz="1425" b="0" i="0" u="none" kern="1200" baseline="0">
                <a:solidFill>
                  <a:prstClr val="black"/>
                </a:solidFill>
                <a:latin typeface="Calibri" panose="020F0502020204030204"/>
                <a:ea typeface="+mn-ea"/>
                <a:cs typeface="+mn-cs"/>
              </a:rPr>
              <a:t>SALA DE TERAPIA</a:t>
            </a:r>
          </a:p>
        </p:txBody>
      </p:sp>
      <p:pic>
        <p:nvPicPr>
          <p:cNvPr id="2" name="Picture 1">
            <a:extLst>
              <a:ext uri="{FF2B5EF4-FFF2-40B4-BE49-F238E27FC236}">
                <a16:creationId xmlns:a16="http://schemas.microsoft.com/office/drawing/2014/main" id="{5BABBE4F-B332-55A9-7009-0382E7D31D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9764" y="58942"/>
            <a:ext cx="2337023" cy="2788682"/>
          </a:xfrm>
          <a:prstGeom prst="rect">
            <a:avLst/>
          </a:prstGeom>
        </p:spPr>
      </p:pic>
      <p:sp>
        <p:nvSpPr>
          <p:cNvPr id="4" name="TextBox 3">
            <a:extLst>
              <a:ext uri="{FF2B5EF4-FFF2-40B4-BE49-F238E27FC236}">
                <a16:creationId xmlns:a16="http://schemas.microsoft.com/office/drawing/2014/main" id="{7C919C9C-0126-6631-579F-DF62F1D19E56}"/>
              </a:ext>
            </a:extLst>
          </p:cNvPr>
          <p:cNvSpPr txBox="1"/>
          <p:nvPr/>
        </p:nvSpPr>
        <p:spPr>
          <a:xfrm>
            <a:off x="2155696" y="2415330"/>
            <a:ext cx="1350545" cy="323165"/>
          </a:xfrm>
          <a:prstGeom prst="rect">
            <a:avLst/>
          </a:prstGeom>
          <a:solidFill>
            <a:srgbClr val="FFFFFF">
              <a:shade val="85000"/>
              <a:alpha val="65000"/>
            </a:srgbClr>
          </a:solidFill>
        </p:spPr>
        <p:txBody>
          <a:bodyPr wrap="square" rtlCol="0">
            <a:spAutoFit/>
          </a:bodyPr>
          <a:lstStyle/>
          <a:p>
            <a:pPr algn="ctr" defTabSz="685800" rtl="0">
              <a:buClrTx/>
            </a:pPr>
            <a:r>
              <a:rPr lang="es" sz="1500" b="0" i="0" u="none" kern="1200" baseline="0">
                <a:solidFill>
                  <a:prstClr val="black"/>
                </a:solidFill>
                <a:latin typeface="Calibri" panose="020F0502020204030204"/>
                <a:ea typeface="+mn-ea"/>
                <a:cs typeface="+mn-cs"/>
              </a:rPr>
              <a:t>VESTÍBULO</a:t>
            </a:r>
          </a:p>
        </p:txBody>
      </p:sp>
      <p:pic>
        <p:nvPicPr>
          <p:cNvPr id="6" name="Picture 5">
            <a:extLst>
              <a:ext uri="{FF2B5EF4-FFF2-40B4-BE49-F238E27FC236}">
                <a16:creationId xmlns:a16="http://schemas.microsoft.com/office/drawing/2014/main" id="{88217C02-9638-6C69-792C-1BCE3C282E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583709">
            <a:off x="3952391" y="3175848"/>
            <a:ext cx="1239222" cy="1225520"/>
          </a:xfrm>
          <a:prstGeom prst="rect">
            <a:avLst/>
          </a:prstGeom>
        </p:spPr>
      </p:pic>
      <p:pic>
        <p:nvPicPr>
          <p:cNvPr id="7" name="Picture 6">
            <a:extLst>
              <a:ext uri="{FF2B5EF4-FFF2-40B4-BE49-F238E27FC236}">
                <a16:creationId xmlns:a16="http://schemas.microsoft.com/office/drawing/2014/main" id="{1602D7A3-7408-3337-6ED6-49AFC7079D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706956">
            <a:off x="6782874" y="894963"/>
            <a:ext cx="1226834" cy="1261687"/>
          </a:xfrm>
          <a:prstGeom prst="rect">
            <a:avLst/>
          </a:prstGeom>
        </p:spPr>
      </p:pic>
      <p:pic>
        <p:nvPicPr>
          <p:cNvPr id="11" name="Picture 10">
            <a:extLst>
              <a:ext uri="{FF2B5EF4-FFF2-40B4-BE49-F238E27FC236}">
                <a16:creationId xmlns:a16="http://schemas.microsoft.com/office/drawing/2014/main" id="{25E4D893-D65A-E228-0FFE-69E7B02158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0855797">
            <a:off x="712326" y="686044"/>
            <a:ext cx="1248868" cy="1311439"/>
          </a:xfrm>
          <a:prstGeom prst="rect">
            <a:avLst/>
          </a:prstGeom>
        </p:spPr>
      </p:pic>
    </p:spTree>
    <p:extLst>
      <p:ext uri="{BB962C8B-B14F-4D97-AF65-F5344CB8AC3E}">
        <p14:creationId xmlns:p14="http://schemas.microsoft.com/office/powerpoint/2010/main" val="373976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7CE207-F868-3982-A969-39D4CCBE3365}"/>
              </a:ext>
            </a:extLst>
          </p:cNvPr>
          <p:cNvSpPr txBox="1"/>
          <p:nvPr/>
        </p:nvSpPr>
        <p:spPr>
          <a:xfrm>
            <a:off x="2706605" y="2355351"/>
            <a:ext cx="6205213" cy="2008242"/>
          </a:xfrm>
          <a:prstGeom prst="rect">
            <a:avLst/>
          </a:prstGeom>
          <a:noFill/>
        </p:spPr>
        <p:txBody>
          <a:bodyPr wrap="square" lIns="68580" tIns="34290" rIns="68580" bIns="34290" rtlCol="0" anchor="t">
            <a:spAutoFit/>
          </a:bodyPr>
          <a:lstStyle/>
          <a:p>
            <a:pPr algn="r" defTabSz="685800" rtl="0">
              <a:buClrTx/>
            </a:pPr>
            <a:r>
              <a:rPr lang="es" sz="1800" b="0" i="0" u="none" kern="1200" baseline="0">
                <a:solidFill>
                  <a:prstClr val="white"/>
                </a:solidFill>
                <a:latin typeface="Calibri" panose="020F0502020204030204"/>
                <a:ea typeface="+mn-ea"/>
                <a:cs typeface="+mn-cs"/>
              </a:rPr>
              <a:t>Give Back ayuda a los estudiantes que se enfrentan a importantes dificultades económicas y a aquellos que han experimentado obstáculos para alcanzar el éxito, como la acogida temporal, la falta de hogar o el encarcelamiento de uno de sus padres. El programa capacita a los estudiantes para que desarrollen resiliencia, superen la adversidad y encuentren caminos para convertirse en adultos autosuficientes y líderes de sus comunidades.</a:t>
            </a:r>
          </a:p>
          <a:p>
            <a:pPr algn="r" defTabSz="685800" rtl="0">
              <a:buClrTx/>
            </a:pPr>
            <a:endParaRPr lang="es" sz="1800" kern="1200">
              <a:solidFill>
                <a:prstClr val="white"/>
              </a:solidFill>
              <a:latin typeface="Calibri" panose="020F0502020204030204"/>
              <a:ea typeface="+mn-ea"/>
              <a:cs typeface="+mn-cs"/>
            </a:endParaRPr>
          </a:p>
        </p:txBody>
      </p:sp>
      <p:pic>
        <p:nvPicPr>
          <p:cNvPr id="4" name="Picture 3" descr="A picture containing text, clipart&#10;&#10;Description automatically generated">
            <a:extLst>
              <a:ext uri="{FF2B5EF4-FFF2-40B4-BE49-F238E27FC236}">
                <a16:creationId xmlns:a16="http://schemas.microsoft.com/office/drawing/2014/main" id="{991C98E8-DC52-290B-3699-A9A1C9CA46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1135" y="319021"/>
            <a:ext cx="7121768" cy="2136530"/>
          </a:xfrm>
          <a:prstGeom prst="rect">
            <a:avLst/>
          </a:prstGeom>
        </p:spPr>
      </p:pic>
      <p:pic>
        <p:nvPicPr>
          <p:cNvPr id="5" name="Picture 4">
            <a:extLst>
              <a:ext uri="{FF2B5EF4-FFF2-40B4-BE49-F238E27FC236}">
                <a16:creationId xmlns:a16="http://schemas.microsoft.com/office/drawing/2014/main" id="{629855CF-9BEE-DEC9-12C6-0FFAC4036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314" y="2396254"/>
            <a:ext cx="2682766" cy="2428226"/>
          </a:xfrm>
          <a:prstGeom prst="rect">
            <a:avLst/>
          </a:prstGeom>
        </p:spPr>
      </p:pic>
    </p:spTree>
    <p:extLst>
      <p:ext uri="{BB962C8B-B14F-4D97-AF65-F5344CB8AC3E}">
        <p14:creationId xmlns:p14="http://schemas.microsoft.com/office/powerpoint/2010/main" val="37209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E4036-2B9B-1BF8-805F-3882737BF7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891" y="335116"/>
            <a:ext cx="3520218" cy="4178300"/>
          </a:xfrm>
          <a:prstGeom prst="rect">
            <a:avLst/>
          </a:prstGeom>
        </p:spPr>
      </p:pic>
    </p:spTree>
    <p:extLst>
      <p:ext uri="{BB962C8B-B14F-4D97-AF65-F5344CB8AC3E}">
        <p14:creationId xmlns:p14="http://schemas.microsoft.com/office/powerpoint/2010/main" val="307532014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title"/>
          </p:nvPr>
        </p:nvSpPr>
        <p:spPr>
          <a:xfrm>
            <a:off x="153292" y="4148865"/>
            <a:ext cx="8837415" cy="841800"/>
          </a:xfrm>
          <a:prstGeom prst="rect">
            <a:avLst/>
          </a:prstGeom>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990"/>
              <a:buNone/>
            </a:pPr>
            <a:r>
              <a:rPr lang="es" sz="2640" b="1" i="0" u="none" baseline="0" dirty="0"/>
              <a:t>Estrategias para abordar las necesidades económicas y los factores no clínicos de la salud de los sobrevivientes</a:t>
            </a:r>
            <a:endParaRPr sz="2640" b="1" dirty="0"/>
          </a:p>
        </p:txBody>
      </p:sp>
      <p:pic>
        <p:nvPicPr>
          <p:cNvPr id="390" name="Google Shape;390;p55" descr="Diverse group of happy volunteers walking together after street clean up, community service concept (Provided by Getty Images)"/>
          <p:cNvPicPr preferRelativeResize="0"/>
          <p:nvPr/>
        </p:nvPicPr>
        <p:blipFill rotWithShape="1">
          <a:blip r:embed="rId3">
            <a:alphaModFix/>
          </a:blip>
          <a:srcRect l="-820" t="18331" r="820" b="4905"/>
          <a:stretch/>
        </p:blipFill>
        <p:spPr>
          <a:xfrm>
            <a:off x="219250" y="57500"/>
            <a:ext cx="7818250" cy="3999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6"/>
          <p:cNvSpPr txBox="1">
            <a:spLocks noGrp="1"/>
          </p:cNvSpPr>
          <p:nvPr>
            <p:ph type="title"/>
          </p:nvPr>
        </p:nvSpPr>
        <p:spPr>
          <a:xfrm>
            <a:off x="762225" y="293750"/>
            <a:ext cx="7840600" cy="3539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Necesidades reportadas por los sobrevivientes al salir</a:t>
            </a:r>
            <a:endParaRPr dirty="0"/>
          </a:p>
        </p:txBody>
      </p:sp>
      <p:sp>
        <p:nvSpPr>
          <p:cNvPr id="396" name="Google Shape;396;p56"/>
          <p:cNvSpPr txBox="1"/>
          <p:nvPr/>
        </p:nvSpPr>
        <p:spPr>
          <a:xfrm>
            <a:off x="1350025" y="4751900"/>
            <a:ext cx="7341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0" u="none" baseline="0">
                <a:solidFill>
                  <a:schemeClr val="dk1"/>
                </a:solidFill>
              </a:rPr>
              <a:t>Fuente: </a:t>
            </a:r>
            <a:r>
              <a:rPr lang="es" sz="800" b="0" i="0" u="none" baseline="0">
                <a:solidFill>
                  <a:schemeClr val="dk1"/>
                </a:solidFill>
              </a:rPr>
              <a:t>Polaris Project. </a:t>
            </a:r>
            <a:r>
              <a:rPr lang="es" sz="800" b="0" i="1" u="none" baseline="0">
                <a:solidFill>
                  <a:schemeClr val="dk1"/>
                </a:solidFill>
              </a:rPr>
              <a:t>In Harm’s Way: How Systems Fail Human Trafficking Survivors</a:t>
            </a:r>
            <a:r>
              <a:rPr lang="es" sz="800" b="1" i="0" u="none" baseline="0">
                <a:solidFill>
                  <a:schemeClr val="dk1"/>
                </a:solidFill>
              </a:rPr>
              <a:t>.</a:t>
            </a:r>
            <a:r>
              <a:rPr lang="es" sz="800" b="0" i="0" u="none" baseline="0">
                <a:solidFill>
                  <a:schemeClr val="dk1"/>
                </a:solidFill>
              </a:rPr>
              <a:t> Survey Results from the First National Survivor Study, January 2023.</a:t>
            </a:r>
            <a:endParaRPr sz="1100"/>
          </a:p>
        </p:txBody>
      </p:sp>
      <p:graphicFrame>
        <p:nvGraphicFramePr>
          <p:cNvPr id="397" name="Google Shape;397;p56"/>
          <p:cNvGraphicFramePr/>
          <p:nvPr>
            <p:extLst>
              <p:ext uri="{D42A27DB-BD31-4B8C-83A1-F6EECF244321}">
                <p14:modId xmlns:p14="http://schemas.microsoft.com/office/powerpoint/2010/main" val="467290325"/>
              </p:ext>
            </p:extLst>
          </p:nvPr>
        </p:nvGraphicFramePr>
        <p:xfrm>
          <a:off x="762225" y="750750"/>
          <a:ext cx="7840600" cy="3577692"/>
        </p:xfrm>
        <a:graphic>
          <a:graphicData uri="http://schemas.openxmlformats.org/drawingml/2006/table">
            <a:tbl>
              <a:tblPr>
                <a:noFill/>
                <a:tableStyleId>{B162ED32-A505-4673-9D17-158E1AAC0A4F}</a:tableStyleId>
              </a:tblPr>
              <a:tblGrid>
                <a:gridCol w="6465250">
                  <a:extLst>
                    <a:ext uri="{9D8B030D-6E8A-4147-A177-3AD203B41FA5}">
                      <a16:colId xmlns:a16="http://schemas.microsoft.com/office/drawing/2014/main" val="20000"/>
                    </a:ext>
                  </a:extLst>
                </a:gridCol>
                <a:gridCol w="1375350">
                  <a:extLst>
                    <a:ext uri="{9D8B030D-6E8A-4147-A177-3AD203B41FA5}">
                      <a16:colId xmlns:a16="http://schemas.microsoft.com/office/drawing/2014/main" val="20001"/>
                    </a:ext>
                  </a:extLst>
                </a:gridCol>
              </a:tblGrid>
              <a:tr h="384000">
                <a:tc>
                  <a:txBody>
                    <a:bodyPr/>
                    <a:lstStyle/>
                    <a:p>
                      <a:pPr marL="0" lvl="0" indent="0" algn="l" rtl="0">
                        <a:lnSpc>
                          <a:spcPct val="115000"/>
                        </a:lnSpc>
                        <a:spcBef>
                          <a:spcPts val="0"/>
                        </a:spcBef>
                        <a:spcAft>
                          <a:spcPts val="0"/>
                        </a:spcAft>
                        <a:buNone/>
                      </a:pPr>
                      <a:r>
                        <a:rPr lang="es" sz="1200" b="1" i="0" u="none" baseline="0">
                          <a:solidFill>
                            <a:srgbClr val="FFFFFF"/>
                          </a:solidFill>
                          <a:latin typeface="Roboto"/>
                          <a:ea typeface="Roboto"/>
                          <a:cs typeface="Roboto"/>
                          <a:sym typeface="Roboto"/>
                        </a:rPr>
                        <a:t>Las 10 principales necesidades reportadas al salir (N = 457)</a:t>
                      </a:r>
                      <a:endParaRPr sz="1200" b="1">
                        <a:solidFill>
                          <a:srgbClr val="FFFFFF"/>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535FC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tc>
                  <a:txBody>
                    <a:bodyPr/>
                    <a:lstStyle/>
                    <a:p>
                      <a:pPr marL="0" lvl="0" indent="0" algn="l" rtl="0">
                        <a:lnSpc>
                          <a:spcPct val="115000"/>
                        </a:lnSpc>
                        <a:spcBef>
                          <a:spcPts val="0"/>
                        </a:spcBef>
                        <a:spcAft>
                          <a:spcPts val="0"/>
                        </a:spcAft>
                        <a:buNone/>
                      </a:pPr>
                      <a:r>
                        <a:rPr lang="es" sz="1200" b="0" i="0" u="none" baseline="0">
                          <a:solidFill>
                            <a:srgbClr val="FFFFFF"/>
                          </a:solidFill>
                          <a:latin typeface="Roboto"/>
                          <a:ea typeface="Roboto"/>
                          <a:cs typeface="Roboto"/>
                          <a:sym typeface="Roboto"/>
                        </a:rPr>
                        <a:t>Necesidad reportada</a:t>
                      </a:r>
                      <a:endParaRPr sz="1200">
                        <a:solidFill>
                          <a:srgbClr val="FFFFFF"/>
                        </a:solidFill>
                        <a:latin typeface="Roboto"/>
                        <a:ea typeface="Roboto"/>
                        <a:cs typeface="Roboto"/>
                        <a:sym typeface="Roboto"/>
                      </a:endParaRPr>
                    </a:p>
                  </a:txBody>
                  <a:tcPr marL="76200" marR="76200" marT="19050" marB="19050" anchor="ctr">
                    <a:lnL w="11900" cap="flat" cmpd="sng">
                      <a:solidFill>
                        <a:srgbClr val="535FC1"/>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3E4791"/>
                      </a:solidFill>
                      <a:prstDash val="solid"/>
                      <a:round/>
                      <a:headEnd type="none" w="sm" len="sm"/>
                      <a:tailEnd type="none" w="sm" len="sm"/>
                    </a:lnB>
                    <a:solidFill>
                      <a:srgbClr val="535FC1"/>
                    </a:solidFill>
                  </a:tcPr>
                </a:tc>
                <a:extLst>
                  <a:ext uri="{0D108BD9-81ED-4DB2-BD59-A6C34878D82A}">
                    <a16:rowId xmlns:a16="http://schemas.microsoft.com/office/drawing/2014/main" val="10000"/>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Acceder a servicios de salud mental y conductual con proveedores que comprendan mi situación.</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75 %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3E4791"/>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Encontrar personas de confianza que se preocupen por mí y puedan ayudarme.</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73 %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2"/>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Encontrar un lugar seguro donde quedarme.</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70 %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Conseguir un trabajo estable con un salario digno.</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69 %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4"/>
                  </a:ext>
                </a:extLst>
              </a:tr>
              <a:tr h="298800">
                <a:tc>
                  <a:txBody>
                    <a:bodyPr/>
                    <a:lstStyle/>
                    <a:p>
                      <a:pPr marL="0" lvl="0" indent="0" algn="l" rtl="0">
                        <a:lnSpc>
                          <a:spcPct val="115000"/>
                        </a:lnSpc>
                        <a:spcBef>
                          <a:spcPts val="0"/>
                        </a:spcBef>
                        <a:spcAft>
                          <a:spcPts val="0"/>
                        </a:spcAft>
                        <a:buNone/>
                      </a:pPr>
                      <a:r>
                        <a:rPr lang="es" sz="1200" b="0" i="0" u="none" baseline="0" dirty="0">
                          <a:solidFill>
                            <a:srgbClr val="434343"/>
                          </a:solidFill>
                          <a:latin typeface="Roboto"/>
                          <a:ea typeface="Roboto"/>
                          <a:cs typeface="Roboto"/>
                          <a:sym typeface="Roboto"/>
                        </a:rPr>
                        <a:t>Conseguir un trabajo que sea adecuado para mí.</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68 %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Acceder a una comunidad saludable y solidaria.</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66 %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6"/>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Acceder a servicios médicos de calidad y centrados en la curación.</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65 %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Reparar las relaciones con amigos o familiares de confianza.</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62 %</a:t>
                      </a:r>
                      <a:endParaRPr sz="120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6F8F9"/>
                    </a:solidFill>
                  </a:tcPr>
                </a:tc>
                <a:extLst>
                  <a:ext uri="{0D108BD9-81ED-4DB2-BD59-A6C34878D82A}">
                    <a16:rowId xmlns:a16="http://schemas.microsoft.com/office/drawing/2014/main" val="10008"/>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Tratar con otras personas que me avergonzaban por haber sufrido explotación o abusos.</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FFFFF"/>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60 %</a:t>
                      </a:r>
                      <a:endParaRPr sz="1200">
                        <a:solidFill>
                          <a:srgbClr val="434343"/>
                        </a:solidFill>
                        <a:latin typeface="Roboto"/>
                        <a:ea typeface="Roboto"/>
                        <a:cs typeface="Roboto"/>
                        <a:sym typeface="Roboto"/>
                      </a:endParaRPr>
                    </a:p>
                  </a:txBody>
                  <a:tcPr marL="76200" marR="76200" marT="19050" marB="19050" anchor="ctr">
                    <a:lnL w="11900" cap="flat" cmpd="sng">
                      <a:solidFill>
                        <a:srgbClr val="FFFFFF"/>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F6F8F9"/>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98800">
                <a:tc>
                  <a:txBody>
                    <a:bodyPr/>
                    <a:lstStyle/>
                    <a:p>
                      <a:pPr marL="0" lvl="0" indent="0" algn="l" rtl="0">
                        <a:lnSpc>
                          <a:spcPct val="115000"/>
                        </a:lnSpc>
                        <a:spcBef>
                          <a:spcPts val="0"/>
                        </a:spcBef>
                        <a:spcAft>
                          <a:spcPts val="0"/>
                        </a:spcAft>
                        <a:buNone/>
                      </a:pPr>
                      <a:r>
                        <a:rPr lang="es" sz="1200" b="0" i="0" u="none" baseline="0">
                          <a:solidFill>
                            <a:srgbClr val="434343"/>
                          </a:solidFill>
                          <a:latin typeface="Roboto"/>
                          <a:ea typeface="Roboto"/>
                          <a:cs typeface="Roboto"/>
                          <a:sym typeface="Roboto"/>
                        </a:rPr>
                        <a:t>Obtener educación o capacitación laboral.</a:t>
                      </a:r>
                      <a:endParaRPr sz="1200">
                        <a:solidFill>
                          <a:srgbClr val="434343"/>
                        </a:solidFill>
                        <a:latin typeface="Roboto"/>
                        <a:ea typeface="Roboto"/>
                        <a:cs typeface="Roboto"/>
                        <a:sym typeface="Roboto"/>
                      </a:endParaRPr>
                    </a:p>
                  </a:txBody>
                  <a:tcPr marL="76200" marR="76200" marT="19050" marB="19050" anchor="ctr">
                    <a:lnL w="11900" cap="flat" cmpd="sng">
                      <a:solidFill>
                        <a:srgbClr val="3E4791"/>
                      </a:solidFill>
                      <a:prstDash val="solid"/>
                      <a:round/>
                      <a:headEnd type="none" w="sm" len="sm"/>
                      <a:tailEnd type="none" w="sm" len="sm"/>
                    </a:lnL>
                    <a:lnR w="11900" cap="flat" cmpd="sng">
                      <a:solidFill>
                        <a:srgbClr val="F6F8F9"/>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tc>
                  <a:txBody>
                    <a:bodyPr/>
                    <a:lstStyle/>
                    <a:p>
                      <a:pPr marL="0" lvl="0" indent="0" algn="r" rtl="0">
                        <a:lnSpc>
                          <a:spcPct val="115000"/>
                        </a:lnSpc>
                        <a:spcBef>
                          <a:spcPts val="0"/>
                        </a:spcBef>
                        <a:spcAft>
                          <a:spcPts val="0"/>
                        </a:spcAft>
                        <a:buNone/>
                      </a:pPr>
                      <a:r>
                        <a:rPr lang="es" sz="1200" b="0" i="0" u="none" baseline="0" dirty="0">
                          <a:solidFill>
                            <a:srgbClr val="434343"/>
                          </a:solidFill>
                          <a:latin typeface="Roboto"/>
                          <a:ea typeface="Roboto"/>
                          <a:cs typeface="Roboto"/>
                          <a:sym typeface="Roboto"/>
                        </a:rPr>
                        <a:t>60 %</a:t>
                      </a:r>
                      <a:endParaRPr sz="1200" dirty="0">
                        <a:solidFill>
                          <a:srgbClr val="434343"/>
                        </a:solidFill>
                        <a:latin typeface="Roboto"/>
                        <a:ea typeface="Roboto"/>
                        <a:cs typeface="Roboto"/>
                        <a:sym typeface="Roboto"/>
                      </a:endParaRPr>
                    </a:p>
                  </a:txBody>
                  <a:tcPr marL="76200" marR="76200" marT="19050" marB="19050" anchor="ctr">
                    <a:lnL w="11900" cap="flat" cmpd="sng">
                      <a:solidFill>
                        <a:srgbClr val="F6F8F9"/>
                      </a:solidFill>
                      <a:prstDash val="solid"/>
                      <a:round/>
                      <a:headEnd type="none" w="sm" len="sm"/>
                      <a:tailEnd type="none" w="sm" len="sm"/>
                    </a:lnL>
                    <a:lnR w="11900" cap="flat" cmpd="sng">
                      <a:solidFill>
                        <a:srgbClr val="3E4791"/>
                      </a:solidFill>
                      <a:prstDash val="solid"/>
                      <a:round/>
                      <a:headEnd type="none" w="sm" len="sm"/>
                      <a:tailEnd type="none" w="sm" len="sm"/>
                    </a:lnR>
                    <a:lnT w="11900" cap="flat" cmpd="sng">
                      <a:solidFill>
                        <a:srgbClr val="F6F8F9"/>
                      </a:solidFill>
                      <a:prstDash val="solid"/>
                      <a:round/>
                      <a:headEnd type="none" w="sm" len="sm"/>
                      <a:tailEnd type="none" w="sm" len="sm"/>
                    </a:lnT>
                    <a:lnB w="11900" cap="flat" cmpd="sng">
                      <a:solidFill>
                        <a:srgbClr val="3E4791"/>
                      </a:solidFill>
                      <a:prstDash val="solid"/>
                      <a:round/>
                      <a:headEnd type="none" w="sm" len="sm"/>
                      <a:tailEnd type="none" w="sm" len="sm"/>
                    </a:lnB>
                    <a:solidFill>
                      <a:srgbClr val="F6F8F9"/>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7"/>
          <p:cNvSpPr txBox="1">
            <a:spLocks noGrp="1"/>
          </p:cNvSpPr>
          <p:nvPr>
            <p:ph type="title"/>
          </p:nvPr>
        </p:nvSpPr>
        <p:spPr>
          <a:xfrm>
            <a:off x="1149960" y="441960"/>
            <a:ext cx="7030440" cy="80772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s" b="1" i="0" u="none" baseline="0" dirty="0"/>
              <a:t>Necesidades de los sobrevivientes relacionadas con el empleo</a:t>
            </a:r>
            <a:endParaRPr dirty="0"/>
          </a:p>
        </p:txBody>
      </p:sp>
      <p:pic>
        <p:nvPicPr>
          <p:cNvPr id="403" name="Google Shape;403;p57"/>
          <p:cNvPicPr preferRelativeResize="0"/>
          <p:nvPr/>
        </p:nvPicPr>
        <p:blipFill>
          <a:blip r:embed="rId3">
            <a:alphaModFix/>
          </a:blip>
          <a:stretch>
            <a:fillRect/>
          </a:stretch>
        </p:blipFill>
        <p:spPr>
          <a:xfrm>
            <a:off x="963600" y="1151450"/>
            <a:ext cx="7216800" cy="3245275"/>
          </a:xfrm>
          <a:prstGeom prst="rect">
            <a:avLst/>
          </a:prstGeom>
          <a:noFill/>
          <a:ln>
            <a:noFill/>
          </a:ln>
        </p:spPr>
      </p:pic>
      <p:sp>
        <p:nvSpPr>
          <p:cNvPr id="404" name="Google Shape;404;p57"/>
          <p:cNvSpPr txBox="1"/>
          <p:nvPr/>
        </p:nvSpPr>
        <p:spPr>
          <a:xfrm>
            <a:off x="6229050" y="3900725"/>
            <a:ext cx="2362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800" b="1" i="0" u="none" baseline="0">
                <a:solidFill>
                  <a:schemeClr val="dk1"/>
                </a:solidFill>
              </a:rPr>
              <a:t>Fuente:</a:t>
            </a:r>
            <a:r>
              <a:rPr lang="es" sz="800" b="0" i="0" u="none" baseline="0">
                <a:solidFill>
                  <a:schemeClr val="dk1"/>
                </a:solidFill>
              </a:rPr>
              <a:t> Polaris Project. </a:t>
            </a:r>
            <a:r>
              <a:rPr lang="es" sz="800" b="0" i="1" u="none" baseline="0">
                <a:solidFill>
                  <a:schemeClr val="dk1"/>
                </a:solidFill>
              </a:rPr>
              <a:t>In Harm’s Way: How Systems Fail Human Trafficking Survivors</a:t>
            </a:r>
            <a:r>
              <a:rPr lang="es" sz="800" b="0" i="0" u="none" baseline="0">
                <a:solidFill>
                  <a:schemeClr val="dk1"/>
                </a:solidFill>
              </a:rPr>
              <a:t>. Survey Results from the First National Survivor Study, January 2023.</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title"/>
          </p:nvPr>
        </p:nvSpPr>
        <p:spPr>
          <a:xfrm>
            <a:off x="1411199" y="552450"/>
            <a:ext cx="7613159"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Necesidades a largo plazo de los sobrevivientes</a:t>
            </a:r>
            <a:endParaRPr dirty="0"/>
          </a:p>
        </p:txBody>
      </p:sp>
      <p:sp>
        <p:nvSpPr>
          <p:cNvPr id="410" name="Google Shape;410;p58"/>
          <p:cNvSpPr txBox="1">
            <a:spLocks noGrp="1"/>
          </p:cNvSpPr>
          <p:nvPr>
            <p:ph type="body" idx="1"/>
          </p:nvPr>
        </p:nvSpPr>
        <p:spPr>
          <a:xfrm>
            <a:off x="4480700" y="1425500"/>
            <a:ext cx="4116900" cy="2679900"/>
          </a:xfrm>
          <a:prstGeom prst="rect">
            <a:avLst/>
          </a:prstGeom>
        </p:spPr>
        <p:txBody>
          <a:bodyPr spcFirstLastPara="1" wrap="square" lIns="45725" tIns="45725" rIns="45725" bIns="45725" anchor="t" anchorCtr="0">
            <a:noAutofit/>
          </a:bodyPr>
          <a:lstStyle/>
          <a:p>
            <a:pPr marL="457200" lvl="0" indent="-298450" algn="l" rtl="0">
              <a:spcBef>
                <a:spcPts val="0"/>
              </a:spcBef>
              <a:spcAft>
                <a:spcPts val="0"/>
              </a:spcAft>
              <a:buClr>
                <a:schemeClr val="dk1"/>
              </a:buClr>
              <a:buSzPct val="100000"/>
              <a:buChar char="●"/>
            </a:pPr>
            <a:r>
              <a:rPr lang="es" sz="1700" b="0" i="0" u="none" baseline="0">
                <a:solidFill>
                  <a:schemeClr val="dk1"/>
                </a:solidFill>
              </a:rPr>
              <a:t>Servicios de salud mental y conductual.</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Servicios médicos de calidad centrados en la curación.</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Acceso a terapias alternativas.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Manejo de problemas de salud crónicos o prolongados.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Pago de deudas.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Trabajo que se ajuste a sus necesidades.</a:t>
            </a:r>
            <a:endParaRPr sz="1700" dirty="0">
              <a:solidFill>
                <a:schemeClr val="dk1"/>
              </a:solidFill>
            </a:endParaRPr>
          </a:p>
          <a:p>
            <a:pPr marL="457200" lvl="0" indent="-298450" algn="l" rtl="0">
              <a:spcBef>
                <a:spcPts val="0"/>
              </a:spcBef>
              <a:spcAft>
                <a:spcPts val="0"/>
              </a:spcAft>
              <a:buClr>
                <a:schemeClr val="dk1"/>
              </a:buClr>
              <a:buSzPct val="100000"/>
              <a:buChar char="●"/>
            </a:pPr>
            <a:r>
              <a:rPr lang="es" sz="1700" b="0" i="0" u="none" baseline="0">
                <a:solidFill>
                  <a:schemeClr val="dk1"/>
                </a:solidFill>
              </a:rPr>
              <a:t>Comunidad saludable y solidaria.</a:t>
            </a:r>
            <a:endParaRPr sz="1700" dirty="0">
              <a:solidFill>
                <a:schemeClr val="dk1"/>
              </a:solidFill>
            </a:endParaRPr>
          </a:p>
        </p:txBody>
      </p:sp>
      <p:pic>
        <p:nvPicPr>
          <p:cNvPr id="411" name="Google Shape;411;p58"/>
          <p:cNvPicPr preferRelativeResize="0"/>
          <p:nvPr/>
        </p:nvPicPr>
        <p:blipFill>
          <a:blip r:embed="rId3">
            <a:alphaModFix/>
          </a:blip>
          <a:stretch>
            <a:fillRect/>
          </a:stretch>
        </p:blipFill>
        <p:spPr>
          <a:xfrm>
            <a:off x="1135575" y="1146200"/>
            <a:ext cx="3345125" cy="3373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CE85-4A83-C50D-222E-5DC13937A373}"/>
              </a:ext>
            </a:extLst>
          </p:cNvPr>
          <p:cNvSpPr>
            <a:spLocks noGrp="1"/>
          </p:cNvSpPr>
          <p:nvPr>
            <p:ph type="title"/>
          </p:nvPr>
        </p:nvSpPr>
        <p:spPr/>
        <p:txBody>
          <a:bodyPr/>
          <a:lstStyle/>
          <a:p>
            <a:pPr rtl="0"/>
            <a:r>
              <a:rPr lang="es" sz="3600" b="1" i="0" u="none" baseline="0"/>
              <a:t>Preguntas y respuestas</a:t>
            </a:r>
          </a:p>
        </p:txBody>
      </p:sp>
      <p:pic>
        <p:nvPicPr>
          <p:cNvPr id="1026" name="Picture 2" descr="A close up of a logo&#10;&#10;Description automatically generated">
            <a:extLst>
              <a:ext uri="{FF2B5EF4-FFF2-40B4-BE49-F238E27FC236}">
                <a16:creationId xmlns:a16="http://schemas.microsoft.com/office/drawing/2014/main" id="{6963EF36-D852-4C41-7DE3-7DD05F2D6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97901"/>
            <a:ext cx="18669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690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9"/>
          <p:cNvSpPr txBox="1">
            <a:spLocks noGrp="1"/>
          </p:cNvSpPr>
          <p:nvPr>
            <p:ph type="title"/>
          </p:nvPr>
        </p:nvSpPr>
        <p:spPr>
          <a:xfrm>
            <a:off x="349825" y="1395875"/>
            <a:ext cx="6210300" cy="1982700"/>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None/>
            </a:pPr>
            <a:r>
              <a:rPr lang="es" sz="3300" b="1" i="0" u="none" baseline="0"/>
              <a:t>Encuesta</a:t>
            </a:r>
            <a:r>
              <a:rPr lang="es" sz="3300" b="1" i="0" u="none" baseline="0">
                <a:latin typeface="Arial"/>
                <a:ea typeface="Arial"/>
                <a:cs typeface="Arial"/>
                <a:sym typeface="Arial"/>
              </a:rPr>
              <a:t> de evaluación de Zoom</a:t>
            </a:r>
            <a:endParaRPr/>
          </a:p>
        </p:txBody>
      </p:sp>
      <p:sp>
        <p:nvSpPr>
          <p:cNvPr id="418" name="Google Shape;418;p59"/>
          <p:cNvSpPr txBox="1">
            <a:spLocks noGrp="1"/>
          </p:cNvSpPr>
          <p:nvPr>
            <p:ph type="sldNum" idx="12"/>
          </p:nvPr>
        </p:nvSpPr>
        <p:spPr>
          <a:xfrm>
            <a:off x="6583681" y="4783455"/>
            <a:ext cx="2103000" cy="1386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000000"/>
              </a:buClr>
              <a:buSzPts val="900"/>
              <a:buFont typeface="Arial"/>
              <a:buNone/>
            </a:pPr>
            <a:fld id="{00000000-1234-1234-1234-123412341234}" type="slidenum">
              <a:rPr sz="900"/>
              <a:t>39</a:t>
            </a:fld>
            <a:endParaRPr sz="900"/>
          </a:p>
        </p:txBody>
      </p:sp>
      <p:sp>
        <p:nvSpPr>
          <p:cNvPr id="419" name="Google Shape;419;p59"/>
          <p:cNvSpPr txBox="1">
            <a:spLocks noGrp="1"/>
          </p:cNvSpPr>
          <p:nvPr>
            <p:ph type="subTitle" idx="1"/>
          </p:nvPr>
        </p:nvSpPr>
        <p:spPr>
          <a:xfrm>
            <a:off x="349827" y="2578504"/>
            <a:ext cx="6210300" cy="1860000"/>
          </a:xfrm>
          <a:prstGeom prst="rect">
            <a:avLst/>
          </a:prstGeom>
        </p:spPr>
        <p:txBody>
          <a:bodyPr spcFirstLastPara="1" wrap="square" lIns="45725" tIns="45725" rIns="45725" bIns="45725" anchor="t" anchorCtr="0">
            <a:noAutofit/>
          </a:bodyPr>
          <a:lstStyle/>
          <a:p>
            <a:pPr marL="0" lvl="0" indent="0" algn="ctr" rtl="0">
              <a:spcBef>
                <a:spcPts val="0"/>
              </a:spcBef>
              <a:spcAft>
                <a:spcPts val="0"/>
              </a:spcAft>
              <a:buNone/>
            </a:pPr>
            <a:r>
              <a:rPr lang="es" sz="2000" b="0" i="0" u="none" baseline="0">
                <a:solidFill>
                  <a:schemeClr val="dk1"/>
                </a:solidFill>
              </a:rPr>
              <a:t>Complete la encuesta de evaluación en la ventana emergente.</a:t>
            </a:r>
            <a:endParaRPr sz="20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9"/>
          <p:cNvPicPr preferRelativeResize="0"/>
          <p:nvPr/>
        </p:nvPicPr>
        <p:blipFill rotWithShape="1">
          <a:blip r:embed="rId3">
            <a:alphaModFix/>
          </a:blip>
          <a:srcRect/>
          <a:stretch/>
        </p:blipFill>
        <p:spPr>
          <a:xfrm>
            <a:off x="-585" y="-585"/>
            <a:ext cx="9144586" cy="5144087"/>
          </a:xfrm>
          <a:prstGeom prst="rect">
            <a:avLst/>
          </a:prstGeom>
          <a:noFill/>
          <a:ln>
            <a:noFill/>
          </a:ln>
        </p:spPr>
      </p:pic>
      <p:sp>
        <p:nvSpPr>
          <p:cNvPr id="326" name="Google Shape;326;p39"/>
          <p:cNvSpPr txBox="1">
            <a:spLocks noGrp="1"/>
          </p:cNvSpPr>
          <p:nvPr>
            <p:ph type="title"/>
          </p:nvPr>
        </p:nvSpPr>
        <p:spPr>
          <a:xfrm>
            <a:off x="504598" y="951975"/>
            <a:ext cx="3191100" cy="1173300"/>
          </a:xfrm>
          <a:prstGeom prst="rect">
            <a:avLst/>
          </a:prstGeom>
          <a:noFill/>
          <a:ln>
            <a:noFill/>
          </a:ln>
        </p:spPr>
        <p:txBody>
          <a:bodyPr spcFirstLastPara="1" wrap="square" lIns="0" tIns="24275" rIns="0" bIns="0" anchor="ctr" anchorCtr="0">
            <a:spAutoFit/>
          </a:bodyPr>
          <a:lstStyle/>
          <a:p>
            <a:pPr marL="12700" marR="0" lvl="0" indent="0" algn="ctr" rtl="0">
              <a:lnSpc>
                <a:spcPct val="93300"/>
              </a:lnSpc>
              <a:spcBef>
                <a:spcPts val="0"/>
              </a:spcBef>
              <a:spcAft>
                <a:spcPts val="0"/>
              </a:spcAft>
              <a:buNone/>
            </a:pPr>
            <a:r>
              <a:rPr lang="en" sz="2000" b="1" i="0" u="none" strike="noStrike" cap="none">
                <a:solidFill>
                  <a:schemeClr val="dk1"/>
                </a:solidFill>
                <a:latin typeface="Calibri"/>
                <a:ea typeface="Calibri"/>
                <a:cs typeface="Calibri"/>
                <a:sym typeface="Calibri"/>
              </a:rPr>
              <a:t>Choose English as your  language. Make sure to NOT  mute original audio so that  you can hear the main room</a:t>
            </a:r>
            <a:endParaRPr sz="2000" b="1" i="0" u="none" strike="noStrike" cap="none">
              <a:solidFill>
                <a:schemeClr val="dk1"/>
              </a:solidFill>
              <a:latin typeface="Calibri"/>
              <a:ea typeface="Calibri"/>
              <a:cs typeface="Calibri"/>
              <a:sym typeface="Calibri"/>
            </a:endParaRPr>
          </a:p>
        </p:txBody>
      </p:sp>
      <p:sp>
        <p:nvSpPr>
          <p:cNvPr id="327" name="Google Shape;327;p39"/>
          <p:cNvSpPr txBox="1"/>
          <p:nvPr/>
        </p:nvSpPr>
        <p:spPr>
          <a:xfrm>
            <a:off x="4570898" y="3296525"/>
            <a:ext cx="4026300" cy="1037100"/>
          </a:xfrm>
          <a:prstGeom prst="rect">
            <a:avLst/>
          </a:prstGeom>
          <a:noFill/>
          <a:ln>
            <a:noFill/>
          </a:ln>
        </p:spPr>
        <p:txBody>
          <a:bodyPr spcFirstLastPara="1" wrap="square" lIns="0" tIns="8925" rIns="0" bIns="0" anchor="t" anchorCtr="0">
            <a:spAutoFit/>
          </a:bodyPr>
          <a:lstStyle/>
          <a:p>
            <a:pPr marL="254000" marR="0" lvl="0" indent="0" algn="l" rtl="0">
              <a:lnSpc>
                <a:spcPct val="117000"/>
              </a:lnSpc>
              <a:spcBef>
                <a:spcPts val="0"/>
              </a:spcBef>
              <a:spcAft>
                <a:spcPts val="0"/>
              </a:spcAft>
              <a:buNone/>
            </a:pPr>
            <a:r>
              <a:rPr lang="en" sz="2000" b="1">
                <a:solidFill>
                  <a:srgbClr val="9A40DE"/>
                </a:solidFill>
                <a:latin typeface="Calibri"/>
                <a:ea typeface="Calibri"/>
                <a:cs typeface="Calibri"/>
                <a:sym typeface="Calibri"/>
              </a:rPr>
              <a:t>Seleccione Español. Asegúrese de  Silenciar Audio Original, si solo desea escuchar al  intérprete</a:t>
            </a:r>
            <a:endParaRPr sz="2000" b="1">
              <a:solidFill>
                <a:schemeClr val="dk1"/>
              </a:solidFill>
              <a:latin typeface="Calibri"/>
              <a:ea typeface="Calibri"/>
              <a:cs typeface="Calibri"/>
              <a:sym typeface="Calibri"/>
            </a:endParaRPr>
          </a:p>
        </p:txBody>
      </p:sp>
      <p:pic>
        <p:nvPicPr>
          <p:cNvPr id="328" name="Google Shape;328;p39"/>
          <p:cNvPicPr preferRelativeResize="0"/>
          <p:nvPr/>
        </p:nvPicPr>
        <p:blipFill rotWithShape="1">
          <a:blip r:embed="rId4">
            <a:alphaModFix/>
          </a:blip>
          <a:srcRect/>
          <a:stretch/>
        </p:blipFill>
        <p:spPr>
          <a:xfrm>
            <a:off x="6216052" y="4086129"/>
            <a:ext cx="2667993" cy="1057376"/>
          </a:xfrm>
          <a:prstGeom prst="rect">
            <a:avLst/>
          </a:prstGeom>
          <a:noFill/>
          <a:ln>
            <a:noFill/>
          </a:ln>
        </p:spPr>
      </p:pic>
      <p:pic>
        <p:nvPicPr>
          <p:cNvPr id="329" name="Google Shape;329;p39"/>
          <p:cNvPicPr preferRelativeResize="0"/>
          <p:nvPr/>
        </p:nvPicPr>
        <p:blipFill rotWithShape="1">
          <a:blip r:embed="rId5">
            <a:alphaModFix/>
          </a:blip>
          <a:srcRect/>
          <a:stretch/>
        </p:blipFill>
        <p:spPr>
          <a:xfrm>
            <a:off x="4039924" y="1249051"/>
            <a:ext cx="1787151" cy="1793748"/>
          </a:xfrm>
          <a:prstGeom prst="rect">
            <a:avLst/>
          </a:prstGeom>
          <a:noFill/>
          <a:ln>
            <a:noFill/>
          </a:ln>
        </p:spPr>
      </p:pic>
    </p:spTree>
    <p:extLst>
      <p:ext uri="{BB962C8B-B14F-4D97-AF65-F5344CB8AC3E}">
        <p14:creationId xmlns:p14="http://schemas.microsoft.com/office/powerpoint/2010/main" val="421862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0"/>
          <p:cNvPicPr preferRelativeResize="0">
            <a:picLocks noChangeAspect="1"/>
          </p:cNvPicPr>
          <p:nvPr/>
        </p:nvPicPr>
        <p:blipFill>
          <a:blip r:embed="rId3">
            <a:alphaModFix/>
          </a:blip>
          <a:stretch>
            <a:fillRect/>
          </a:stretch>
        </p:blipFill>
        <p:spPr>
          <a:xfrm>
            <a:off x="1490500" y="679572"/>
            <a:ext cx="3657500" cy="3657500"/>
          </a:xfrm>
          <a:prstGeom prst="rect">
            <a:avLst/>
          </a:prstGeom>
          <a:noFill/>
          <a:ln>
            <a:solidFill>
              <a:schemeClr val="tx1"/>
            </a:solidFill>
          </a:ln>
        </p:spPr>
      </p:pic>
      <p:sp>
        <p:nvSpPr>
          <p:cNvPr id="2" name="Google Shape;409;p58">
            <a:extLst>
              <a:ext uri="{FF2B5EF4-FFF2-40B4-BE49-F238E27FC236}">
                <a16:creationId xmlns:a16="http://schemas.microsoft.com/office/drawing/2014/main" id="{0D41EDEF-6137-2100-3376-82EDF43BCF0E}"/>
              </a:ext>
            </a:extLst>
          </p:cNvPr>
          <p:cNvSpPr txBox="1">
            <a:spLocks noGrp="1"/>
          </p:cNvSpPr>
          <p:nvPr>
            <p:ph type="title"/>
          </p:nvPr>
        </p:nvSpPr>
        <p:spPr>
          <a:xfrm>
            <a:off x="6991200" y="263608"/>
            <a:ext cx="2071500" cy="14157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Únase a nosotros en los próximos seminarios web gratuitos; regístrese a continuación</a:t>
            </a:r>
            <a:endParaRPr b="1" dirty="0"/>
          </a:p>
        </p:txBody>
      </p:sp>
      <p:pic>
        <p:nvPicPr>
          <p:cNvPr id="4" name="Picture 3">
            <a:extLst>
              <a:ext uri="{FF2B5EF4-FFF2-40B4-BE49-F238E27FC236}">
                <a16:creationId xmlns:a16="http://schemas.microsoft.com/office/drawing/2014/main" id="{D40C6A8C-5A4B-8216-9962-B4069D32A272}"/>
              </a:ext>
            </a:extLst>
          </p:cNvPr>
          <p:cNvPicPr>
            <a:picLocks noChangeAspect="1"/>
          </p:cNvPicPr>
          <p:nvPr/>
        </p:nvPicPr>
        <p:blipFill>
          <a:blip r:embed="rId4"/>
          <a:stretch>
            <a:fillRect/>
          </a:stretch>
        </p:blipFill>
        <p:spPr>
          <a:xfrm>
            <a:off x="6991200" y="2743600"/>
            <a:ext cx="1978650" cy="1978650"/>
          </a:xfrm>
          <a:prstGeom prst="rect">
            <a:avLst/>
          </a:prstGeom>
          <a:ln>
            <a:solidFill>
              <a:schemeClr val="tx1"/>
            </a:solidFill>
          </a:ln>
        </p:spPr>
      </p:pic>
      <p:sp>
        <p:nvSpPr>
          <p:cNvPr id="5" name="Google Shape;419;p59">
            <a:extLst>
              <a:ext uri="{FF2B5EF4-FFF2-40B4-BE49-F238E27FC236}">
                <a16:creationId xmlns:a16="http://schemas.microsoft.com/office/drawing/2014/main" id="{BAE8D114-27D8-8788-EC82-9B5D6C3CA2CC}"/>
              </a:ext>
            </a:extLst>
          </p:cNvPr>
          <p:cNvSpPr txBox="1">
            <a:spLocks noGrp="1"/>
          </p:cNvSpPr>
          <p:nvPr>
            <p:ph type="subTitle" idx="1"/>
          </p:nvPr>
        </p:nvSpPr>
        <p:spPr>
          <a:xfrm>
            <a:off x="407427" y="4337072"/>
            <a:ext cx="6210300" cy="1860000"/>
          </a:xfrm>
          <a:prstGeom prst="rect">
            <a:avLst/>
          </a:prstGeom>
        </p:spPr>
        <p:txBody>
          <a:bodyPr spcFirstLastPara="1" wrap="square" lIns="45725" tIns="45725" rIns="45725" bIns="45725" anchor="t" anchorCtr="0">
            <a:noAutofit/>
          </a:bodyPr>
          <a:lstStyle/>
          <a:p>
            <a:pPr marL="0" lvl="0" indent="0" algn="l" rtl="0"/>
            <a:r>
              <a:rPr lang="es" sz="1600" b="1" i="0" u="none" baseline="0">
                <a:solidFill>
                  <a:schemeClr val="accent4">
                    <a:lumMod val="75000"/>
                  </a:schemeClr>
                </a:solidFill>
                <a:hlinkClick r:id="rId5">
                  <a:extLst>
                    <a:ext uri="{A12FA001-AC4F-418D-AE19-62706E023703}">
                      <ahyp:hlinkClr xmlns:ahyp="http://schemas.microsoft.com/office/drawing/2018/hyperlinkcolor" val="tx"/>
                    </a:ext>
                  </a:extLst>
                </a:hlinkClick>
              </a:rPr>
              <a:t>https://healthpartnersipve.org/learning-opp/intimate-partner-violence-and-elder-abuse-later-in-life-webinar/</a:t>
            </a:r>
            <a:r>
              <a:rPr lang="es" sz="1600" b="1" i="0" u="none" baseline="0">
                <a:solidFill>
                  <a:schemeClr val="accent4">
                    <a:lumMod val="75000"/>
                  </a:schemeClr>
                </a:solidFill>
              </a:rPr>
              <a:t> </a:t>
            </a:r>
            <a:endParaRPr sz="1600" b="1" dirty="0">
              <a:solidFill>
                <a:schemeClr val="accent4">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1"/>
          <p:cNvPicPr preferRelativeResize="0">
            <a:picLocks noChangeAspect="1"/>
          </p:cNvPicPr>
          <p:nvPr/>
        </p:nvPicPr>
        <p:blipFill>
          <a:blip r:embed="rId3">
            <a:alphaModFix/>
          </a:blip>
          <a:stretch>
            <a:fillRect/>
          </a:stretch>
        </p:blipFill>
        <p:spPr>
          <a:xfrm>
            <a:off x="1552250" y="679522"/>
            <a:ext cx="3657600" cy="3657600"/>
          </a:xfrm>
          <a:prstGeom prst="rect">
            <a:avLst/>
          </a:prstGeom>
          <a:noFill/>
          <a:ln>
            <a:solidFill>
              <a:schemeClr val="tx1"/>
            </a:solidFill>
          </a:ln>
        </p:spPr>
      </p:pic>
      <p:sp>
        <p:nvSpPr>
          <p:cNvPr id="2" name="Google Shape;409;p58">
            <a:extLst>
              <a:ext uri="{FF2B5EF4-FFF2-40B4-BE49-F238E27FC236}">
                <a16:creationId xmlns:a16="http://schemas.microsoft.com/office/drawing/2014/main" id="{905FF88D-3A20-9ECA-8C79-3DB788D2D55A}"/>
              </a:ext>
            </a:extLst>
          </p:cNvPr>
          <p:cNvSpPr txBox="1">
            <a:spLocks noGrp="1"/>
          </p:cNvSpPr>
          <p:nvPr>
            <p:ph type="title"/>
          </p:nvPr>
        </p:nvSpPr>
        <p:spPr>
          <a:xfrm>
            <a:off x="6976671" y="203787"/>
            <a:ext cx="2071500" cy="141577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Únase a nosotros en los próximos seminarios web gratuitos; regístrese a continuación</a:t>
            </a:r>
            <a:endParaRPr b="1" dirty="0"/>
          </a:p>
        </p:txBody>
      </p:sp>
      <p:sp>
        <p:nvSpPr>
          <p:cNvPr id="4" name="TextBox 3">
            <a:extLst>
              <a:ext uri="{FF2B5EF4-FFF2-40B4-BE49-F238E27FC236}">
                <a16:creationId xmlns:a16="http://schemas.microsoft.com/office/drawing/2014/main" id="{10E3E67C-16F8-C585-5F81-27F477C8CB36}"/>
              </a:ext>
            </a:extLst>
          </p:cNvPr>
          <p:cNvSpPr txBox="1"/>
          <p:nvPr/>
        </p:nvSpPr>
        <p:spPr>
          <a:xfrm>
            <a:off x="435600" y="4337122"/>
            <a:ext cx="6044400" cy="584775"/>
          </a:xfrm>
          <a:prstGeom prst="rect">
            <a:avLst/>
          </a:prstGeom>
          <a:noFill/>
        </p:spPr>
        <p:txBody>
          <a:bodyPr wrap="square">
            <a:spAutoFit/>
          </a:bodyPr>
          <a:lstStyle/>
          <a:p>
            <a:pPr algn="l" rtl="0"/>
            <a:r>
              <a:rPr lang="es" sz="1600" b="1" i="0" u="none" baseline="0">
                <a:solidFill>
                  <a:schemeClr val="accent4">
                    <a:lumMod val="75000"/>
                  </a:schemeClr>
                </a:solidFill>
                <a:hlinkClick r:id="rId4">
                  <a:extLst>
                    <a:ext uri="{A12FA001-AC4F-418D-AE19-62706E023703}">
                      <ahyp:hlinkClr xmlns:ahyp="http://schemas.microsoft.com/office/drawing/2018/hyperlinkcolor" val="tx"/>
                    </a:ext>
                  </a:extLst>
                </a:hlinkClick>
              </a:rPr>
              <a:t>https://healthpartnersipve.org/learning-opp/prevention-as-safety-planning-addressing-the-intersections-of-hiv-and-ipv/</a:t>
            </a:r>
            <a:r>
              <a:rPr lang="es" sz="1600" b="1" i="0" u="none" baseline="0">
                <a:solidFill>
                  <a:schemeClr val="accent4">
                    <a:lumMod val="75000"/>
                  </a:schemeClr>
                </a:solidFill>
              </a:rPr>
              <a:t> </a:t>
            </a:r>
          </a:p>
        </p:txBody>
      </p:sp>
      <p:pic>
        <p:nvPicPr>
          <p:cNvPr id="6" name="Picture 5">
            <a:extLst>
              <a:ext uri="{FF2B5EF4-FFF2-40B4-BE49-F238E27FC236}">
                <a16:creationId xmlns:a16="http://schemas.microsoft.com/office/drawing/2014/main" id="{8C6F446D-8096-6813-624E-4D0A04760896}"/>
              </a:ext>
            </a:extLst>
          </p:cNvPr>
          <p:cNvPicPr>
            <a:picLocks noChangeAspect="1"/>
          </p:cNvPicPr>
          <p:nvPr/>
        </p:nvPicPr>
        <p:blipFill>
          <a:blip r:embed="rId5"/>
          <a:stretch>
            <a:fillRect/>
          </a:stretch>
        </p:blipFill>
        <p:spPr>
          <a:xfrm>
            <a:off x="6976671" y="2728048"/>
            <a:ext cx="2001730" cy="2001730"/>
          </a:xfrm>
          <a:prstGeom prst="rect">
            <a:avLst/>
          </a:prstGeo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2"/>
          <p:cNvSpPr txBox="1"/>
          <p:nvPr/>
        </p:nvSpPr>
        <p:spPr>
          <a:xfrm>
            <a:off x="890098" y="2661476"/>
            <a:ext cx="7363800" cy="592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7915"/>
              </a:buClr>
              <a:buSzPts val="1400"/>
              <a:buFont typeface="Arial"/>
              <a:buNone/>
            </a:pPr>
            <a:r>
              <a:rPr lang="es" sz="1700" b="0" i="0" u="none" baseline="0">
                <a:solidFill>
                  <a:schemeClr val="dk1"/>
                </a:solidFill>
              </a:rPr>
              <a:t>Únase al boletín de Futures Without Violence </a:t>
            </a:r>
            <a:endParaRPr sz="1700" dirty="0">
              <a:solidFill>
                <a:schemeClr val="dk1"/>
              </a:solidFill>
            </a:endParaRPr>
          </a:p>
          <a:p>
            <a:pPr marL="0" marR="0" lvl="0" indent="0" algn="ctr" rtl="0">
              <a:lnSpc>
                <a:spcPct val="100000"/>
              </a:lnSpc>
              <a:spcBef>
                <a:spcPts val="0"/>
              </a:spcBef>
              <a:spcAft>
                <a:spcPts val="0"/>
              </a:spcAft>
              <a:buClr>
                <a:srgbClr val="FF7915"/>
              </a:buClr>
              <a:buSzPts val="1400"/>
              <a:buFont typeface="Arial"/>
              <a:buNone/>
            </a:pPr>
            <a:r>
              <a:rPr lang="es" sz="1700" b="0" i="0" u="sng" baseline="0">
                <a:solidFill>
                  <a:schemeClr val="hlink"/>
                </a:solidFill>
                <a:hlinkClick r:id="rId3"/>
              </a:rPr>
              <a:t>https://futureswithoutviolence.org/form-page/?input_4=</a:t>
            </a:r>
            <a:r>
              <a:rPr lang="es" sz="1700" b="0" i="0" u="none" baseline="0">
                <a:solidFill>
                  <a:schemeClr val="dk1"/>
                </a:solidFill>
              </a:rPr>
              <a:t> </a:t>
            </a:r>
            <a:endParaRPr sz="1700" b="0" i="0" u="none" strike="noStrike" cap="none" dirty="0">
              <a:solidFill>
                <a:schemeClr val="dk1"/>
              </a:solidFill>
              <a:latin typeface="Arial"/>
              <a:ea typeface="Arial"/>
              <a:cs typeface="Arial"/>
              <a:sym typeface="Arial"/>
            </a:endParaRPr>
          </a:p>
        </p:txBody>
      </p:sp>
      <p:sp>
        <p:nvSpPr>
          <p:cNvPr id="435" name="Google Shape;435;p62"/>
          <p:cNvSpPr txBox="1"/>
          <p:nvPr/>
        </p:nvSpPr>
        <p:spPr>
          <a:xfrm>
            <a:off x="3058480" y="10173"/>
            <a:ext cx="3027039" cy="447448"/>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 sz="4100" b="1" i="0" u="none" baseline="0">
                <a:solidFill>
                  <a:srgbClr val="7030A0"/>
                </a:solidFill>
                <a:latin typeface="Calibri"/>
                <a:ea typeface="Calibri"/>
                <a:cs typeface="Calibri"/>
                <a:sym typeface="Calibri"/>
              </a:rPr>
              <a:t>¡GRACIAS!</a:t>
            </a:r>
            <a:endParaRPr sz="4100" b="1" dirty="0">
              <a:solidFill>
                <a:srgbClr val="7030A0"/>
              </a:solidFill>
              <a:latin typeface="Calibri"/>
              <a:ea typeface="Calibri"/>
              <a:cs typeface="Calibri"/>
              <a:sym typeface="Calibri"/>
            </a:endParaRPr>
          </a:p>
        </p:txBody>
      </p:sp>
      <p:pic>
        <p:nvPicPr>
          <p:cNvPr id="436" name="Google Shape;436;p62"/>
          <p:cNvPicPr preferRelativeResize="0"/>
          <p:nvPr/>
        </p:nvPicPr>
        <p:blipFill>
          <a:blip r:embed="rId4">
            <a:alphaModFix/>
          </a:blip>
          <a:stretch>
            <a:fillRect/>
          </a:stretch>
        </p:blipFill>
        <p:spPr>
          <a:xfrm>
            <a:off x="1946821" y="921370"/>
            <a:ext cx="1402605" cy="1572608"/>
          </a:xfrm>
          <a:prstGeom prst="rect">
            <a:avLst/>
          </a:prstGeom>
          <a:noFill/>
          <a:ln>
            <a:noFill/>
          </a:ln>
        </p:spPr>
      </p:pic>
      <p:pic>
        <p:nvPicPr>
          <p:cNvPr id="437" name="Google Shape;437;p62"/>
          <p:cNvPicPr preferRelativeResize="0"/>
          <p:nvPr/>
        </p:nvPicPr>
        <p:blipFill>
          <a:blip r:embed="rId5">
            <a:alphaModFix/>
          </a:blip>
          <a:stretch>
            <a:fillRect/>
          </a:stretch>
        </p:blipFill>
        <p:spPr>
          <a:xfrm>
            <a:off x="3870696" y="921370"/>
            <a:ext cx="1402605" cy="1572607"/>
          </a:xfrm>
          <a:prstGeom prst="rect">
            <a:avLst/>
          </a:prstGeom>
          <a:noFill/>
          <a:ln>
            <a:noFill/>
          </a:ln>
        </p:spPr>
      </p:pic>
      <p:pic>
        <p:nvPicPr>
          <p:cNvPr id="438" name="Google Shape;438;p62"/>
          <p:cNvPicPr preferRelativeResize="0"/>
          <p:nvPr/>
        </p:nvPicPr>
        <p:blipFill>
          <a:blip r:embed="rId6">
            <a:alphaModFix/>
          </a:blip>
          <a:stretch>
            <a:fillRect/>
          </a:stretch>
        </p:blipFill>
        <p:spPr>
          <a:xfrm>
            <a:off x="5794575" y="921370"/>
            <a:ext cx="1402604" cy="1572607"/>
          </a:xfrm>
          <a:prstGeom prst="rect">
            <a:avLst/>
          </a:prstGeom>
          <a:noFill/>
          <a:ln>
            <a:noFill/>
          </a:ln>
        </p:spPr>
      </p:pic>
      <p:sp>
        <p:nvSpPr>
          <p:cNvPr id="2" name="Google Shape;444;p63">
            <a:extLst>
              <a:ext uri="{FF2B5EF4-FFF2-40B4-BE49-F238E27FC236}">
                <a16:creationId xmlns:a16="http://schemas.microsoft.com/office/drawing/2014/main" id="{BC1381B0-263F-1A1B-267F-0292DF07E7F5}"/>
              </a:ext>
            </a:extLst>
          </p:cNvPr>
          <p:cNvSpPr txBox="1">
            <a:spLocks noGrp="1"/>
          </p:cNvSpPr>
          <p:nvPr>
            <p:ph type="body" idx="1"/>
          </p:nvPr>
        </p:nvSpPr>
        <p:spPr>
          <a:xfrm>
            <a:off x="1386164" y="3421474"/>
            <a:ext cx="7216800" cy="968154"/>
          </a:xfrm>
          <a:prstGeom prst="rect">
            <a:avLst/>
          </a:prstGeom>
        </p:spPr>
        <p:txBody>
          <a:bodyPr spcFirstLastPara="1" wrap="square" lIns="45725" tIns="45725" rIns="45725" bIns="45725" anchor="t" anchorCtr="0">
            <a:noAutofit/>
          </a:bodyPr>
          <a:lstStyle/>
          <a:p>
            <a:pPr marL="0" lvl="0" indent="0" algn="l" rtl="0">
              <a:spcBef>
                <a:spcPts val="0"/>
              </a:spcBef>
              <a:spcAft>
                <a:spcPts val="0"/>
              </a:spcAft>
              <a:buNone/>
            </a:pPr>
            <a:r>
              <a:rPr lang="es" sz="1200" b="0" i="0" u="none" baseline="0">
                <a:solidFill>
                  <a:srgbClr val="000000"/>
                </a:solidFill>
                <a:uFill>
                  <a:noFill/>
                </a:uFill>
                <a:hlinkClick r:id="rId7">
                  <a:extLst>
                    <a:ext uri="{A12FA001-AC4F-418D-AE19-62706E023703}">
                      <ahyp:hlinkClr xmlns:ahyp="http://schemas.microsoft.com/office/drawing/2018/hyperlinkcolor" val="tx"/>
                    </a:ext>
                  </a:extLst>
                </a:hlinkClick>
              </a:rPr>
              <a:t>Esta capacitación en línea cuenta con el apoyo de la Administración de Recursos y Servicios de Salud (Health Resources and Services Administration, HRSA) del Departamento de Salud y Servicios Humanos (Department of Health and Human Services, HHS) de EE. UU. como parte de una subvención por un total de 650,000 dólares, financiada al 0 % con fondos no gubernamentales. El contenido es el del autor o los autores y no representa necesariamente las opiniones oficiales ni el respaldo de la HRSA, el HHS o el gobierno de los EE. UU. Para obtener más información, visite </a:t>
            </a:r>
            <a:r>
              <a:rPr lang="es" sz="1200" b="0" i="0" u="sng" baseline="0">
                <a:solidFill>
                  <a:srgbClr val="0000FF"/>
                </a:solidFill>
                <a:hlinkClick r:id="rId8">
                  <a:extLst>
                    <a:ext uri="{A12FA001-AC4F-418D-AE19-62706E023703}">
                      <ahyp:hlinkClr xmlns:ahyp="http://schemas.microsoft.com/office/drawing/2018/hyperlinkcolor" val="tx"/>
                    </a:ext>
                  </a:extLst>
                </a:hlinkClick>
              </a:rPr>
              <a:t>https://www.hrsa.gov/</a:t>
            </a:r>
            <a:endParaRPr sz="1200" dirty="0">
              <a:solidFill>
                <a:srgbClr val="000000"/>
              </a:solidFill>
            </a:endParaRPr>
          </a:p>
          <a:p>
            <a:pPr marL="0" lvl="0" indent="0" algn="l" rtl="0">
              <a:spcBef>
                <a:spcPts val="0"/>
              </a:spcBef>
              <a:spcAft>
                <a:spcPts val="0"/>
              </a:spcAft>
              <a:buNone/>
            </a:pPr>
            <a:endParaRPr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0"/>
          <p:cNvPicPr preferRelativeResize="0"/>
          <p:nvPr/>
        </p:nvPicPr>
        <p:blipFill rotWithShape="1">
          <a:blip r:embed="rId3">
            <a:alphaModFix/>
          </a:blip>
          <a:srcRect/>
          <a:stretch/>
        </p:blipFill>
        <p:spPr>
          <a:xfrm>
            <a:off x="-44547" y="-587"/>
            <a:ext cx="9188549" cy="5144087"/>
          </a:xfrm>
          <a:prstGeom prst="rect">
            <a:avLst/>
          </a:prstGeom>
          <a:noFill/>
          <a:ln>
            <a:noFill/>
          </a:ln>
        </p:spPr>
      </p:pic>
      <p:pic>
        <p:nvPicPr>
          <p:cNvPr id="336" name="Google Shape;336;p40"/>
          <p:cNvPicPr preferRelativeResize="0"/>
          <p:nvPr/>
        </p:nvPicPr>
        <p:blipFill rotWithShape="1">
          <a:blip r:embed="rId4">
            <a:alphaModFix/>
          </a:blip>
          <a:srcRect/>
          <a:stretch/>
        </p:blipFill>
        <p:spPr>
          <a:xfrm>
            <a:off x="-311643" y="3960247"/>
            <a:ext cx="2667993" cy="1057376"/>
          </a:xfrm>
          <a:prstGeom prst="rect">
            <a:avLst/>
          </a:prstGeom>
          <a:noFill/>
          <a:ln>
            <a:noFill/>
          </a:ln>
        </p:spPr>
      </p:pic>
      <p:pic>
        <p:nvPicPr>
          <p:cNvPr id="337" name="Google Shape;337;p40"/>
          <p:cNvPicPr preferRelativeResize="0"/>
          <p:nvPr/>
        </p:nvPicPr>
        <p:blipFill rotWithShape="1">
          <a:blip r:embed="rId5">
            <a:alphaModFix/>
          </a:blip>
          <a:srcRect/>
          <a:stretch/>
        </p:blipFill>
        <p:spPr>
          <a:xfrm>
            <a:off x="775400" y="1890605"/>
            <a:ext cx="2118028" cy="970836"/>
          </a:xfrm>
          <a:prstGeom prst="rect">
            <a:avLst/>
          </a:prstGeom>
          <a:noFill/>
          <a:ln>
            <a:noFill/>
          </a:ln>
        </p:spPr>
      </p:pic>
      <p:pic>
        <p:nvPicPr>
          <p:cNvPr id="338" name="Google Shape;338;p40"/>
          <p:cNvPicPr preferRelativeResize="0"/>
          <p:nvPr/>
        </p:nvPicPr>
        <p:blipFill rotWithShape="1">
          <a:blip r:embed="rId6">
            <a:alphaModFix/>
          </a:blip>
          <a:srcRect/>
          <a:stretch/>
        </p:blipFill>
        <p:spPr>
          <a:xfrm>
            <a:off x="3338119" y="1569082"/>
            <a:ext cx="1243065" cy="2003043"/>
          </a:xfrm>
          <a:prstGeom prst="rect">
            <a:avLst/>
          </a:prstGeom>
          <a:noFill/>
          <a:ln>
            <a:noFill/>
          </a:ln>
        </p:spPr>
      </p:pic>
      <p:pic>
        <p:nvPicPr>
          <p:cNvPr id="339" name="Google Shape;339;p40"/>
          <p:cNvPicPr preferRelativeResize="0"/>
          <p:nvPr/>
        </p:nvPicPr>
        <p:blipFill rotWithShape="1">
          <a:blip r:embed="rId7">
            <a:alphaModFix/>
          </a:blip>
          <a:srcRect/>
          <a:stretch/>
        </p:blipFill>
        <p:spPr>
          <a:xfrm>
            <a:off x="5669781" y="1534939"/>
            <a:ext cx="1617348" cy="2074546"/>
          </a:xfrm>
          <a:prstGeom prst="rect">
            <a:avLst/>
          </a:prstGeom>
          <a:noFill/>
          <a:ln>
            <a:noFill/>
          </a:ln>
        </p:spPr>
      </p:pic>
      <p:sp>
        <p:nvSpPr>
          <p:cNvPr id="340" name="Google Shape;340;p40"/>
          <p:cNvSpPr txBox="1"/>
          <p:nvPr/>
        </p:nvSpPr>
        <p:spPr>
          <a:xfrm>
            <a:off x="-3218" y="133286"/>
            <a:ext cx="9160612" cy="1177266"/>
          </a:xfrm>
          <a:prstGeom prst="rect">
            <a:avLst/>
          </a:prstGeom>
          <a:noFill/>
          <a:ln>
            <a:noFill/>
          </a:ln>
        </p:spPr>
        <p:txBody>
          <a:bodyPr spcFirstLastPara="1" wrap="square" lIns="68575" tIns="34300" rIns="68575" bIns="34300"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If you are on a smart  device, look for the three dot menu and choose Language Interpretation.​</a:t>
            </a:r>
            <a:endParaRPr lang="en-US" sz="1800">
              <a:solidFill>
                <a:schemeClr val="dk1"/>
              </a:solidFill>
            </a:endParaRPr>
          </a:p>
          <a:p>
            <a:pPr marL="0" marR="0" lvl="0" indent="0" algn="ctr" rtl="0">
              <a:spcBef>
                <a:spcPts val="0"/>
              </a:spcBef>
              <a:spcAft>
                <a:spcPts val="0"/>
              </a:spcAft>
              <a:buNone/>
            </a:pPr>
            <a:r>
              <a:rPr lang="en" sz="1800" b="1">
                <a:solidFill>
                  <a:schemeClr val="dk1"/>
                </a:solidFill>
                <a:latin typeface="Calibri"/>
                <a:ea typeface="Calibri"/>
                <a:cs typeface="Calibri"/>
                <a:sym typeface="Calibri"/>
              </a:rPr>
              <a:t>Then, select English.</a:t>
            </a:r>
            <a:endParaRPr lang="en" sz="1800">
              <a:solidFill>
                <a:schemeClr val="dk1"/>
              </a:solidFill>
              <a:ea typeface="Calibri"/>
            </a:endParaRPr>
          </a:p>
          <a:p>
            <a:pPr algn="ctr"/>
            <a:endParaRPr lang="en" sz="1800" b="1">
              <a:solidFill>
                <a:schemeClr val="dk1"/>
              </a:solidFill>
              <a:latin typeface="Calibri"/>
              <a:ea typeface="Calibri"/>
              <a:cs typeface="Calibri"/>
            </a:endParaRPr>
          </a:p>
          <a:p>
            <a:pPr algn="ctr"/>
            <a:r>
              <a:rPr lang="en" sz="1800" b="1">
                <a:solidFill>
                  <a:schemeClr val="dk1"/>
                </a:solidFill>
                <a:ea typeface="Calibri"/>
              </a:rPr>
              <a:t>Interpretation is not available from a Chromebook or if you dial into Zoom.</a:t>
            </a:r>
            <a:endParaRPr lang="en" sz="1800">
              <a:solidFill>
                <a:schemeClr val="dk1"/>
              </a:solidFill>
            </a:endParaRPr>
          </a:p>
        </p:txBody>
      </p:sp>
      <p:sp>
        <p:nvSpPr>
          <p:cNvPr id="341" name="Google Shape;341;p40"/>
          <p:cNvSpPr txBox="1"/>
          <p:nvPr/>
        </p:nvSpPr>
        <p:spPr>
          <a:xfrm>
            <a:off x="2010226" y="3886578"/>
            <a:ext cx="7061526" cy="1284987"/>
          </a:xfrm>
          <a:prstGeom prst="rect">
            <a:avLst/>
          </a:prstGeom>
          <a:noFill/>
          <a:ln>
            <a:noFill/>
          </a:ln>
        </p:spPr>
        <p:txBody>
          <a:bodyPr spcFirstLastPara="1" wrap="square" lIns="68575" tIns="34300" rIns="68575" bIns="34300" anchor="t" anchorCtr="0">
            <a:spAutoFit/>
          </a:bodyPr>
          <a:lstStyle/>
          <a:p>
            <a:r>
              <a:rPr lang="en" sz="1800" b="1" err="1">
                <a:solidFill>
                  <a:srgbClr val="9A40DE"/>
                </a:solidFill>
                <a:latin typeface="Calibri"/>
                <a:ea typeface="Calibri"/>
                <a:cs typeface="Calibri"/>
                <a:sym typeface="Calibri"/>
              </a:rPr>
              <a:t>Desde</a:t>
            </a:r>
            <a:r>
              <a:rPr lang="en" sz="1800" b="1">
                <a:solidFill>
                  <a:srgbClr val="9A40DE"/>
                </a:solidFill>
                <a:latin typeface="Calibri"/>
                <a:ea typeface="Calibri"/>
                <a:cs typeface="Calibri"/>
                <a:sym typeface="Calibri"/>
              </a:rPr>
              <a:t> un </a:t>
            </a:r>
            <a:r>
              <a:rPr lang="en" sz="1800" b="1" err="1">
                <a:solidFill>
                  <a:srgbClr val="9A40DE"/>
                </a:solidFill>
                <a:latin typeface="Calibri"/>
                <a:ea typeface="Calibri"/>
                <a:cs typeface="Calibri"/>
                <a:sym typeface="Calibri"/>
              </a:rPr>
              <a:t>dispositivo</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inteligente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busque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menú</a:t>
            </a:r>
            <a:r>
              <a:rPr lang="en" sz="1800" b="1">
                <a:solidFill>
                  <a:srgbClr val="9A40DE"/>
                </a:solidFill>
                <a:latin typeface="Calibri"/>
                <a:ea typeface="Calibri"/>
                <a:cs typeface="Calibri"/>
                <a:sym typeface="Calibri"/>
              </a:rPr>
              <a:t> de </a:t>
            </a:r>
            <a:r>
              <a:rPr lang="en" sz="1800" b="1" err="1">
                <a:solidFill>
                  <a:srgbClr val="9A40DE"/>
                </a:solidFill>
                <a:latin typeface="Calibri"/>
                <a:ea typeface="Calibri"/>
                <a:cs typeface="Calibri"/>
                <a:sym typeface="Calibri"/>
              </a:rPr>
              <a:t>tres</a:t>
            </a:r>
            <a:r>
              <a:rPr lang="en" sz="1800" b="1">
                <a:solidFill>
                  <a:srgbClr val="9A40DE"/>
                </a:solidFill>
                <a:latin typeface="Calibri"/>
                <a:ea typeface="Calibri"/>
                <a:cs typeface="Calibri"/>
                <a:sym typeface="Calibri"/>
              </a:rPr>
              <a:t> puntos y </a:t>
            </a:r>
            <a:r>
              <a:rPr lang="en" sz="1800" b="1" err="1">
                <a:solidFill>
                  <a:srgbClr val="9A40DE"/>
                </a:solidFill>
                <a:latin typeface="Calibri"/>
                <a:ea typeface="Calibri"/>
                <a:cs typeface="Calibri"/>
                <a:sym typeface="Calibri"/>
              </a:rPr>
              <a:t>elija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Después</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escoja</a:t>
            </a:r>
            <a:r>
              <a:rPr lang="en" sz="1800" b="1">
                <a:solidFill>
                  <a:srgbClr val="9A40DE"/>
                </a:solidFill>
                <a:latin typeface="Calibri"/>
                <a:ea typeface="Calibri"/>
                <a:cs typeface="Calibri"/>
                <a:sym typeface="Calibri"/>
              </a:rPr>
              <a:t> “Español” y </a:t>
            </a:r>
            <a:r>
              <a:rPr lang="en" sz="1800" b="1" err="1">
                <a:solidFill>
                  <a:srgbClr val="9A40DE"/>
                </a:solidFill>
                <a:latin typeface="Calibri"/>
                <a:ea typeface="Calibri"/>
                <a:cs typeface="Calibri"/>
                <a:sym typeface="Calibri"/>
              </a:rPr>
              <a:t>silencie</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el</a:t>
            </a:r>
            <a:r>
              <a:rPr lang="en" sz="1800" b="1">
                <a:solidFill>
                  <a:srgbClr val="9A40DE"/>
                </a:solidFill>
                <a:latin typeface="Calibri"/>
                <a:ea typeface="Calibri"/>
                <a:cs typeface="Calibri"/>
                <a:sym typeface="Calibri"/>
              </a:rPr>
              <a:t> audio original.​ </a:t>
            </a:r>
            <a:endParaRPr lang="en-US" sz="1800" b="1">
              <a:solidFill>
                <a:srgbClr val="9A40DE"/>
              </a:solidFill>
              <a:latin typeface="Calibri"/>
              <a:ea typeface="Calibri"/>
              <a:cs typeface="Calibri"/>
              <a:sym typeface="Calibri"/>
            </a:endParaRPr>
          </a:p>
          <a:p>
            <a:endParaRPr lang="en" sz="600" b="1">
              <a:solidFill>
                <a:srgbClr val="9A40DE"/>
              </a:solidFill>
              <a:latin typeface="Calibri"/>
              <a:ea typeface="Calibri"/>
              <a:cs typeface="Calibri"/>
            </a:endParaRPr>
          </a:p>
          <a:p>
            <a:r>
              <a:rPr lang="en" sz="1800" b="1">
                <a:solidFill>
                  <a:srgbClr val="9A40DE"/>
                </a:solidFill>
                <a:latin typeface="Calibri"/>
                <a:ea typeface="Calibri"/>
                <a:cs typeface="Calibri"/>
                <a:sym typeface="Calibri"/>
              </a:rPr>
              <a:t>No </a:t>
            </a:r>
            <a:r>
              <a:rPr lang="en" sz="1800" b="1" err="1">
                <a:solidFill>
                  <a:srgbClr val="9A40DE"/>
                </a:solidFill>
                <a:latin typeface="Calibri"/>
                <a:ea typeface="Calibri"/>
                <a:cs typeface="Calibri"/>
                <a:sym typeface="Calibri"/>
              </a:rPr>
              <a:t>podrá</a:t>
            </a:r>
            <a:r>
              <a:rPr lang="en" sz="1800" b="1">
                <a:solidFill>
                  <a:srgbClr val="9A40DE"/>
                </a:solidFill>
                <a:latin typeface="Calibri"/>
                <a:ea typeface="Calibri"/>
                <a:cs typeface="Calibri"/>
                <a:sym typeface="Calibri"/>
              </a:rPr>
              <a:t> acceder a la </a:t>
            </a:r>
            <a:r>
              <a:rPr lang="en" sz="1800" b="1" err="1">
                <a:solidFill>
                  <a:srgbClr val="9A40DE"/>
                </a:solidFill>
                <a:latin typeface="Calibri"/>
                <a:ea typeface="Calibri"/>
                <a:cs typeface="Calibri"/>
                <a:sym typeface="Calibri"/>
              </a:rPr>
              <a:t>interpretación</a:t>
            </a:r>
            <a:r>
              <a:rPr lang="en" sz="1800" b="1">
                <a:solidFill>
                  <a:srgbClr val="9A40DE"/>
                </a:solidFill>
                <a:latin typeface="Calibri"/>
                <a:ea typeface="Calibri"/>
                <a:cs typeface="Calibri"/>
                <a:sym typeface="Calibri"/>
              </a:rPr>
              <a:t> a </a:t>
            </a:r>
            <a:r>
              <a:rPr lang="en" sz="1800" b="1" err="1">
                <a:solidFill>
                  <a:srgbClr val="9A40DE"/>
                </a:solidFill>
                <a:latin typeface="Calibri"/>
                <a:ea typeface="Calibri"/>
                <a:cs typeface="Calibri"/>
                <a:sym typeface="Calibri"/>
              </a:rPr>
              <a:t>través</a:t>
            </a:r>
            <a:r>
              <a:rPr lang="en" sz="1800" b="1">
                <a:solidFill>
                  <a:srgbClr val="9A40DE"/>
                </a:solidFill>
                <a:latin typeface="Calibri"/>
                <a:ea typeface="Calibri"/>
                <a:cs typeface="Calibri"/>
                <a:sym typeface="Calibri"/>
              </a:rPr>
              <a:t>  de un Chromebook o </a:t>
            </a:r>
            <a:r>
              <a:rPr lang="en" sz="1800" b="1" err="1">
                <a:solidFill>
                  <a:srgbClr val="9A40DE"/>
                </a:solidFill>
                <a:latin typeface="Calibri"/>
                <a:ea typeface="Calibri"/>
                <a:cs typeface="Calibri"/>
                <a:sym typeface="Calibri"/>
              </a:rPr>
              <a:t>si</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marca</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por</a:t>
            </a:r>
            <a:r>
              <a:rPr lang="en" sz="1800" b="1">
                <a:solidFill>
                  <a:srgbClr val="9A40DE"/>
                </a:solidFill>
                <a:latin typeface="Calibri"/>
                <a:ea typeface="Calibri"/>
                <a:cs typeface="Calibri"/>
                <a:sym typeface="Calibri"/>
              </a:rPr>
              <a:t> </a:t>
            </a:r>
            <a:r>
              <a:rPr lang="en" sz="1800" b="1" err="1">
                <a:solidFill>
                  <a:srgbClr val="9A40DE"/>
                </a:solidFill>
                <a:latin typeface="Calibri"/>
                <a:ea typeface="Calibri"/>
                <a:cs typeface="Calibri"/>
                <a:sym typeface="Calibri"/>
              </a:rPr>
              <a:t>teléfono</a:t>
            </a:r>
            <a:r>
              <a:rPr lang="en" sz="1800" b="1">
                <a:solidFill>
                  <a:srgbClr val="9A40DE"/>
                </a:solidFill>
                <a:latin typeface="Calibri"/>
                <a:ea typeface="Calibri"/>
                <a:cs typeface="Calibri"/>
                <a:sym typeface="Calibri"/>
              </a:rPr>
              <a:t> a la  </a:t>
            </a:r>
            <a:r>
              <a:rPr lang="en" sz="1800" b="1" err="1">
                <a:solidFill>
                  <a:srgbClr val="9A40DE"/>
                </a:solidFill>
                <a:latin typeface="Calibri"/>
                <a:ea typeface="Calibri"/>
                <a:cs typeface="Calibri"/>
                <a:sym typeface="Calibri"/>
              </a:rPr>
              <a:t>reunión</a:t>
            </a:r>
            <a:r>
              <a:rPr lang="en" sz="1800" b="1">
                <a:solidFill>
                  <a:srgbClr val="9A40DE"/>
                </a:solidFill>
                <a:latin typeface="Calibri"/>
                <a:ea typeface="Calibri"/>
                <a:cs typeface="Calibri"/>
                <a:sym typeface="Calibri"/>
              </a:rPr>
              <a:t> de Zoom.</a:t>
            </a:r>
            <a:endParaRPr sz="1800" b="1">
              <a:solidFill>
                <a:srgbClr val="9A40DE"/>
              </a:solidFill>
              <a:latin typeface="Calibri"/>
              <a:ea typeface="Calibri"/>
              <a:cs typeface="Calibri"/>
            </a:endParaRPr>
          </a:p>
        </p:txBody>
      </p:sp>
    </p:spTree>
    <p:extLst>
      <p:ext uri="{BB962C8B-B14F-4D97-AF65-F5344CB8AC3E}">
        <p14:creationId xmlns:p14="http://schemas.microsoft.com/office/powerpoint/2010/main" val="250577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p:nvPr/>
        </p:nvSpPr>
        <p:spPr>
          <a:xfrm>
            <a:off x="87018" y="2891319"/>
            <a:ext cx="2269200" cy="638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strike="noStrike" cap="none" baseline="0">
                <a:solidFill>
                  <a:schemeClr val="dk1"/>
                </a:solidFill>
                <a:latin typeface="Arial"/>
                <a:ea typeface="Arial"/>
                <a:cs typeface="Arial"/>
                <a:sym typeface="Arial"/>
              </a:rPr>
              <a:t>Anna Marjavi</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strike="noStrike" cap="none" baseline="0">
                <a:solidFill>
                  <a:schemeClr val="dk1"/>
                </a:solidFill>
                <a:latin typeface="Arial"/>
                <a:ea typeface="Arial"/>
                <a:cs typeface="Arial"/>
                <a:sym typeface="Arial"/>
              </a:rPr>
              <a:t> Directora</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Health Partners on IPV+E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Futures Without Violence</a:t>
            </a:r>
            <a:endParaRPr sz="900" b="1" i="0" u="none" strike="noStrike" cap="none">
              <a:solidFill>
                <a:schemeClr val="dk1"/>
              </a:solidFill>
              <a:latin typeface="Arial"/>
              <a:ea typeface="Arial"/>
              <a:cs typeface="Arial"/>
              <a:sym typeface="Arial"/>
            </a:endParaRPr>
          </a:p>
        </p:txBody>
      </p:sp>
      <p:pic>
        <p:nvPicPr>
          <p:cNvPr id="223" name="Google Shape;223;p38" descr="A person with glasses smiling&#10;&#10;Description automatically generated"/>
          <p:cNvPicPr preferRelativeResize="0"/>
          <p:nvPr/>
        </p:nvPicPr>
        <p:blipFill rotWithShape="1">
          <a:blip r:embed="rId3">
            <a:alphaModFix/>
          </a:blip>
          <a:srcRect/>
          <a:stretch/>
        </p:blipFill>
        <p:spPr>
          <a:xfrm>
            <a:off x="566925" y="1572150"/>
            <a:ext cx="1236200" cy="1230725"/>
          </a:xfrm>
          <a:prstGeom prst="rect">
            <a:avLst/>
          </a:prstGeom>
          <a:noFill/>
          <a:ln>
            <a:noFill/>
          </a:ln>
        </p:spPr>
      </p:pic>
      <p:sp>
        <p:nvSpPr>
          <p:cNvPr id="224" name="Google Shape;224;p38"/>
          <p:cNvSpPr txBox="1"/>
          <p:nvPr/>
        </p:nvSpPr>
        <p:spPr>
          <a:xfrm>
            <a:off x="1324659" y="2856669"/>
            <a:ext cx="2939100" cy="7080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highlight>
                  <a:srgbClr val="FFFFFF"/>
                </a:highlight>
              </a:rPr>
              <a:t>Jake Sese, MPH</a:t>
            </a:r>
            <a:endParaRPr sz="10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strike="noStrike" cap="none" baseline="0">
                <a:solidFill>
                  <a:srgbClr val="000000"/>
                </a:solidFill>
                <a:highlight>
                  <a:srgbClr val="FFFFFF"/>
                </a:highlight>
                <a:latin typeface="Arial"/>
                <a:ea typeface="Arial"/>
                <a:cs typeface="Arial"/>
                <a:sym typeface="Arial"/>
              </a:rPr>
              <a:t>Asociado de programas</a:t>
            </a:r>
            <a:endParaRPr sz="900" b="0"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rgbClr val="000000"/>
                </a:solidFill>
                <a:highlight>
                  <a:srgbClr val="FFFFFF"/>
                </a:highlight>
                <a:latin typeface="Arial"/>
                <a:ea typeface="Arial"/>
                <a:cs typeface="Arial"/>
                <a:sym typeface="Arial"/>
              </a:rPr>
              <a:t>Health Partners on IPV+E</a:t>
            </a:r>
            <a:endParaRPr sz="900" b="1" i="0" u="none" strike="noStrike" cap="none" dirty="0">
              <a:solidFill>
                <a:srgbClr val="000000"/>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rgbClr val="000000"/>
                </a:solidFill>
                <a:highlight>
                  <a:srgbClr val="FFFFFF"/>
                </a:highlight>
                <a:latin typeface="Arial"/>
                <a:ea typeface="Arial"/>
                <a:cs typeface="Arial"/>
                <a:sym typeface="Arial"/>
              </a:rPr>
              <a:t>Futures Without Violence</a:t>
            </a:r>
            <a:endParaRPr sz="900" b="1" i="0" u="none" strike="noStrike" cap="none" dirty="0">
              <a:solidFill>
                <a:srgbClr val="000000"/>
              </a:solidFill>
              <a:highlight>
                <a:srgbClr val="FFFFFF"/>
              </a:highlight>
              <a:latin typeface="Arial"/>
              <a:ea typeface="Arial"/>
              <a:cs typeface="Arial"/>
              <a:sym typeface="Arial"/>
            </a:endParaRPr>
          </a:p>
        </p:txBody>
      </p:sp>
      <p:sp>
        <p:nvSpPr>
          <p:cNvPr id="225" name="Google Shape;225;p38"/>
          <p:cNvSpPr txBox="1"/>
          <p:nvPr/>
        </p:nvSpPr>
        <p:spPr>
          <a:xfrm>
            <a:off x="5194038" y="2891325"/>
            <a:ext cx="1809300" cy="892800"/>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solidFill>
                  <a:schemeClr val="dk1"/>
                </a:solidFill>
              </a:rPr>
              <a:t>Kimberly Chang</a:t>
            </a:r>
            <a:r>
              <a:rPr lang="es" sz="1000" b="1" i="0" u="none" strike="noStrike" cap="none" baseline="0">
                <a:solidFill>
                  <a:schemeClr val="dk1"/>
                </a:solidFill>
                <a:latin typeface="Arial"/>
                <a:ea typeface="Arial"/>
                <a:cs typeface="Arial"/>
                <a:sym typeface="Arial"/>
              </a:rPr>
              <a:t>, M</a:t>
            </a:r>
            <a:r>
              <a:rPr lang="es" sz="1000" b="1" i="0" u="none" baseline="0">
                <a:solidFill>
                  <a:schemeClr val="dk1"/>
                </a:solidFill>
              </a:rPr>
              <a:t>D, MPH</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baseline="0">
                <a:solidFill>
                  <a:schemeClr val="dk1"/>
                </a:solidFill>
              </a:rPr>
              <a:t>Médica de familia y consultora</a:t>
            </a:r>
            <a:endParaRPr sz="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baseline="0">
                <a:solidFill>
                  <a:schemeClr val="dk1"/>
                </a:solidFill>
              </a:rPr>
              <a:t>Asian Health Services</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Health Partners on IPV+E</a:t>
            </a:r>
            <a:endParaRPr sz="900" b="1" i="0" u="none" strike="noStrike" cap="none" dirty="0">
              <a:solidFill>
                <a:schemeClr val="dk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s" sz="900" b="1" i="0" u="none" baseline="0">
                <a:solidFill>
                  <a:schemeClr val="dk1"/>
                </a:solidFill>
              </a:rPr>
              <a:t>Futures Without Violence</a:t>
            </a:r>
            <a:endParaRPr sz="900" b="1"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endParaRPr sz="900" b="1" dirty="0">
              <a:solidFill>
                <a:schemeClr val="dk1"/>
              </a:solidFill>
            </a:endParaRPr>
          </a:p>
        </p:txBody>
      </p:sp>
      <p:pic>
        <p:nvPicPr>
          <p:cNvPr id="226" name="Google Shape;226;p38"/>
          <p:cNvPicPr preferRelativeResize="0"/>
          <p:nvPr/>
        </p:nvPicPr>
        <p:blipFill>
          <a:blip r:embed="rId4">
            <a:alphaModFix/>
          </a:blip>
          <a:stretch>
            <a:fillRect/>
          </a:stretch>
        </p:blipFill>
        <p:spPr>
          <a:xfrm>
            <a:off x="2291373" y="1569411"/>
            <a:ext cx="1236200" cy="1236200"/>
          </a:xfrm>
          <a:prstGeom prst="rect">
            <a:avLst/>
          </a:prstGeom>
          <a:noFill/>
          <a:ln>
            <a:noFill/>
          </a:ln>
        </p:spPr>
      </p:pic>
      <p:pic>
        <p:nvPicPr>
          <p:cNvPr id="227" name="Google Shape;227;p38"/>
          <p:cNvPicPr preferRelativeResize="0"/>
          <p:nvPr/>
        </p:nvPicPr>
        <p:blipFill>
          <a:blip r:embed="rId5">
            <a:alphaModFix/>
          </a:blip>
          <a:stretch>
            <a:fillRect/>
          </a:stretch>
        </p:blipFill>
        <p:spPr>
          <a:xfrm>
            <a:off x="5483325" y="1572150"/>
            <a:ext cx="1230725" cy="1230725"/>
          </a:xfrm>
          <a:prstGeom prst="rect">
            <a:avLst/>
          </a:prstGeom>
          <a:noFill/>
          <a:ln>
            <a:noFill/>
          </a:ln>
        </p:spPr>
      </p:pic>
      <p:sp>
        <p:nvSpPr>
          <p:cNvPr id="228" name="Google Shape;228;p38"/>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sz="1400"/>
              <a:t>6</a:t>
            </a:fld>
            <a:endParaRPr sz="1400"/>
          </a:p>
        </p:txBody>
      </p:sp>
      <p:pic>
        <p:nvPicPr>
          <p:cNvPr id="229" name="Google Shape;229;p38"/>
          <p:cNvPicPr preferRelativeResize="0"/>
          <p:nvPr/>
        </p:nvPicPr>
        <p:blipFill>
          <a:blip r:embed="rId6">
            <a:alphaModFix/>
          </a:blip>
          <a:stretch>
            <a:fillRect/>
          </a:stretch>
        </p:blipFill>
        <p:spPr>
          <a:xfrm>
            <a:off x="3865675" y="1572138"/>
            <a:ext cx="1230725" cy="1230725"/>
          </a:xfrm>
          <a:prstGeom prst="rect">
            <a:avLst/>
          </a:prstGeom>
          <a:noFill/>
          <a:ln>
            <a:noFill/>
          </a:ln>
        </p:spPr>
      </p:pic>
      <p:sp>
        <p:nvSpPr>
          <p:cNvPr id="230" name="Google Shape;230;p38"/>
          <p:cNvSpPr txBox="1"/>
          <p:nvPr/>
        </p:nvSpPr>
        <p:spPr>
          <a:xfrm>
            <a:off x="7003338" y="2895258"/>
            <a:ext cx="1809300" cy="923309"/>
          </a:xfrm>
          <a:prstGeom prst="rect">
            <a:avLst/>
          </a:prstGeom>
          <a:noFill/>
          <a:ln>
            <a:noFill/>
          </a:ln>
        </p:spPr>
        <p:txBody>
          <a:bodyPr spcFirstLastPara="1" wrap="square" lIns="45725" tIns="22850" rIns="45725" bIns="2285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solidFill>
                  <a:schemeClr val="dk1"/>
                </a:solidFill>
              </a:rPr>
              <a:t>Amy Young-Snodgrass</a:t>
            </a:r>
            <a:r>
              <a:rPr lang="es" sz="1000" b="1" i="0" u="none" strike="noStrike" cap="none" baseline="0">
                <a:solidFill>
                  <a:schemeClr val="dk1"/>
                </a:solidFill>
                <a:latin typeface="Arial"/>
                <a:ea typeface="Arial"/>
                <a:cs typeface="Arial"/>
                <a:sym typeface="Arial"/>
              </a:rPr>
              <a:t>, M</a:t>
            </a:r>
            <a:r>
              <a:rPr lang="es" sz="1000" b="1" i="0" u="none" baseline="0">
                <a:solidFill>
                  <a:schemeClr val="dk1"/>
                </a:solidFill>
              </a:rPr>
              <a:t>D FAAP</a:t>
            </a:r>
            <a:endParaRPr sz="10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s" sz="900" b="0" i="0" u="none" baseline="0">
                <a:solidFill>
                  <a:schemeClr val="dk1"/>
                </a:solidFill>
              </a:rPr>
              <a:t>Jefa de Medicina Forense</a:t>
            </a:r>
            <a:endParaRPr sz="900"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es" sz="900" b="1" i="0" u="none" baseline="0">
                <a:solidFill>
                  <a:schemeClr val="dk1"/>
                </a:solidFill>
              </a:rPr>
              <a:t>Loma Linda University Children’s Hospital</a:t>
            </a:r>
            <a:endParaRPr sz="900" b="1"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endParaRPr sz="1000" b="1" dirty="0">
              <a:solidFill>
                <a:schemeClr val="dk1"/>
              </a:solidFill>
            </a:endParaRPr>
          </a:p>
        </p:txBody>
      </p:sp>
      <p:sp>
        <p:nvSpPr>
          <p:cNvPr id="231" name="Google Shape;231;p38"/>
          <p:cNvSpPr txBox="1"/>
          <p:nvPr/>
        </p:nvSpPr>
        <p:spPr>
          <a:xfrm>
            <a:off x="3285931" y="2891319"/>
            <a:ext cx="2269200" cy="77710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s" sz="1000" b="1" i="0" u="none" baseline="0">
                <a:solidFill>
                  <a:schemeClr val="dk1"/>
                </a:solidFill>
              </a:rPr>
              <a:t>Carolyne Ouya</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0" i="0" u="none" strike="noStrike" cap="none" baseline="0">
                <a:solidFill>
                  <a:schemeClr val="dk1"/>
                </a:solidFill>
                <a:latin typeface="Arial"/>
                <a:ea typeface="Arial"/>
                <a:cs typeface="Arial"/>
                <a:sym typeface="Arial"/>
              </a:rPr>
              <a:t> </a:t>
            </a:r>
            <a:r>
              <a:rPr lang="es" sz="900" b="0" i="0" u="none" baseline="0">
                <a:solidFill>
                  <a:schemeClr val="dk1"/>
                </a:solidFill>
              </a:rPr>
              <a:t>Gerenta de programas</a:t>
            </a:r>
            <a:endParaRPr sz="900" b="1" i="0" u="none" strike="noStrike" cap="none"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es" sz="900" b="1" i="0" u="none" baseline="0">
                <a:solidFill>
                  <a:schemeClr val="dk1"/>
                </a:solidFill>
              </a:rPr>
              <a:t>Oportunidades Laborales</a:t>
            </a:r>
          </a:p>
          <a:p>
            <a:pPr marL="0" marR="0" lvl="0" indent="0" algn="ctr" rtl="0">
              <a:lnSpc>
                <a:spcPct val="100000"/>
              </a:lnSpc>
              <a:spcBef>
                <a:spcPts val="0"/>
              </a:spcBef>
              <a:spcAft>
                <a:spcPts val="0"/>
              </a:spcAft>
              <a:buClr>
                <a:srgbClr val="000000"/>
              </a:buClr>
              <a:buSzPts val="1100"/>
              <a:buFont typeface="Arial"/>
              <a:buNone/>
            </a:pPr>
            <a:r>
              <a:rPr lang="es" sz="900" b="1" i="0" u="none" baseline="0">
                <a:solidFill>
                  <a:schemeClr val="dk1"/>
                </a:solidFill>
              </a:rPr>
              <a:t>y Económicas</a:t>
            </a:r>
            <a:endParaRPr sz="9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s" sz="900" b="1" i="0" u="none" strike="noStrike" cap="none" baseline="0">
                <a:solidFill>
                  <a:schemeClr val="dk1"/>
                </a:solidFill>
                <a:latin typeface="Arial"/>
                <a:ea typeface="Arial"/>
                <a:cs typeface="Arial"/>
                <a:sym typeface="Arial"/>
              </a:rPr>
              <a:t>Futures Without Violence</a:t>
            </a:r>
            <a:endParaRPr sz="900" b="1" i="0" u="none" strike="noStrike" cap="none" dirty="0">
              <a:solidFill>
                <a:schemeClr val="dk1"/>
              </a:solidFill>
              <a:latin typeface="Arial"/>
              <a:ea typeface="Arial"/>
              <a:cs typeface="Arial"/>
              <a:sym typeface="Arial"/>
            </a:endParaRPr>
          </a:p>
        </p:txBody>
      </p:sp>
      <p:pic>
        <p:nvPicPr>
          <p:cNvPr id="232" name="Google Shape;232;p38"/>
          <p:cNvPicPr preferRelativeResize="0"/>
          <p:nvPr/>
        </p:nvPicPr>
        <p:blipFill rotWithShape="1">
          <a:blip r:embed="rId7">
            <a:alphaModFix/>
          </a:blip>
          <a:srcRect b="25860"/>
          <a:stretch/>
        </p:blipFill>
        <p:spPr>
          <a:xfrm>
            <a:off x="7235750" y="1569401"/>
            <a:ext cx="1236200" cy="1236200"/>
          </a:xfrm>
          <a:prstGeom prst="rect">
            <a:avLst/>
          </a:prstGeom>
          <a:noFill/>
          <a:ln>
            <a:noFill/>
          </a:ln>
        </p:spPr>
      </p:pic>
      <p:sp>
        <p:nvSpPr>
          <p:cNvPr id="233" name="Google Shape;233;p38"/>
          <p:cNvSpPr txBox="1">
            <a:spLocks noGrp="1"/>
          </p:cNvSpPr>
          <p:nvPr>
            <p:ph type="title"/>
          </p:nvPr>
        </p:nvSpPr>
        <p:spPr>
          <a:xfrm>
            <a:off x="566925" y="492650"/>
            <a:ext cx="64779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a:t>Profesores y ponentes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457013" y="524650"/>
            <a:ext cx="6798300" cy="3462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dk1"/>
              </a:buClr>
              <a:buSzPts val="2300"/>
              <a:buFont typeface="Arial"/>
              <a:buNone/>
            </a:pPr>
            <a:r>
              <a:rPr lang="es" b="1" i="0" u="none" baseline="0"/>
              <a:t>Health Partners on IPV + Exploitation</a:t>
            </a:r>
            <a:endParaRPr/>
          </a:p>
        </p:txBody>
      </p:sp>
      <p:sp>
        <p:nvSpPr>
          <p:cNvPr id="240" name="Google Shape;240;p39"/>
          <p:cNvSpPr txBox="1">
            <a:spLocks noGrp="1"/>
          </p:cNvSpPr>
          <p:nvPr>
            <p:ph type="body" idx="1"/>
          </p:nvPr>
        </p:nvSpPr>
        <p:spPr>
          <a:xfrm>
            <a:off x="1033100" y="1092000"/>
            <a:ext cx="7692900" cy="3223500"/>
          </a:xfrm>
          <a:prstGeom prst="rect">
            <a:avLst/>
          </a:prstGeom>
          <a:noFill/>
          <a:ln>
            <a:noFill/>
          </a:ln>
        </p:spPr>
        <p:txBody>
          <a:bodyPr spcFirstLastPara="1" wrap="square" lIns="45725" tIns="45725" rIns="45725" bIns="45725" anchor="t" anchorCtr="0">
            <a:normAutofit fontScale="77500" lnSpcReduction="20000"/>
          </a:bodyPr>
          <a:lstStyle/>
          <a:p>
            <a:pPr marL="63500" lvl="0" indent="0" algn="l" rtl="0">
              <a:lnSpc>
                <a:spcPct val="120000"/>
              </a:lnSpc>
              <a:buClr>
                <a:schemeClr val="dk1"/>
              </a:buClr>
              <a:buNone/>
            </a:pPr>
            <a:r>
              <a:rPr lang="es" b="0" i="0" u="none" baseline="0" dirty="0">
                <a:solidFill>
                  <a:schemeClr val="dk1"/>
                </a:solidFill>
              </a:rPr>
              <a:t>Dirigido por Futures Without Violence (FUTURES) y financiado por la Oficina de Atención Primaria de Salud (Bureau of Primary Health Care, BPHC) de la Administración de Recursos y Servicios de Salud (Health Resources and Services Administration, HRSA) con el fin de brindar asistencia técnica a los centros de salud </a:t>
            </a:r>
            <a:r>
              <a:rPr lang="es" b="0" i="0" u="none" baseline="0" dirty="0">
                <a:solidFill>
                  <a:schemeClr val="tx1"/>
                </a:solidFill>
              </a:rPr>
              <a:t>para desarrollar e implementar estrategias, protocolos y asociaciones basados en evidencia a fin de prevenir, identificar y responder a la violencia de pareja (intimate partner violence, IPV) y la trata de personas (human trafficking, HT).</a:t>
            </a:r>
          </a:p>
          <a:p>
            <a:pPr marL="63500" lvl="0" indent="0" algn="l" rtl="0">
              <a:lnSpc>
                <a:spcPct val="90000"/>
              </a:lnSpc>
              <a:buClr>
                <a:schemeClr val="dk1"/>
              </a:buClr>
              <a:buNone/>
            </a:pPr>
            <a:endParaRPr dirty="0">
              <a:solidFill>
                <a:schemeClr val="dk1"/>
              </a:solidFill>
            </a:endParaRPr>
          </a:p>
          <a:p>
            <a:pPr marL="63500" lvl="0" indent="0" algn="l" rtl="0">
              <a:lnSpc>
                <a:spcPct val="90000"/>
              </a:lnSpc>
              <a:spcBef>
                <a:spcPts val="0"/>
              </a:spcBef>
              <a:spcAft>
                <a:spcPts val="0"/>
              </a:spcAft>
              <a:buClr>
                <a:schemeClr val="dk1"/>
              </a:buClr>
              <a:buSzPts val="900"/>
              <a:buNone/>
            </a:pPr>
            <a:r>
              <a:rPr lang="es" b="1" i="0" u="none" baseline="0" dirty="0">
                <a:solidFill>
                  <a:schemeClr val="dk1"/>
                </a:solidFill>
              </a:rPr>
              <a:t>Ofrecemos programas educativos continuos al personal de centros de salud, que incluyen lo siguiente:</a:t>
            </a:r>
            <a:endParaRPr b="1" dirty="0">
              <a:solidFill>
                <a:schemeClr val="dk1"/>
              </a:solidFill>
            </a:endParaRPr>
          </a:p>
          <a:p>
            <a:pPr marL="63500" lvl="0" indent="0" algn="l" rtl="0">
              <a:lnSpc>
                <a:spcPct val="90000"/>
              </a:lnSpc>
              <a:spcBef>
                <a:spcPts val="0"/>
              </a:spcBef>
              <a:spcAft>
                <a:spcPts val="0"/>
              </a:spcAft>
              <a:buClr>
                <a:schemeClr val="dk1"/>
              </a:buClr>
              <a:buSzPts val="900"/>
              <a:buNone/>
            </a:pPr>
            <a:endParaRPr b="1"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s" b="0" i="0" u="none" baseline="0" dirty="0">
                <a:solidFill>
                  <a:schemeClr val="dk1"/>
                </a:solidFill>
              </a:rPr>
              <a:t>Comunidades de práctica sobre temas clave para grupos reducidos.</a:t>
            </a:r>
            <a:endParaRPr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s" b="0" i="0" u="none" baseline="0" dirty="0">
                <a:solidFill>
                  <a:schemeClr val="dk1"/>
                </a:solidFill>
              </a:rPr>
              <a:t>Capacitaciones web y archivos, incluida la intervención Confidencialidad, Educación Universal y Apoyo (Confidentiality, Universal Education, and Support, CUES) basada en evidencia.</a:t>
            </a:r>
            <a:endParaRPr dirty="0">
              <a:solidFill>
                <a:schemeClr val="dk1"/>
              </a:solidFill>
            </a:endParaRPr>
          </a:p>
          <a:p>
            <a:pPr marL="685800" lvl="0" indent="-260350" algn="l" rtl="0">
              <a:lnSpc>
                <a:spcPct val="150000"/>
              </a:lnSpc>
              <a:spcBef>
                <a:spcPts val="0"/>
              </a:spcBef>
              <a:spcAft>
                <a:spcPts val="0"/>
              </a:spcAft>
              <a:buClr>
                <a:schemeClr val="dk1"/>
              </a:buClr>
              <a:buSzPts val="1500"/>
              <a:buChar char="➔"/>
            </a:pPr>
            <a:r>
              <a:rPr lang="es" b="0" i="0" u="none" baseline="0" dirty="0">
                <a:solidFill>
                  <a:schemeClr val="dk1"/>
                </a:solidFill>
              </a:rPr>
              <a:t>Herramientas clínicas y para pacientes, herramientas de evaluación y registros electrónicos de salud (electronic health records, EHR).</a:t>
            </a:r>
            <a:endParaRPr dirty="0">
              <a:solidFill>
                <a:schemeClr val="dk1"/>
              </a:solidFill>
            </a:endParaRPr>
          </a:p>
          <a:p>
            <a:pPr marL="228600" lvl="0" indent="-114300" algn="l" rtl="0">
              <a:lnSpc>
                <a:spcPct val="90000"/>
              </a:lnSpc>
              <a:spcBef>
                <a:spcPts val="0"/>
              </a:spcBef>
              <a:spcAft>
                <a:spcPts val="0"/>
              </a:spcAft>
              <a:buClr>
                <a:schemeClr val="dk1"/>
              </a:buClr>
              <a:buSzPts val="900"/>
              <a:buNone/>
            </a:pPr>
            <a:endParaRPr b="1" dirty="0">
              <a:solidFill>
                <a:schemeClr val="dk1"/>
              </a:solidFill>
            </a:endParaRPr>
          </a:p>
          <a:p>
            <a:pPr marL="228600" lvl="0" indent="-209550" algn="l" rtl="0">
              <a:lnSpc>
                <a:spcPct val="115000"/>
              </a:lnSpc>
              <a:spcBef>
                <a:spcPts val="0"/>
              </a:spcBef>
              <a:spcAft>
                <a:spcPts val="0"/>
              </a:spcAft>
              <a:buClr>
                <a:schemeClr val="dk1"/>
              </a:buClr>
              <a:buSzPts val="1500"/>
              <a:buChar char="●"/>
            </a:pPr>
            <a:r>
              <a:rPr lang="es" b="1" i="0" u="none" baseline="0" dirty="0">
                <a:solidFill>
                  <a:schemeClr val="dk1"/>
                </a:solidFill>
              </a:rPr>
              <a:t>Obtenga más información en </a:t>
            </a:r>
            <a:r>
              <a:rPr lang="es" b="0" i="0" u="sng" baseline="0" dirty="0">
                <a:solidFill>
                  <a:srgbClr val="E36C09"/>
                </a:solidFill>
                <a:hlinkClick r:id="rId3">
                  <a:extLst>
                    <a:ext uri="{A12FA001-AC4F-418D-AE19-62706E023703}">
                      <ahyp:hlinkClr xmlns:ahyp="http://schemas.microsoft.com/office/drawing/2018/hyperlinkcolor" val="tx"/>
                    </a:ext>
                  </a:extLst>
                </a:hlinkClick>
              </a:rPr>
              <a:t>www.healthpartnersipve.org</a:t>
            </a:r>
            <a:endParaRPr sz="1600" dirty="0"/>
          </a:p>
        </p:txBody>
      </p:sp>
      <p:sp>
        <p:nvSpPr>
          <p:cNvPr id="241" name="Google Shape;241;p39"/>
          <p:cNvSpPr txBox="1">
            <a:spLocks noGrp="1"/>
          </p:cNvSpPr>
          <p:nvPr>
            <p:ph type="sldNum" idx="12"/>
          </p:nvPr>
        </p:nvSpPr>
        <p:spPr>
          <a:xfrm>
            <a:off x="6583681" y="4783455"/>
            <a:ext cx="2103000" cy="261600"/>
          </a:xfrm>
          <a:prstGeom prst="rect">
            <a:avLst/>
          </a:prstGeom>
          <a:noFill/>
          <a:ln>
            <a:noFill/>
          </a:ln>
        </p:spPr>
        <p:txBody>
          <a:bodyPr spcFirstLastPara="1" wrap="square" lIns="45725" tIns="22850" rIns="45725" bIns="22850" anchor="ctr"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7</a:t>
            </a:fld>
            <a:endParaRPr/>
          </a:p>
        </p:txBody>
      </p:sp>
      <p:pic>
        <p:nvPicPr>
          <p:cNvPr id="242" name="Google Shape;242;p39"/>
          <p:cNvPicPr preferRelativeResize="0"/>
          <p:nvPr/>
        </p:nvPicPr>
        <p:blipFill rotWithShape="1">
          <a:blip r:embed="rId4">
            <a:alphaModFix/>
          </a:blip>
          <a:srcRect/>
          <a:stretch/>
        </p:blipFill>
        <p:spPr>
          <a:xfrm>
            <a:off x="6075956" y="3918731"/>
            <a:ext cx="2398219" cy="5860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672300" y="552450"/>
            <a:ext cx="7216800" cy="354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s" b="1" i="0" u="none" baseline="0" dirty="0"/>
              <a:t>Equipo de Oportunidades Laborales y Económicas</a:t>
            </a:r>
            <a:endParaRPr dirty="0"/>
          </a:p>
        </p:txBody>
      </p:sp>
      <p:sp>
        <p:nvSpPr>
          <p:cNvPr id="248" name="Google Shape;248;p40"/>
          <p:cNvSpPr txBox="1">
            <a:spLocks noGrp="1"/>
          </p:cNvSpPr>
          <p:nvPr>
            <p:ph type="body" idx="1"/>
          </p:nvPr>
        </p:nvSpPr>
        <p:spPr>
          <a:xfrm>
            <a:off x="1275125" y="1310874"/>
            <a:ext cx="7216800" cy="2597926"/>
          </a:xfrm>
          <a:prstGeom prst="rect">
            <a:avLst/>
          </a:prstGeom>
        </p:spPr>
        <p:txBody>
          <a:bodyPr spcFirstLastPara="1" wrap="square" lIns="45725" tIns="45725" rIns="45725" bIns="45725" anchor="t" anchorCtr="0">
            <a:normAutofit fontScale="92500" lnSpcReduction="10000"/>
          </a:bodyPr>
          <a:lstStyle/>
          <a:p>
            <a:pPr marL="0" lvl="0" indent="0" algn="l" rtl="0">
              <a:spcBef>
                <a:spcPts val="0"/>
              </a:spcBef>
              <a:spcAft>
                <a:spcPts val="0"/>
              </a:spcAft>
              <a:buNone/>
            </a:pPr>
            <a:r>
              <a:rPr lang="es" b="0" i="0" u="none" baseline="0" dirty="0">
                <a:solidFill>
                  <a:schemeClr val="dk1"/>
                </a:solidFill>
              </a:rPr>
              <a:t>Trabajamos para garantizar que las mujeres, las familias y todas las personas puedan disfrutar de libertad de elección económica, empleo digno y libertad frente a la violencia.</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s" b="1" i="0" u="none" baseline="0" dirty="0">
                <a:solidFill>
                  <a:schemeClr val="dk1"/>
                </a:solidFill>
              </a:rPr>
              <a:t>Iniciativas clave:</a:t>
            </a:r>
            <a:endParaRPr b="1" dirty="0">
              <a:solidFill>
                <a:schemeClr val="dk1"/>
              </a:solidFill>
            </a:endParaRPr>
          </a:p>
          <a:p>
            <a:pPr marL="457200" lvl="0" indent="-285750" algn="l" rtl="0">
              <a:spcBef>
                <a:spcPts val="0"/>
              </a:spcBef>
              <a:spcAft>
                <a:spcPts val="0"/>
              </a:spcAft>
              <a:buClr>
                <a:schemeClr val="dk1"/>
              </a:buClr>
              <a:buSzPct val="100000"/>
              <a:buAutoNum type="arabicPeriod"/>
            </a:pPr>
            <a:r>
              <a:rPr lang="es" b="0" i="0" u="none" baseline="0" dirty="0">
                <a:solidFill>
                  <a:schemeClr val="dk1"/>
                </a:solidFill>
              </a:rPr>
              <a:t>Centro Nacional de Recursos Workplace Responds (Workplace Responds National Resource Center)</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s" b="0" i="0" u="none" baseline="0" dirty="0">
                <a:solidFill>
                  <a:schemeClr val="dk1"/>
                </a:solidFill>
              </a:rPr>
              <a:t>Proyecto para Promover la Seguridad Mediante la Defensa de los Derechos Laborales (Advancing Safety Through Employment Rights)</a:t>
            </a:r>
            <a:endParaRPr dirty="0">
              <a:solidFill>
                <a:schemeClr val="dk1"/>
              </a:solidFill>
            </a:endParaRPr>
          </a:p>
          <a:p>
            <a:pPr marL="457200" lvl="0" indent="-285750" algn="l" rtl="0">
              <a:spcBef>
                <a:spcPts val="0"/>
              </a:spcBef>
              <a:spcAft>
                <a:spcPts val="0"/>
              </a:spcAft>
              <a:buClr>
                <a:schemeClr val="dk1"/>
              </a:buClr>
              <a:buSzPct val="100000"/>
              <a:buAutoNum type="arabicPeriod"/>
            </a:pPr>
            <a:r>
              <a:rPr lang="es" b="0" i="0" u="none" baseline="0" dirty="0">
                <a:solidFill>
                  <a:schemeClr val="dk1"/>
                </a:solidFill>
              </a:rPr>
              <a:t>Caminos hacia las Oportunidades: Centros Regionales de Movilidad Económica (Pathways to Opportunity Regional Economic Mobility Hubs)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s" b="0" i="0" u="none" baseline="0" dirty="0">
                <a:solidFill>
                  <a:schemeClr val="tx1"/>
                </a:solidFill>
              </a:rPr>
              <a:t>Obtenga más información en </a:t>
            </a:r>
            <a:r>
              <a:rPr lang="es" b="0" i="0" u="sng" baseline="0" dirty="0">
                <a:solidFill>
                  <a:schemeClr val="hlink"/>
                </a:solidFill>
                <a:hlinkClick r:id="rId3" action="ppaction://hlinkfile"/>
              </a:rPr>
              <a:t>workplacesrespond</a:t>
            </a:r>
            <a:r>
              <a:rPr lang="es" b="0" i="0" u="sng" baseline="0" dirty="0">
                <a:solidFill>
                  <a:schemeClr val="hlink"/>
                </a:solidFill>
              </a:rPr>
              <a:t>.org</a:t>
            </a:r>
            <a:endParaRPr dirty="0"/>
          </a:p>
          <a:p>
            <a:pPr marL="0" lvl="0" indent="0" algn="l" rtl="0">
              <a:spcBef>
                <a:spcPts val="0"/>
              </a:spcBef>
              <a:spcAft>
                <a:spcPts val="0"/>
              </a:spcAft>
              <a:buNone/>
            </a:pPr>
            <a:endParaRPr dirty="0"/>
          </a:p>
        </p:txBody>
      </p:sp>
      <p:pic>
        <p:nvPicPr>
          <p:cNvPr id="249" name="Google Shape;249;p40" descr="A black and orange sign with green border&#10;&#10;Description automatically generated"/>
          <p:cNvPicPr preferRelativeResize="0"/>
          <p:nvPr/>
        </p:nvPicPr>
        <p:blipFill>
          <a:blip r:embed="rId4">
            <a:alphaModFix/>
          </a:blip>
          <a:stretch>
            <a:fillRect/>
          </a:stretch>
        </p:blipFill>
        <p:spPr>
          <a:xfrm>
            <a:off x="6954750" y="3908800"/>
            <a:ext cx="1800100" cy="515500"/>
          </a:xfrm>
          <a:prstGeom prst="rect">
            <a:avLst/>
          </a:prstGeom>
          <a:noFill/>
          <a:ln>
            <a:noFill/>
          </a:ln>
        </p:spPr>
      </p:pic>
      <p:sp>
        <p:nvSpPr>
          <p:cNvPr id="250" name="Google Shape;250;p40"/>
          <p:cNvSpPr txBox="1"/>
          <p:nvPr/>
        </p:nvSpPr>
        <p:spPr>
          <a:xfrm>
            <a:off x="7058131" y="3325780"/>
            <a:ext cx="888000" cy="888000"/>
          </a:xfrm>
          <a:prstGeom prst="rect">
            <a:avLst/>
          </a:prstGeom>
          <a:noFill/>
          <a:ln>
            <a:noFill/>
          </a:ln>
        </p:spPr>
        <p:txBody>
          <a:bodyPr spcFirstLastPara="1" wrap="square" lIns="27075" tIns="27075" rIns="27075" bIns="27075" anchor="ctr" anchorCtr="0">
            <a:noAutofit/>
          </a:bodyPr>
          <a:lstStyle/>
          <a:p>
            <a:pPr marL="0" lvl="0" indent="0" algn="l" rtl="0">
              <a:spcBef>
                <a:spcPts val="0"/>
              </a:spcBef>
              <a:spcAft>
                <a:spcPts val="0"/>
              </a:spcAft>
              <a:buNone/>
            </a:pPr>
            <a:r>
              <a:rPr lang="es" sz="414" b="0" i="0" u="none" baseline="0"/>
              <a:t> </a:t>
            </a:r>
            <a:endParaRPr sz="414"/>
          </a:p>
        </p:txBody>
      </p:sp>
      <p:pic>
        <p:nvPicPr>
          <p:cNvPr id="2" name="Google Shape;215;p37">
            <a:extLst>
              <a:ext uri="{FF2B5EF4-FFF2-40B4-BE49-F238E27FC236}">
                <a16:creationId xmlns:a16="http://schemas.microsoft.com/office/drawing/2014/main" id="{7CFCA6AE-1A6D-9D9E-7310-3B4DF3712C98}"/>
              </a:ext>
            </a:extLst>
          </p:cNvPr>
          <p:cNvPicPr preferRelativeResize="0"/>
          <p:nvPr/>
        </p:nvPicPr>
        <p:blipFill>
          <a:blip r:embed="rId5">
            <a:alphaModFix/>
          </a:blip>
          <a:stretch>
            <a:fillRect/>
          </a:stretch>
        </p:blipFill>
        <p:spPr>
          <a:xfrm>
            <a:off x="4359578" y="3685098"/>
            <a:ext cx="2400194" cy="8448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460275" y="494669"/>
            <a:ext cx="6477900" cy="354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s" b="1" i="0" u="none" baseline="0"/>
              <a:t>Programa</a:t>
            </a:r>
            <a:endParaRPr/>
          </a:p>
        </p:txBody>
      </p:sp>
      <p:sp>
        <p:nvSpPr>
          <p:cNvPr id="257" name="Google Shape;257;p41"/>
          <p:cNvSpPr txBox="1">
            <a:spLocks noGrp="1"/>
          </p:cNvSpPr>
          <p:nvPr>
            <p:ph type="body" idx="1"/>
          </p:nvPr>
        </p:nvSpPr>
        <p:spPr>
          <a:xfrm>
            <a:off x="757425" y="671669"/>
            <a:ext cx="7926300" cy="3638400"/>
          </a:xfrm>
          <a:prstGeom prst="rect">
            <a:avLst/>
          </a:prstGeom>
          <a:noFill/>
          <a:ln>
            <a:noFill/>
          </a:ln>
        </p:spPr>
        <p:txBody>
          <a:bodyPr spcFirstLastPara="1" wrap="square" lIns="45725" tIns="45725" rIns="45725" bIns="45725" anchor="t" anchorCtr="0">
            <a:noAutofit/>
          </a:bodyPr>
          <a:lstStyle/>
          <a:p>
            <a:pPr marL="457200" lvl="0" indent="-330200" algn="l" rtl="0">
              <a:lnSpc>
                <a:spcPct val="150000"/>
              </a:lnSpc>
              <a:spcBef>
                <a:spcPts val="1200"/>
              </a:spcBef>
              <a:spcAft>
                <a:spcPts val="0"/>
              </a:spcAft>
              <a:buClr>
                <a:schemeClr val="dk1"/>
              </a:buClr>
              <a:buSzPts val="1600"/>
              <a:buChar char="●"/>
            </a:pPr>
            <a:r>
              <a:rPr lang="es" sz="1600" b="0" i="0" u="none" baseline="0" dirty="0">
                <a:solidFill>
                  <a:schemeClr val="dk1"/>
                </a:solidFill>
                <a:highlight>
                  <a:srgbClr val="FFFFFF"/>
                </a:highlight>
              </a:rPr>
              <a:t>Establecimiento de niveles y definiciones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Dinámicas de la trata y la explotación de personas.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Repercusiones de la trata y la explotación en la salud.</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Parte 1 del debate</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Prevención de la trata y la explotación, y precursores del empleo y la estabilidad económica.</a:t>
            </a:r>
            <a:endParaRPr sz="1600" dirty="0">
              <a:solidFill>
                <a:schemeClr val="dk1"/>
              </a:solidFill>
              <a:highlight>
                <a:srgbClr val="FFFFFF"/>
              </a:highlight>
            </a:endParaRPr>
          </a:p>
          <a:p>
            <a:pPr marL="457200" lvl="0"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Parte 2 del debate</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chemeClr val="lt1"/>
                </a:highlight>
              </a:rPr>
              <a:t>Necesidades de los sobrevivientes de la trata y la explotación de personas.</a:t>
            </a:r>
            <a:endParaRPr sz="1600" dirty="0">
              <a:solidFill>
                <a:schemeClr val="dk1"/>
              </a:solidFill>
              <a:highlight>
                <a:srgbClr val="FFFFFF"/>
              </a:highlight>
            </a:endParaRPr>
          </a:p>
          <a:p>
            <a:pPr marL="914400" lvl="1" indent="-330200" algn="l" rtl="0">
              <a:lnSpc>
                <a:spcPct val="150000"/>
              </a:lnSpc>
              <a:spcBef>
                <a:spcPts val="0"/>
              </a:spcBef>
              <a:spcAft>
                <a:spcPts val="0"/>
              </a:spcAft>
              <a:buClr>
                <a:schemeClr val="dk1"/>
              </a:buClr>
              <a:buSzPts val="1600"/>
              <a:buChar char="○"/>
            </a:pPr>
            <a:r>
              <a:rPr lang="es" sz="1600" b="0" i="0" u="none" baseline="0" dirty="0">
                <a:solidFill>
                  <a:schemeClr val="dk1"/>
                </a:solidFill>
                <a:highlight>
                  <a:srgbClr val="FFFFFF"/>
                </a:highlight>
              </a:rPr>
              <a:t>Estrategias específicas para el apoyo laboral de sobrevivientes.</a:t>
            </a:r>
            <a:endParaRPr sz="1600" dirty="0">
              <a:solidFill>
                <a:schemeClr val="dk1"/>
              </a:solidFill>
              <a:highlight>
                <a:srgbClr val="FFFFFF"/>
              </a:highlight>
            </a:endParaRPr>
          </a:p>
        </p:txBody>
      </p:sp>
      <p:sp>
        <p:nvSpPr>
          <p:cNvPr id="258" name="Google Shape;258;p41"/>
          <p:cNvSpPr txBox="1">
            <a:spLocks noGrp="1"/>
          </p:cNvSpPr>
          <p:nvPr>
            <p:ph type="sldNum" idx="12"/>
          </p:nvPr>
        </p:nvSpPr>
        <p:spPr>
          <a:xfrm>
            <a:off x="6583681" y="4783455"/>
            <a:ext cx="2103000" cy="215400"/>
          </a:xfrm>
          <a:prstGeom prst="rect">
            <a:avLst/>
          </a:prstGeom>
        </p:spPr>
        <p:txBody>
          <a:bodyPr spcFirstLastPara="1" wrap="square" lIns="0" tIns="0" rIns="0" bIns="0" anchor="t" anchorCtr="0">
            <a:spAutoFit/>
          </a:bodyPr>
          <a:lstStyle/>
          <a:p>
            <a:pPr marL="0" lvl="0" indent="0" algn="r" rtl="0">
              <a:spcBef>
                <a:spcPts val="0"/>
              </a:spcBef>
              <a:spcAft>
                <a:spcPts val="0"/>
              </a:spcAft>
              <a:buClr>
                <a:srgbClr val="888888"/>
              </a:buClr>
              <a:buSzPts val="900"/>
              <a:buFont typeface="Calibri"/>
              <a:buNone/>
            </a:pPr>
            <a:fld id="{00000000-1234-1234-1234-123412341234}" type="slidenum">
              <a:rPr/>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8c2e6f3-6ea4-42c3-835e-44e49d8f3a1e" xsi:nil="true"/>
    <lcf76f155ced4ddcb4097134ff3c332f xmlns="74b03853-2e24-42c2-a8b3-72db5064620b">
      <Terms xmlns="http://schemas.microsoft.com/office/infopath/2007/PartnerControls"/>
    </lcf76f155ced4ddcb4097134ff3c332f>
    <_dlc_DocId xmlns="68c2e6f3-6ea4-42c3-835e-44e49d8f3a1e">KXAZYHXHRFDE-1793480949-4006</_dlc_DocId>
    <_dlc_DocIdUrl xmlns="68c2e6f3-6ea4-42c3-835e-44e49d8f3a1e">
      <Url>https://nih.sharepoint.com/sites/HRSA-BPHC-OFFICES/oqi/_layouts/15/DocIdRedir.aspx?ID=KXAZYHXHRFDE-1793480949-4006</Url>
      <Description>KXAZYHXHRFDE-1793480949-4006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D8A9FA8C75664B835FFA640A5C4B34" ma:contentTypeVersion="15" ma:contentTypeDescription="Create a new document." ma:contentTypeScope="" ma:versionID="f474ca381a6241acc7ba3e35265a6b85">
  <xsd:schema xmlns:xsd="http://www.w3.org/2001/XMLSchema" xmlns:xs="http://www.w3.org/2001/XMLSchema" xmlns:p="http://schemas.microsoft.com/office/2006/metadata/properties" xmlns:ns2="68c2e6f3-6ea4-42c3-835e-44e49d8f3a1e" xmlns:ns3="74b03853-2e24-42c2-a8b3-72db5064620b" targetNamespace="http://schemas.microsoft.com/office/2006/metadata/properties" ma:root="true" ma:fieldsID="eebaa4989fe4e0d20b9cf0782d09b7a1" ns2:_="" ns3:_="">
    <xsd:import namespace="68c2e6f3-6ea4-42c3-835e-44e49d8f3a1e"/>
    <xsd:import namespace="74b03853-2e24-42c2-a8b3-72db5064620b"/>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element ref="ns2:TaxCatchAll"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c2e6f3-6ea4-42c3-835e-44e49d8f3a1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5f0b09da-0e07-4807-9378-2846c8995eb1}" ma:internalName="TaxCatchAll" ma:showField="CatchAllData" ma:web="68c2e6f3-6ea4-42c3-835e-44e49d8f3a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b03853-2e24-42c2-a8b3-72db5064620b" elementFormDefault="qualified">
    <xsd:import namespace="http://schemas.microsoft.com/office/2006/documentManagement/types"/>
    <xsd:import namespace="http://schemas.microsoft.com/office/infopath/2007/PartnerControls"/>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303F0F1-A8B3-4656-8F6B-9C6907561E98}">
  <ds:schemaRefs>
    <ds:schemaRef ds:uri="68c2e6f3-6ea4-42c3-835e-44e49d8f3a1e"/>
    <ds:schemaRef ds:uri="74b03853-2e24-42c2-a8b3-72db506462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00826A-CB10-4535-977F-BE42FB79A1D9}">
  <ds:schemaRefs>
    <ds:schemaRef ds:uri="68c2e6f3-6ea4-42c3-835e-44e49d8f3a1e"/>
    <ds:schemaRef ds:uri="74b03853-2e24-42c2-a8b3-72db506462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F1C207-DE27-4ED3-8A01-1C853F24A25C}">
  <ds:schemaRefs>
    <ds:schemaRef ds:uri="http://schemas.microsoft.com/sharepoint/v3/contenttype/forms"/>
  </ds:schemaRefs>
</ds:datastoreItem>
</file>

<file path=customXml/itemProps4.xml><?xml version="1.0" encoding="utf-8"?>
<ds:datastoreItem xmlns:ds="http://schemas.openxmlformats.org/officeDocument/2006/customXml" ds:itemID="{EC481400-CA60-47C8-A92D-C26376346405}">
  <ds:schemaRefs>
    <ds:schemaRef ds:uri="http://schemas.microsoft.com/sharepoint/event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291</TotalTime>
  <Words>5895</Words>
  <Application>Microsoft Office PowerPoint</Application>
  <PresentationFormat>On-screen Show (16:9)</PresentationFormat>
  <Paragraphs>411</Paragraphs>
  <Slides>42</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42</vt:i4>
      </vt:variant>
    </vt:vector>
  </HeadingPairs>
  <TitlesOfParts>
    <vt:vector size="60" baseType="lpstr">
      <vt:lpstr>Century Gothic</vt:lpstr>
      <vt:lpstr>Calibri</vt:lpstr>
      <vt:lpstr>NTR</vt:lpstr>
      <vt:lpstr>Roboto</vt:lpstr>
      <vt:lpstr>Courier New</vt:lpstr>
      <vt:lpstr>Impact</vt:lpstr>
      <vt:lpstr>Alegreya Sans</vt:lpstr>
      <vt:lpstr>Montserrat Light</vt:lpstr>
      <vt:lpstr>Montserrat Medium</vt:lpstr>
      <vt:lpstr>Noto Sans Symbols</vt:lpstr>
      <vt:lpstr>Arial</vt:lpstr>
      <vt:lpstr>Times New Roman</vt:lpstr>
      <vt:lpstr>Montserrat</vt:lpstr>
      <vt:lpstr>Wingdings</vt:lpstr>
      <vt:lpstr>Calibri Light</vt:lpstr>
      <vt:lpstr>Simple Light</vt:lpstr>
      <vt:lpstr>Custom Design</vt:lpstr>
      <vt:lpstr>Office Theme</vt:lpstr>
      <vt:lpstr>PowerPoint Presentation</vt:lpstr>
      <vt:lpstr>PowerPoint Presentation</vt:lpstr>
      <vt:lpstr>On your computer, find the Interpretation Globe Icon at the bottom of your screen</vt:lpstr>
      <vt:lpstr>Choose English as your  language. Make sure to NOT  mute original audio so that  you can hear the main room</vt:lpstr>
      <vt:lpstr>PowerPoint Presentation</vt:lpstr>
      <vt:lpstr>Profesores y ponentes</vt:lpstr>
      <vt:lpstr>Health Partners on IPV + Exploitation</vt:lpstr>
      <vt:lpstr>Equipo de Oportunidades Laborales y Económicas</vt:lpstr>
      <vt:lpstr>Programa</vt:lpstr>
      <vt:lpstr>Objetivos de aprendizaje</vt:lpstr>
      <vt:lpstr>Trata y explotación de personas: definiciones y dinámicas</vt:lpstr>
      <vt:lpstr>Dinámicas subyacentes de la trata y la explotación de personas</vt:lpstr>
      <vt:lpstr>Explotación laboral, infracciones laborales, trata de personas con fines laborales: un abanico de experiencias</vt:lpstr>
      <vt:lpstr>Violencia sexual, explotación sexual, trata de personas con fines sexuales: un abanico de experiencias</vt:lpstr>
      <vt:lpstr>PowerPoint Presentation</vt:lpstr>
      <vt:lpstr>Problemas de salud que llevan a las victimas/sobrevivientes de trata a buscar atención médica</vt:lpstr>
      <vt:lpstr>Problemas de salud que llevan a las victimas/sobrevivientes de trata a buscar atención médica (continuación)</vt:lpstr>
      <vt:lpstr>Trata de personas y salud conductual </vt:lpstr>
      <vt:lpstr>Intersección entre la salud y la seguridad económica</vt:lpstr>
      <vt:lpstr>PowerPoint Presentation</vt:lpstr>
      <vt:lpstr>Descripción general de los centros de salud (HC)</vt:lpstr>
      <vt:lpstr>PowerPoint Presentation</vt:lpstr>
      <vt:lpstr>PowerPoint Presentation</vt:lpstr>
      <vt:lpstr>PowerPoint Presentation</vt:lpstr>
      <vt:lpstr>PowerPoint Presentation</vt:lpstr>
      <vt:lpstr>PowerPoint Presentation</vt:lpstr>
      <vt:lpstr>PowerPoint Presentation</vt:lpstr>
      <vt:lpstr>Experiencias adversas en la infancia</vt:lpstr>
      <vt:lpstr>Resiliency Institute for Childhood Adversity (RICA)</vt:lpstr>
      <vt:lpstr>PowerPoint Presentation</vt:lpstr>
      <vt:lpstr>PowerPoint Presentation</vt:lpstr>
      <vt:lpstr>PowerPoint Presentation</vt:lpstr>
      <vt:lpstr>PowerPoint Presentation</vt:lpstr>
      <vt:lpstr>Estrategias para abordar las necesidades económicas y los factores no clínicos de la salud de los sobrevivientes</vt:lpstr>
      <vt:lpstr>Necesidades reportadas por los sobrevivientes al salir</vt:lpstr>
      <vt:lpstr>Necesidades de los sobrevivientes relacionadas con el empleo</vt:lpstr>
      <vt:lpstr>Necesidades a largo plazo de los sobrevivientes</vt:lpstr>
      <vt:lpstr>Preguntas y respuestas</vt:lpstr>
      <vt:lpstr>Encuesta de evaluación de Zoom</vt:lpstr>
      <vt:lpstr>Únase a nosotros en los próximos seminarios web gratuitos; regístrese a continuación</vt:lpstr>
      <vt:lpstr>Únase a nosotros en los próximos seminarios web gratuitos; regístrese a continuación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Jake Sese</dc:creator>
  <cp:lastModifiedBy>Jake Sese</cp:lastModifiedBy>
  <cp:revision>11</cp:revision>
  <dcterms:modified xsi:type="dcterms:W3CDTF">2026-01-28T22:21:15Z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0x01010017D8A9FA8C75664B835FFA640A5C4B34</vt:lpwstr>
  </property>
  <property fmtid="{D5CDD505-2E9C-101B-9397-08002B2CF9AE}" pid="3" name="_dlc_DocIdItemGuid">
    <vt:lpwstr>fb31348d-eedb-44fa-9be7-58e324b86a0f</vt:lpwstr>
  </property>
  <property fmtid="{D5CDD505-2E9C-101B-9397-08002B2CF9AE}" pid="4" name="MediaServiceImageTags">
    <vt:lpwstr/>
  </property>
</Properties>
</file>